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411" r:id="rId3"/>
    <p:sldId id="434" r:id="rId4"/>
    <p:sldId id="433" r:id="rId5"/>
    <p:sldId id="435" r:id="rId6"/>
    <p:sldId id="401" r:id="rId7"/>
    <p:sldId id="402" r:id="rId8"/>
    <p:sldId id="436" r:id="rId9"/>
    <p:sldId id="437" r:id="rId10"/>
    <p:sldId id="484" r:id="rId11"/>
    <p:sldId id="438" r:id="rId12"/>
    <p:sldId id="439" r:id="rId13"/>
    <p:sldId id="440" r:id="rId14"/>
    <p:sldId id="441" r:id="rId15"/>
    <p:sldId id="442" r:id="rId16"/>
    <p:sldId id="444" r:id="rId17"/>
    <p:sldId id="443" r:id="rId18"/>
    <p:sldId id="445" r:id="rId19"/>
    <p:sldId id="446" r:id="rId20"/>
    <p:sldId id="447" r:id="rId21"/>
    <p:sldId id="485" r:id="rId22"/>
    <p:sldId id="453" r:id="rId23"/>
    <p:sldId id="454" r:id="rId24"/>
    <p:sldId id="455" r:id="rId25"/>
    <p:sldId id="448" r:id="rId26"/>
    <p:sldId id="449" r:id="rId27"/>
    <p:sldId id="450" r:id="rId28"/>
    <p:sldId id="456" r:id="rId29"/>
    <p:sldId id="458" r:id="rId30"/>
    <p:sldId id="460" r:id="rId31"/>
    <p:sldId id="459" r:id="rId32"/>
    <p:sldId id="475" r:id="rId33"/>
    <p:sldId id="457" r:id="rId34"/>
    <p:sldId id="461" r:id="rId35"/>
    <p:sldId id="463" r:id="rId36"/>
    <p:sldId id="464" r:id="rId37"/>
    <p:sldId id="465" r:id="rId38"/>
    <p:sldId id="466" r:id="rId39"/>
    <p:sldId id="462" r:id="rId40"/>
    <p:sldId id="467" r:id="rId41"/>
    <p:sldId id="468" r:id="rId42"/>
    <p:sldId id="470" r:id="rId43"/>
    <p:sldId id="469" r:id="rId44"/>
    <p:sldId id="486" r:id="rId45"/>
    <p:sldId id="471" r:id="rId46"/>
    <p:sldId id="472" r:id="rId47"/>
    <p:sldId id="473" r:id="rId48"/>
    <p:sldId id="474" r:id="rId49"/>
    <p:sldId id="476" r:id="rId50"/>
    <p:sldId id="479" r:id="rId51"/>
    <p:sldId id="482" r:id="rId52"/>
    <p:sldId id="481" r:id="rId53"/>
    <p:sldId id="478" r:id="rId54"/>
    <p:sldId id="483" r:id="rId55"/>
    <p:sldId id="487" r:id="rId56"/>
    <p:sldId id="477" r:id="rId57"/>
    <p:sldId id="409" r:id="rId58"/>
    <p:sldId id="410" r:id="rId59"/>
    <p:sldId id="489" r:id="rId60"/>
    <p:sldId id="488" r:id="rId61"/>
    <p:sldId id="361" r:id="rId62"/>
    <p:sldId id="417" r:id="rId63"/>
    <p:sldId id="452" r:id="rId64"/>
    <p:sldId id="451" r:id="rId65"/>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15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B7C2"/>
    <a:srgbClr val="467082"/>
    <a:srgbClr val="FF00FF"/>
    <a:srgbClr val="0000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85" autoAdjust="0"/>
  </p:normalViewPr>
  <p:slideViewPr>
    <p:cSldViewPr>
      <p:cViewPr varScale="1">
        <p:scale>
          <a:sx n="85" d="100"/>
          <a:sy n="85" d="100"/>
        </p:scale>
        <p:origin x="79" y="435"/>
      </p:cViewPr>
      <p:guideLst>
        <p:guide orient="horz" pos="1620"/>
        <p:guide pos="15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46FAA3-CB02-4DD6-8FB6-F2623647388C}" type="datetimeFigureOut">
              <a:rPr lang="fr-BE" smtClean="0"/>
              <a:t>15-10-18</a:t>
            </a:fld>
            <a:endParaRPr lang="fr-B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453E73-58A4-48FB-AC9D-C89E1104D906}" type="slidenum">
              <a:rPr lang="fr-BE" smtClean="0"/>
              <a:t>‹N°›</a:t>
            </a:fld>
            <a:endParaRPr lang="fr-BE"/>
          </a:p>
        </p:txBody>
      </p:sp>
    </p:spTree>
    <p:extLst>
      <p:ext uri="{BB962C8B-B14F-4D97-AF65-F5344CB8AC3E}">
        <p14:creationId xmlns:p14="http://schemas.microsoft.com/office/powerpoint/2010/main" val="16186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en-GB" dirty="0"/>
              <a:t>Hi everyone, I’m glad to be here and see so many people. When I thought about making a talk on neuro psychology in an hacking conference, I had the feeling that I would be as welcome as Mark Zuckerberg in a conference on Data Privacy. So far, it seems I was wrong.</a:t>
            </a:r>
          </a:p>
          <a:p>
            <a:pPr lvl="1"/>
            <a:endParaRPr lang="en-GB" dirty="0"/>
          </a:p>
          <a:p>
            <a:pPr lvl="1"/>
            <a:r>
              <a:rPr lang="en-GB" dirty="0"/>
              <a:t>While preparing this talk, I started realize that I was maybe a bit too optimistic. 45 minutes to explain why and how we can hack people… well, it’s a challenge. I know you’ve got lot of brain power there, but I’m not sure my bus has a bitrate high enough to transfer that amount of data. And also, I don’t think that giving you a 45 seconds explanation on a selection of the more than 200 cognitive biases identified so far will not lead to the biggest wave of people leaving a room that this conference has ever seen.</a:t>
            </a:r>
          </a:p>
          <a:p>
            <a:pPr lvl="1"/>
            <a:endParaRPr lang="en-GB" dirty="0"/>
          </a:p>
          <a:p>
            <a:pPr lvl="1"/>
            <a:r>
              <a:rPr lang="en-GB" dirty="0"/>
              <a:t>So I propose that we make a little journey all together in the discovery of your new target (you’re all hackers, right): the human. For t</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1</a:t>
            </a:fld>
            <a:endParaRPr lang="fr-BE"/>
          </a:p>
        </p:txBody>
      </p:sp>
    </p:spTree>
    <p:extLst>
      <p:ext uri="{BB962C8B-B14F-4D97-AF65-F5344CB8AC3E}">
        <p14:creationId xmlns:p14="http://schemas.microsoft.com/office/powerpoint/2010/main" val="687751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see things where there is nothing… we fill the gaps</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29</a:t>
            </a:fld>
            <a:endParaRPr lang="fr-BE"/>
          </a:p>
        </p:txBody>
      </p:sp>
    </p:spTree>
    <p:extLst>
      <p:ext uri="{BB962C8B-B14F-4D97-AF65-F5344CB8AC3E}">
        <p14:creationId xmlns:p14="http://schemas.microsoft.com/office/powerpoint/2010/main" val="329330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see things where there is nothing… we fill the gaps… even with very few information</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30</a:t>
            </a:fld>
            <a:endParaRPr lang="fr-BE"/>
          </a:p>
        </p:txBody>
      </p:sp>
    </p:spTree>
    <p:extLst>
      <p:ext uri="{BB962C8B-B14F-4D97-AF65-F5344CB8AC3E}">
        <p14:creationId xmlns:p14="http://schemas.microsoft.com/office/powerpoint/2010/main" val="3014230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desperately try to make sense of something that doesn’t, even if we know it doesn’t make sense</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31</a:t>
            </a:fld>
            <a:endParaRPr lang="fr-BE"/>
          </a:p>
        </p:txBody>
      </p:sp>
    </p:spTree>
    <p:extLst>
      <p:ext uri="{BB962C8B-B14F-4D97-AF65-F5344CB8AC3E}">
        <p14:creationId xmlns:p14="http://schemas.microsoft.com/office/powerpoint/2010/main" val="15621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And our perception is influenced by the environment. </a:t>
            </a:r>
          </a:p>
          <a:p>
            <a:endParaRPr lang="en-GB" dirty="0"/>
          </a:p>
          <a:p>
            <a:r>
              <a:rPr lang="en-GB" dirty="0"/>
              <a:t>Check the colour of A, B and the line, they are identical if you can isolate them from the rest</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33</a:t>
            </a:fld>
            <a:endParaRPr lang="fr-BE"/>
          </a:p>
        </p:txBody>
      </p:sp>
    </p:spTree>
    <p:extLst>
      <p:ext uri="{BB962C8B-B14F-4D97-AF65-F5344CB8AC3E}">
        <p14:creationId xmlns:p14="http://schemas.microsoft.com/office/powerpoint/2010/main" val="952556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Some patterns are more easy to recognize, even with little information</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34</a:t>
            </a:fld>
            <a:endParaRPr lang="fr-BE"/>
          </a:p>
        </p:txBody>
      </p:sp>
    </p:spTree>
    <p:extLst>
      <p:ext uri="{BB962C8B-B14F-4D97-AF65-F5344CB8AC3E}">
        <p14:creationId xmlns:p14="http://schemas.microsoft.com/office/powerpoint/2010/main" val="3362885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see things where there is nothing… we fill the gaps… even with very few information</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35</a:t>
            </a:fld>
            <a:endParaRPr lang="fr-BE"/>
          </a:p>
        </p:txBody>
      </p:sp>
    </p:spTree>
    <p:extLst>
      <p:ext uri="{BB962C8B-B14F-4D97-AF65-F5344CB8AC3E}">
        <p14:creationId xmlns:p14="http://schemas.microsoft.com/office/powerpoint/2010/main" val="1646756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see things where there is nothing… we fill the gaps… even with very few information</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36</a:t>
            </a:fld>
            <a:endParaRPr lang="fr-BE"/>
          </a:p>
        </p:txBody>
      </p:sp>
    </p:spTree>
    <p:extLst>
      <p:ext uri="{BB962C8B-B14F-4D97-AF65-F5344CB8AC3E}">
        <p14:creationId xmlns:p14="http://schemas.microsoft.com/office/powerpoint/2010/main" val="563623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see things where there is nothing… we fill the gaps… even with very few information</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37</a:t>
            </a:fld>
            <a:endParaRPr lang="fr-BE"/>
          </a:p>
        </p:txBody>
      </p:sp>
    </p:spTree>
    <p:extLst>
      <p:ext uri="{BB962C8B-B14F-4D97-AF65-F5344CB8AC3E}">
        <p14:creationId xmlns:p14="http://schemas.microsoft.com/office/powerpoint/2010/main" val="654199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see things where there is nothing… we fill the gaps… even with very few information</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38</a:t>
            </a:fld>
            <a:endParaRPr lang="fr-BE"/>
          </a:p>
        </p:txBody>
      </p:sp>
    </p:spTree>
    <p:extLst>
      <p:ext uri="{BB962C8B-B14F-4D97-AF65-F5344CB8AC3E}">
        <p14:creationId xmlns:p14="http://schemas.microsoft.com/office/powerpoint/2010/main" val="3227898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Just take that picture</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39</a:t>
            </a:fld>
            <a:endParaRPr lang="fr-BE"/>
          </a:p>
        </p:txBody>
      </p:sp>
    </p:spTree>
    <p:extLst>
      <p:ext uri="{BB962C8B-B14F-4D97-AF65-F5344CB8AC3E}">
        <p14:creationId xmlns:p14="http://schemas.microsoft.com/office/powerpoint/2010/main" val="43233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FYI, as a comparison, a 8-core Core i7 Haswell-E has 2,6 billion circuits (but it’s like apples and oranges, so it means nothing)</a:t>
            </a:r>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2</a:t>
            </a:fld>
            <a:endParaRPr lang="fr-BE"/>
          </a:p>
        </p:txBody>
      </p:sp>
    </p:spTree>
    <p:extLst>
      <p:ext uri="{BB962C8B-B14F-4D97-AF65-F5344CB8AC3E}">
        <p14:creationId xmlns:p14="http://schemas.microsoft.com/office/powerpoint/2010/main" val="2203495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What do you see? A man with a beard, Caucasian, blue eyes wearing a marine cap. If I asked to give me a few personality traits, you could probably says Hardworking, Social and Trustable. Or who knows what else.</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40</a:t>
            </a:fld>
            <a:endParaRPr lang="fr-BE"/>
          </a:p>
        </p:txBody>
      </p:sp>
    </p:spTree>
    <p:extLst>
      <p:ext uri="{BB962C8B-B14F-4D97-AF65-F5344CB8AC3E}">
        <p14:creationId xmlns:p14="http://schemas.microsoft.com/office/powerpoint/2010/main" val="2865132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Now, If I show you these two pictures and ask which one of them served time in jail, who will you pick? What would be the 3 characteristics you will use to describe this person?</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41</a:t>
            </a:fld>
            <a:endParaRPr lang="fr-BE"/>
          </a:p>
        </p:txBody>
      </p:sp>
    </p:spTree>
    <p:extLst>
      <p:ext uri="{BB962C8B-B14F-4D97-AF65-F5344CB8AC3E}">
        <p14:creationId xmlns:p14="http://schemas.microsoft.com/office/powerpoint/2010/main" val="2972550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And now, who do you pick?</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42</a:t>
            </a:fld>
            <a:endParaRPr lang="fr-BE"/>
          </a:p>
        </p:txBody>
      </p:sp>
    </p:spTree>
    <p:extLst>
      <p:ext uri="{BB962C8B-B14F-4D97-AF65-F5344CB8AC3E}">
        <p14:creationId xmlns:p14="http://schemas.microsoft.com/office/powerpoint/2010/main" val="1047685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Context will influence what we will project on people. It will define what we use to fill the gap in our construction of the reality</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43</a:t>
            </a:fld>
            <a:endParaRPr lang="fr-BE"/>
          </a:p>
        </p:txBody>
      </p:sp>
    </p:spTree>
    <p:extLst>
      <p:ext uri="{BB962C8B-B14F-4D97-AF65-F5344CB8AC3E}">
        <p14:creationId xmlns:p14="http://schemas.microsoft.com/office/powerpoint/2010/main" val="2230165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Think about how a war context change what people are ready to do. Or what you will do in a game context. You don’t behave the same way in an interview or while discussing with a friend. The framework, the context, defines what is possible.</a:t>
            </a:r>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44</a:t>
            </a:fld>
            <a:endParaRPr lang="fr-BE"/>
          </a:p>
        </p:txBody>
      </p:sp>
    </p:spTree>
    <p:extLst>
      <p:ext uri="{BB962C8B-B14F-4D97-AF65-F5344CB8AC3E}">
        <p14:creationId xmlns:p14="http://schemas.microsoft.com/office/powerpoint/2010/main" val="50355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Context will influence what we will project on people. It will define what we use to fill the gap in our construction of the reality</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45</a:t>
            </a:fld>
            <a:endParaRPr lang="fr-BE"/>
          </a:p>
        </p:txBody>
      </p:sp>
    </p:spTree>
    <p:extLst>
      <p:ext uri="{BB962C8B-B14F-4D97-AF65-F5344CB8AC3E}">
        <p14:creationId xmlns:p14="http://schemas.microsoft.com/office/powerpoint/2010/main" val="2531565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Context will influence what we will project on people. It will define what we use to fill the gap in our construction of the reality</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46</a:t>
            </a:fld>
            <a:endParaRPr lang="fr-BE"/>
          </a:p>
        </p:txBody>
      </p:sp>
    </p:spTree>
    <p:extLst>
      <p:ext uri="{BB962C8B-B14F-4D97-AF65-F5344CB8AC3E}">
        <p14:creationId xmlns:p14="http://schemas.microsoft.com/office/powerpoint/2010/main" val="2313282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Context will influence what we will project on people. It will define what we use to fill the gap in our construction of the reality</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47</a:t>
            </a:fld>
            <a:endParaRPr lang="fr-BE"/>
          </a:p>
        </p:txBody>
      </p:sp>
    </p:spTree>
    <p:extLst>
      <p:ext uri="{BB962C8B-B14F-4D97-AF65-F5344CB8AC3E}">
        <p14:creationId xmlns:p14="http://schemas.microsoft.com/office/powerpoint/2010/main" val="1909470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Context will influence what we will project on people. It will define what we use to fill the gap in our construction of the reality</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48</a:t>
            </a:fld>
            <a:endParaRPr lang="fr-BE"/>
          </a:p>
        </p:txBody>
      </p:sp>
    </p:spTree>
    <p:extLst>
      <p:ext uri="{BB962C8B-B14F-4D97-AF65-F5344CB8AC3E}">
        <p14:creationId xmlns:p14="http://schemas.microsoft.com/office/powerpoint/2010/main" val="3489498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Our brain has 2 ways of working: Or it uses the fast systems, the ASIC processors in our brain, and it perform the tasks automatically, like stereotypes, using few resources and working fast, without having to think a lot about it, without effort.</a:t>
            </a:r>
          </a:p>
          <a:p>
            <a:endParaRPr lang="en-GB" dirty="0"/>
          </a:p>
          <a:p>
            <a:r>
              <a:rPr lang="en-GB" dirty="0"/>
              <a:t> Or it can use the main CPU, takes the time to process all the data, look for the missing one, take more balanced decisions, but it requires some will, an effort, a lot more time and energy.</a:t>
            </a:r>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50</a:t>
            </a:fld>
            <a:endParaRPr lang="fr-BE"/>
          </a:p>
        </p:txBody>
      </p:sp>
    </p:spTree>
    <p:extLst>
      <p:ext uri="{BB962C8B-B14F-4D97-AF65-F5344CB8AC3E}">
        <p14:creationId xmlns:p14="http://schemas.microsoft.com/office/powerpoint/2010/main" val="274905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These two guys are exchanging messages all the time</a:t>
            </a:r>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5</a:t>
            </a:fld>
            <a:endParaRPr lang="fr-BE"/>
          </a:p>
        </p:txBody>
      </p:sp>
    </p:spTree>
    <p:extLst>
      <p:ext uri="{BB962C8B-B14F-4D97-AF65-F5344CB8AC3E}">
        <p14:creationId xmlns:p14="http://schemas.microsoft.com/office/powerpoint/2010/main" val="1502565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Our brain has 2 ways of working: Or it uses the fast systems, the ASIC processors in our brain, and it perform the tasks automatically, like stereotypes, using few resources and working fast, without having to think a lot about it, without effort.</a:t>
            </a:r>
          </a:p>
          <a:p>
            <a:endParaRPr lang="en-GB" dirty="0"/>
          </a:p>
          <a:p>
            <a:r>
              <a:rPr lang="en-GB" dirty="0"/>
              <a:t> Or it can use the main CPU, takes the time to process all the data, look for the missing one, take more balanced decisions, but it requires some will, an effort, a lot more time and energy.</a:t>
            </a:r>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51</a:t>
            </a:fld>
            <a:endParaRPr lang="fr-BE"/>
          </a:p>
        </p:txBody>
      </p:sp>
    </p:spTree>
    <p:extLst>
      <p:ext uri="{BB962C8B-B14F-4D97-AF65-F5344CB8AC3E}">
        <p14:creationId xmlns:p14="http://schemas.microsoft.com/office/powerpoint/2010/main" val="3341047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If we are pressed by time we tend to use more the FAST path (make sense) and rely on stereotypes. It’s a fear response. So, any other stressor that will trigger the same pathways will likely produce the same effect.</a:t>
            </a:r>
          </a:p>
          <a:p>
            <a:endParaRPr lang="en-GB" dirty="0"/>
          </a:p>
          <a:p>
            <a:r>
              <a:rPr lang="en-GB" dirty="0"/>
              <a:t>In case of presence of a recognized authority, we do as we are said to do and we do not questions. Milgram’s experiments are well known and have been repeated recently with different parameters. They still show that under the right circumstances, 95% of the people will do whatever we ask them to (event killing someone) if it is ordered by a superior (and he can provide a basis to lower the moral ground)</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53</a:t>
            </a:fld>
            <a:endParaRPr lang="fr-BE"/>
          </a:p>
        </p:txBody>
      </p:sp>
    </p:spTree>
    <p:extLst>
      <p:ext uri="{BB962C8B-B14F-4D97-AF65-F5344CB8AC3E}">
        <p14:creationId xmlns:p14="http://schemas.microsoft.com/office/powerpoint/2010/main" val="3584278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Emotions regulate, modulate all our decisions. Emotion can be easily induced just by a story, a picture of someone expressing this emotion (mirror neurons) or by a context. We tend to take more risk when we are happy. </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54</a:t>
            </a:fld>
            <a:endParaRPr lang="fr-BE"/>
          </a:p>
        </p:txBody>
      </p:sp>
    </p:spTree>
    <p:extLst>
      <p:ext uri="{BB962C8B-B14F-4D97-AF65-F5344CB8AC3E}">
        <p14:creationId xmlns:p14="http://schemas.microsoft.com/office/powerpoint/2010/main" val="2539580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Fear is a strong emotion that preserves us from being harmed. Fear has its own neuronal path touching nearly all the brain. Using Cortisol, it can activate the entire body. </a:t>
            </a:r>
          </a:p>
          <a:p>
            <a:endParaRPr lang="en-GB" dirty="0"/>
          </a:p>
          <a:p>
            <a:r>
              <a:rPr lang="en-GB" dirty="0"/>
              <a:t>As you have seen, rewards has also a dedicate neuronal path and has a large influence on the brain. Anything that will activate our reward system and provide us our shoot of dopamine will motivate us: Food, Money or Sex always work. </a:t>
            </a:r>
          </a:p>
          <a:p>
            <a:endParaRPr lang="en-GB" dirty="0"/>
          </a:p>
          <a:p>
            <a:r>
              <a:rPr lang="en-GB" dirty="0"/>
              <a:t>Altruism is also something that allows us to survive as a specie. Helping others make them more likely to help us. It creates bond. Bonding is linked to Oxytocin that is delivered when a mother breastfeed her child but also when a couple has sex (and even more with the orgasm). We tend to like to help people, even more if they are in distress.</a:t>
            </a:r>
          </a:p>
          <a:p>
            <a:endParaRPr lang="en-GB" dirty="0"/>
          </a:p>
          <a:p>
            <a:r>
              <a:rPr lang="en-GB" dirty="0"/>
              <a:t>Self-coherence is linked to our need for consistency of patterns, even with our own patterns. The way we behave must be consistent with the story we told ourselves about who we are. Not being consistent with ourselves create a states called “cognitive dissonance” that creates stress and a need to bring back coherence. </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56</a:t>
            </a:fld>
            <a:endParaRPr lang="fr-BE"/>
          </a:p>
        </p:txBody>
      </p:sp>
    </p:spTree>
    <p:extLst>
      <p:ext uri="{BB962C8B-B14F-4D97-AF65-F5344CB8AC3E}">
        <p14:creationId xmlns:p14="http://schemas.microsoft.com/office/powerpoint/2010/main" val="4063167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Certain bundle of neurons using the same neurotransmitter  creates pathway in our nervous system having specific psychological effects.</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59</a:t>
            </a:fld>
            <a:endParaRPr lang="fr-BE"/>
          </a:p>
        </p:txBody>
      </p:sp>
    </p:spTree>
    <p:extLst>
      <p:ext uri="{BB962C8B-B14F-4D97-AF65-F5344CB8AC3E}">
        <p14:creationId xmlns:p14="http://schemas.microsoft.com/office/powerpoint/2010/main" val="136074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Certain bundle of neurons using the same neurotransmitter  creates pathway in our nervous system having specific psychological effects.</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20</a:t>
            </a:fld>
            <a:endParaRPr lang="fr-BE"/>
          </a:p>
        </p:txBody>
      </p:sp>
    </p:spTree>
    <p:extLst>
      <p:ext uri="{BB962C8B-B14F-4D97-AF65-F5344CB8AC3E}">
        <p14:creationId xmlns:p14="http://schemas.microsoft.com/office/powerpoint/2010/main" val="269918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Some specific functions and tightly linked to some specific molecules</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22</a:t>
            </a:fld>
            <a:endParaRPr lang="fr-BE"/>
          </a:p>
        </p:txBody>
      </p:sp>
    </p:spTree>
    <p:extLst>
      <p:ext uri="{BB962C8B-B14F-4D97-AF65-F5344CB8AC3E}">
        <p14:creationId xmlns:p14="http://schemas.microsoft.com/office/powerpoint/2010/main" val="4154140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Certain bundle of neurons using the same neurotransmitter  creates pathway in our nervous system having specific psychological effects.</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25</a:t>
            </a:fld>
            <a:endParaRPr lang="fr-BE"/>
          </a:p>
        </p:txBody>
      </p:sp>
    </p:spTree>
    <p:extLst>
      <p:ext uri="{BB962C8B-B14F-4D97-AF65-F5344CB8AC3E}">
        <p14:creationId xmlns:p14="http://schemas.microsoft.com/office/powerpoint/2010/main" val="108980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tend to see rapidly patterns…</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26</a:t>
            </a:fld>
            <a:endParaRPr lang="fr-BE"/>
          </a:p>
        </p:txBody>
      </p:sp>
    </p:spTree>
    <p:extLst>
      <p:ext uri="{BB962C8B-B14F-4D97-AF65-F5344CB8AC3E}">
        <p14:creationId xmlns:p14="http://schemas.microsoft.com/office/powerpoint/2010/main" val="63315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If you cannot make sense out of it, it makes you crazy.</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27</a:t>
            </a:fld>
            <a:endParaRPr lang="fr-BE"/>
          </a:p>
        </p:txBody>
      </p:sp>
    </p:spTree>
    <p:extLst>
      <p:ext uri="{BB962C8B-B14F-4D97-AF65-F5344CB8AC3E}">
        <p14:creationId xmlns:p14="http://schemas.microsoft.com/office/powerpoint/2010/main" val="392939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can create sense where there is none… that an illusion.</a:t>
            </a:r>
          </a:p>
          <a:p>
            <a:endParaRPr lang="en-GB" dirty="0"/>
          </a:p>
        </p:txBody>
      </p:sp>
      <p:sp>
        <p:nvSpPr>
          <p:cNvPr id="4" name="Espace réservé du numéro de diapositive 3"/>
          <p:cNvSpPr>
            <a:spLocks noGrp="1"/>
          </p:cNvSpPr>
          <p:nvPr>
            <p:ph type="sldNum" sz="quarter" idx="5"/>
          </p:nvPr>
        </p:nvSpPr>
        <p:spPr/>
        <p:txBody>
          <a:bodyPr/>
          <a:lstStyle/>
          <a:p>
            <a:fld id="{29453E73-58A4-48FB-AC9D-C89E1104D906}" type="slidenum">
              <a:rPr lang="fr-BE" smtClean="0"/>
              <a:t>28</a:t>
            </a:fld>
            <a:endParaRPr lang="fr-BE"/>
          </a:p>
        </p:txBody>
      </p:sp>
    </p:spTree>
    <p:extLst>
      <p:ext uri="{BB962C8B-B14F-4D97-AF65-F5344CB8AC3E}">
        <p14:creationId xmlns:p14="http://schemas.microsoft.com/office/powerpoint/2010/main" val="57641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fr-B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F119D1CC-5EE4-4A27-B939-01974EB36449}" type="datetimeFigureOut">
              <a:rPr lang="fr-BE" smtClean="0"/>
              <a:t>15-10-18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2615012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F119D1CC-5EE4-4A27-B939-01974EB36449}" type="datetimeFigureOut">
              <a:rPr lang="fr-BE" smtClean="0"/>
              <a:t>15-10-18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749180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F119D1CC-5EE4-4A27-B939-01974EB36449}" type="datetimeFigureOut">
              <a:rPr lang="fr-BE" smtClean="0"/>
              <a:t>15-10-18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1504377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F119D1CC-5EE4-4A27-B939-01974EB36449}" type="datetimeFigureOut">
              <a:rPr lang="fr-BE" smtClean="0"/>
              <a:t>15-10-18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34198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19D1CC-5EE4-4A27-B939-01974EB36449}" type="datetimeFigureOut">
              <a:rPr lang="fr-BE" smtClean="0"/>
              <a:t>15-10-18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2183467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F119D1CC-5EE4-4A27-B939-01974EB36449}" type="datetimeFigureOut">
              <a:rPr lang="fr-BE" smtClean="0"/>
              <a:t>15-10-18</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89759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F119D1CC-5EE4-4A27-B939-01974EB36449}" type="datetimeFigureOut">
              <a:rPr lang="fr-BE" smtClean="0"/>
              <a:t>15-10-18</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670918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F119D1CC-5EE4-4A27-B939-01974EB36449}" type="datetimeFigureOut">
              <a:rPr lang="fr-BE" smtClean="0"/>
              <a:t>15-10-18</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93124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9D1CC-5EE4-4A27-B939-01974EB36449}" type="datetimeFigureOut">
              <a:rPr lang="fr-BE" smtClean="0"/>
              <a:t>15-10-18</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379428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19D1CC-5EE4-4A27-B939-01974EB36449}" type="datetimeFigureOut">
              <a:rPr lang="fr-BE" smtClean="0"/>
              <a:t>15-10-18</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3992248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19D1CC-5EE4-4A27-B939-01974EB36449}" type="datetimeFigureOut">
              <a:rPr lang="fr-BE" smtClean="0"/>
              <a:t>15-10-18</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ED28C9C-56EE-405C-BEBF-A14CAD2B4309}" type="slidenum">
              <a:rPr lang="fr-BE" smtClean="0"/>
              <a:t>‹N°›</a:t>
            </a:fld>
            <a:endParaRPr lang="fr-BE"/>
          </a:p>
        </p:txBody>
      </p:sp>
    </p:spTree>
    <p:extLst>
      <p:ext uri="{BB962C8B-B14F-4D97-AF65-F5344CB8AC3E}">
        <p14:creationId xmlns:p14="http://schemas.microsoft.com/office/powerpoint/2010/main" val="1783488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19D1CC-5EE4-4A27-B939-01974EB36449}" type="datetimeFigureOut">
              <a:rPr lang="fr-BE" smtClean="0"/>
              <a:t>15-10-18</a:t>
            </a:fld>
            <a:endParaRPr lang="fr-B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ED28C9C-56EE-405C-BEBF-A14CAD2B4309}" type="slidenum">
              <a:rPr lang="fr-BE" smtClean="0"/>
              <a:t>‹N°›</a:t>
            </a:fld>
            <a:endParaRPr lang="fr-BE"/>
          </a:p>
        </p:txBody>
      </p:sp>
    </p:spTree>
    <p:extLst>
      <p:ext uri="{BB962C8B-B14F-4D97-AF65-F5344CB8AC3E}">
        <p14:creationId xmlns:p14="http://schemas.microsoft.com/office/powerpoint/2010/main" val="2477240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5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sv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7.svg"/><Relationship Id="rId10"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21.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hyperlink" Target="http://www.duarte.com/" TargetMode="Externa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5.sv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18" Type="http://schemas.openxmlformats.org/officeDocument/2006/relationships/image" Target="../media/image17.svg"/><Relationship Id="rId3" Type="http://schemas.openxmlformats.org/officeDocument/2006/relationships/image" Target="../media/image29.svg"/><Relationship Id="rId7" Type="http://schemas.openxmlformats.org/officeDocument/2006/relationships/image" Target="../media/image41.png"/><Relationship Id="rId12" Type="http://schemas.openxmlformats.org/officeDocument/2006/relationships/image" Target="../media/image19.svg"/><Relationship Id="rId17" Type="http://schemas.openxmlformats.org/officeDocument/2006/relationships/image" Target="../media/image16.png"/><Relationship Id="rId2" Type="http://schemas.openxmlformats.org/officeDocument/2006/relationships/image" Target="../media/image28.png"/><Relationship Id="rId16" Type="http://schemas.openxmlformats.org/officeDocument/2006/relationships/image" Target="../media/image46.sv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8.pn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21.svg"/><Relationship Id="rId19" Type="http://schemas.openxmlformats.org/officeDocument/2006/relationships/image" Target="../media/image15.png"/><Relationship Id="rId4" Type="http://schemas.openxmlformats.org/officeDocument/2006/relationships/image" Target="../media/image38.png"/><Relationship Id="rId9" Type="http://schemas.openxmlformats.org/officeDocument/2006/relationships/image" Target="../media/image20.png"/><Relationship Id="rId14"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67082"/>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76C0AA-64C9-4F2D-AEEB-8AF007DC7DB2}"/>
              </a:ext>
            </a:extLst>
          </p:cNvPr>
          <p:cNvSpPr txBox="1"/>
          <p:nvPr/>
        </p:nvSpPr>
        <p:spPr>
          <a:xfrm>
            <a:off x="2185128" y="1274538"/>
            <a:ext cx="4773744" cy="769441"/>
          </a:xfrm>
          <a:prstGeom prst="rect">
            <a:avLst/>
          </a:prstGeom>
          <a:noFill/>
        </p:spPr>
        <p:txBody>
          <a:bodyPr wrap="none" rtlCol="0">
            <a:spAutoFit/>
          </a:bodyPr>
          <a:lstStyle/>
          <a:p>
            <a:pPr algn="ctr"/>
            <a:r>
              <a:rPr lang="en-GB" sz="4400" b="1" dirty="0">
                <a:solidFill>
                  <a:schemeClr val="bg1"/>
                </a:solidFill>
                <a:latin typeface="Futura Md BT" panose="020B0602020204020303" pitchFamily="34" charset="0"/>
              </a:rPr>
              <a:t>NEURO</a:t>
            </a:r>
            <a:r>
              <a:rPr lang="en-GB" sz="4400" b="1" dirty="0">
                <a:solidFill>
                  <a:srgbClr val="9FB7C2"/>
                </a:solidFill>
                <a:latin typeface="Futura Md BT" panose="020B0602020204020303" pitchFamily="34" charset="0"/>
              </a:rPr>
              <a:t>HACKING</a:t>
            </a:r>
          </a:p>
        </p:txBody>
      </p:sp>
      <p:grpSp>
        <p:nvGrpSpPr>
          <p:cNvPr id="28" name="Groupe 27">
            <a:extLst>
              <a:ext uri="{FF2B5EF4-FFF2-40B4-BE49-F238E27FC236}">
                <a16:creationId xmlns:a16="http://schemas.microsoft.com/office/drawing/2014/main" id="{E368D302-0C36-4FAE-B6DE-784814F343F8}"/>
              </a:ext>
            </a:extLst>
          </p:cNvPr>
          <p:cNvGrpSpPr/>
          <p:nvPr/>
        </p:nvGrpSpPr>
        <p:grpSpPr>
          <a:xfrm>
            <a:off x="978705" y="3820061"/>
            <a:ext cx="7186583" cy="1323439"/>
            <a:chOff x="1219992" y="3720489"/>
            <a:chExt cx="7186583" cy="1323439"/>
          </a:xfrm>
        </p:grpSpPr>
        <p:sp>
          <p:nvSpPr>
            <p:cNvPr id="12" name="Rectangle 11">
              <a:extLst>
                <a:ext uri="{FF2B5EF4-FFF2-40B4-BE49-F238E27FC236}">
                  <a16:creationId xmlns:a16="http://schemas.microsoft.com/office/drawing/2014/main" id="{626BF350-BFAF-4522-999F-85D792111C91}"/>
                </a:ext>
              </a:extLst>
            </p:cNvPr>
            <p:cNvSpPr/>
            <p:nvPr/>
          </p:nvSpPr>
          <p:spPr>
            <a:xfrm>
              <a:off x="1219992" y="3720489"/>
              <a:ext cx="7186583" cy="1323439"/>
            </a:xfrm>
            <a:prstGeom prst="rect">
              <a:avLst/>
            </a:prstGeom>
          </p:spPr>
          <p:txBody>
            <a:bodyPr wrap="square">
              <a:spAutoFit/>
            </a:bodyPr>
            <a:lstStyle/>
            <a:p>
              <a:r>
                <a:rPr lang="en-GB" sz="8000" b="1" dirty="0">
                  <a:solidFill>
                    <a:srgbClr val="9FB7C2"/>
                  </a:solidFill>
                  <a:latin typeface="Bauhaus 93" panose="04030905020B02020C02" pitchFamily="82" charset="0"/>
                </a:rPr>
                <a:t>  11111</a:t>
              </a:r>
              <a:r>
                <a:rPr lang="en-GB" sz="8000" b="1" dirty="0">
                  <a:solidFill>
                    <a:srgbClr val="467082"/>
                  </a:solidFill>
                  <a:latin typeface="Bauhaus 93" panose="04030905020B02020C02" pitchFamily="82" charset="0"/>
                </a:rPr>
                <a:t>100010</a:t>
              </a:r>
            </a:p>
          </p:txBody>
        </p:sp>
        <p:pic>
          <p:nvPicPr>
            <p:cNvPr id="7" name="Graphique 6" descr="Cerveau dans une tête">
              <a:extLst>
                <a:ext uri="{FF2B5EF4-FFF2-40B4-BE49-F238E27FC236}">
                  <a16:creationId xmlns:a16="http://schemas.microsoft.com/office/drawing/2014/main" id="{E148C6FB-AE13-455F-8131-003444ECA8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2636" y="4006346"/>
              <a:ext cx="792600" cy="792600"/>
            </a:xfrm>
            <a:prstGeom prst="rect">
              <a:avLst/>
            </a:prstGeom>
          </p:spPr>
        </p:pic>
        <p:pic>
          <p:nvPicPr>
            <p:cNvPr id="9" name="Graphique 8" descr="Homme">
              <a:extLst>
                <a:ext uri="{FF2B5EF4-FFF2-40B4-BE49-F238E27FC236}">
                  <a16:creationId xmlns:a16="http://schemas.microsoft.com/office/drawing/2014/main" id="{F36AC440-192E-41CD-A1FF-59233BF725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2711" y="4006346"/>
              <a:ext cx="775949" cy="775949"/>
            </a:xfrm>
            <a:prstGeom prst="rect">
              <a:avLst/>
            </a:prstGeom>
          </p:spPr>
        </p:pic>
        <p:pic>
          <p:nvPicPr>
            <p:cNvPr id="11" name="Graphique 10" descr="Femme">
              <a:extLst>
                <a:ext uri="{FF2B5EF4-FFF2-40B4-BE49-F238E27FC236}">
                  <a16:creationId xmlns:a16="http://schemas.microsoft.com/office/drawing/2014/main" id="{BE3AA550-2ABA-4F10-8DAA-7468BE552A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22532" y="4011910"/>
              <a:ext cx="770384" cy="770384"/>
            </a:xfrm>
            <a:prstGeom prst="rect">
              <a:avLst/>
            </a:prstGeom>
          </p:spPr>
        </p:pic>
        <p:pic>
          <p:nvPicPr>
            <p:cNvPr id="22" name="Graphique 21" descr="Cerveau dans une tête">
              <a:extLst>
                <a:ext uri="{FF2B5EF4-FFF2-40B4-BE49-F238E27FC236}">
                  <a16:creationId xmlns:a16="http://schemas.microsoft.com/office/drawing/2014/main" id="{14ED6A14-6DDE-495A-938C-98B1A9BFA1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0381" y="3997204"/>
              <a:ext cx="792600" cy="792600"/>
            </a:xfrm>
            <a:prstGeom prst="rect">
              <a:avLst/>
            </a:prstGeom>
          </p:spPr>
        </p:pic>
        <p:pic>
          <p:nvPicPr>
            <p:cNvPr id="24" name="Graphique 23" descr="Cerveau dans une tête">
              <a:extLst>
                <a:ext uri="{FF2B5EF4-FFF2-40B4-BE49-F238E27FC236}">
                  <a16:creationId xmlns:a16="http://schemas.microsoft.com/office/drawing/2014/main" id="{41BF0BD8-5A37-429C-A15A-EAA24C7F05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6957" y="3992440"/>
              <a:ext cx="792600" cy="792600"/>
            </a:xfrm>
            <a:prstGeom prst="rect">
              <a:avLst/>
            </a:prstGeom>
          </p:spPr>
        </p:pic>
        <p:pic>
          <p:nvPicPr>
            <p:cNvPr id="25" name="Graphique 24" descr="Cerveau dans une tête">
              <a:extLst>
                <a:ext uri="{FF2B5EF4-FFF2-40B4-BE49-F238E27FC236}">
                  <a16:creationId xmlns:a16="http://schemas.microsoft.com/office/drawing/2014/main" id="{91B73853-22EB-4AE7-ACE3-933539497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4362" y="3997204"/>
              <a:ext cx="792600" cy="792600"/>
            </a:xfrm>
            <a:prstGeom prst="rect">
              <a:avLst/>
            </a:prstGeom>
          </p:spPr>
        </p:pic>
        <p:pic>
          <p:nvPicPr>
            <p:cNvPr id="17" name="Image 16">
              <a:extLst>
                <a:ext uri="{FF2B5EF4-FFF2-40B4-BE49-F238E27FC236}">
                  <a16:creationId xmlns:a16="http://schemas.microsoft.com/office/drawing/2014/main" id="{F7D51808-A975-40BA-93F4-2CBAAE71BD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1425" y="3965160"/>
              <a:ext cx="905150" cy="982854"/>
            </a:xfrm>
            <a:prstGeom prst="rect">
              <a:avLst/>
            </a:prstGeom>
          </p:spPr>
        </p:pic>
        <p:sp>
          <p:nvSpPr>
            <p:cNvPr id="19" name="ZoneTexte 18">
              <a:extLst>
                <a:ext uri="{FF2B5EF4-FFF2-40B4-BE49-F238E27FC236}">
                  <a16:creationId xmlns:a16="http://schemas.microsoft.com/office/drawing/2014/main" id="{771A26D7-4BAB-4597-8896-4E3ECF1F5686}"/>
                </a:ext>
              </a:extLst>
            </p:cNvPr>
            <p:cNvSpPr txBox="1"/>
            <p:nvPr/>
          </p:nvSpPr>
          <p:spPr>
            <a:xfrm rot="16200000">
              <a:off x="1213723" y="4243708"/>
              <a:ext cx="751724" cy="276999"/>
            </a:xfrm>
            <a:prstGeom prst="rect">
              <a:avLst/>
            </a:prstGeom>
            <a:solidFill>
              <a:srgbClr val="9FB7C2"/>
            </a:solidFill>
          </p:spPr>
          <p:txBody>
            <a:bodyPr wrap="square" rtlCol="0">
              <a:spAutoFit/>
            </a:bodyPr>
            <a:lstStyle/>
            <a:p>
              <a:r>
                <a:rPr lang="en-GB" sz="1200" b="1" dirty="0">
                  <a:solidFill>
                    <a:srgbClr val="467082"/>
                  </a:solidFill>
                </a:rPr>
                <a:t>HACK.LU</a:t>
              </a:r>
            </a:p>
          </p:txBody>
        </p:sp>
      </p:grpSp>
      <p:sp>
        <p:nvSpPr>
          <p:cNvPr id="27" name="ZoneTexte 26">
            <a:extLst>
              <a:ext uri="{FF2B5EF4-FFF2-40B4-BE49-F238E27FC236}">
                <a16:creationId xmlns:a16="http://schemas.microsoft.com/office/drawing/2014/main" id="{3813E057-F1AD-405B-8F4A-E1338806B44E}"/>
              </a:ext>
            </a:extLst>
          </p:cNvPr>
          <p:cNvSpPr txBox="1"/>
          <p:nvPr/>
        </p:nvSpPr>
        <p:spPr>
          <a:xfrm>
            <a:off x="2336800" y="1904241"/>
            <a:ext cx="4509477" cy="184666"/>
          </a:xfrm>
          <a:prstGeom prst="rect">
            <a:avLst/>
          </a:prstGeom>
          <a:solidFill>
            <a:srgbClr val="9FB7C2"/>
          </a:solidFill>
        </p:spPr>
        <p:txBody>
          <a:bodyPr wrap="square" tIns="0" bIns="0" rtlCol="0">
            <a:spAutoFit/>
          </a:bodyPr>
          <a:lstStyle/>
          <a:p>
            <a:pPr algn="ctr"/>
            <a:r>
              <a:rPr lang="en-GB" sz="1200" dirty="0">
                <a:solidFill>
                  <a:schemeClr val="bg1"/>
                </a:solidFill>
              </a:rPr>
              <a:t>Emmanuel NICAISE, </a:t>
            </a:r>
            <a:r>
              <a:rPr lang="en-GB" sz="1200" dirty="0" err="1">
                <a:solidFill>
                  <a:schemeClr val="bg1"/>
                </a:solidFill>
              </a:rPr>
              <a:t>MPsy</a:t>
            </a:r>
            <a:r>
              <a:rPr lang="en-GB" sz="1200" dirty="0">
                <a:solidFill>
                  <a:schemeClr val="bg1"/>
                </a:solidFill>
              </a:rPr>
              <a:t>, CISSP, CISM</a:t>
            </a:r>
          </a:p>
        </p:txBody>
      </p:sp>
    </p:spTree>
    <p:extLst>
      <p:ext uri="{BB962C8B-B14F-4D97-AF65-F5344CB8AC3E}">
        <p14:creationId xmlns:p14="http://schemas.microsoft.com/office/powerpoint/2010/main" val="308679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433A95-104D-4D43-B7C3-73DB08CC46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24" b="7824"/>
          <a:stretch/>
        </p:blipFill>
        <p:spPr>
          <a:xfrm>
            <a:off x="0" y="0"/>
            <a:ext cx="9144000" cy="51435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bg1"/>
                </a:solidFill>
              </a:rPr>
              <a:t>If you touch someone </a:t>
            </a:r>
          </a:p>
          <a:p>
            <a:pPr algn="ctr"/>
            <a:r>
              <a:rPr lang="en-GB" b="1" i="1" dirty="0">
                <a:solidFill>
                  <a:schemeClr val="bg1"/>
                </a:solidFill>
              </a:rPr>
              <a:t>(holding hand, touch the shoulder) </a:t>
            </a:r>
          </a:p>
          <a:p>
            <a:pPr algn="ctr"/>
            <a:r>
              <a:rPr lang="en-GB" b="1" i="1" dirty="0">
                <a:solidFill>
                  <a:schemeClr val="bg1"/>
                </a:solidFill>
              </a:rPr>
              <a:t>after you asked him to do something, </a:t>
            </a:r>
          </a:p>
          <a:p>
            <a:pPr algn="ctr"/>
            <a:r>
              <a:rPr lang="en-GB" b="1" i="1" dirty="0">
                <a:solidFill>
                  <a:schemeClr val="bg1"/>
                </a:solidFill>
              </a:rPr>
              <a:t>you increase the likelihood that</a:t>
            </a:r>
          </a:p>
          <a:p>
            <a:pPr algn="ctr"/>
            <a:r>
              <a:rPr lang="en-GB" b="1" i="1" dirty="0">
                <a:solidFill>
                  <a:schemeClr val="bg1"/>
                </a:solidFill>
              </a:rPr>
              <a:t> he will perform the action</a:t>
            </a:r>
            <a:endParaRPr lang="en-GB" dirty="0">
              <a:solidFill>
                <a:schemeClr val="bg1">
                  <a:lumMod val="65000"/>
                </a:schemeClr>
              </a:solidFill>
            </a:endParaRPr>
          </a:p>
        </p:txBody>
      </p:sp>
    </p:spTree>
    <p:extLst>
      <p:ext uri="{BB962C8B-B14F-4D97-AF65-F5344CB8AC3E}">
        <p14:creationId xmlns:p14="http://schemas.microsoft.com/office/powerpoint/2010/main" val="2599225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3769EE-F370-42BB-847C-FFF31B16E558}"/>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603932" y="1226312"/>
            <a:ext cx="2575000" cy="369332"/>
          </a:xfrm>
          <a:prstGeom prst="rect">
            <a:avLst/>
          </a:prstGeom>
          <a:noFill/>
        </p:spPr>
        <p:txBody>
          <a:bodyPr wrap="none" rtlCol="0">
            <a:spAutoFit/>
          </a:bodyPr>
          <a:lstStyle/>
          <a:p>
            <a:r>
              <a:rPr lang="en-GB" dirty="0"/>
              <a:t>DATA BUS ARCHITECTURE</a:t>
            </a:r>
          </a:p>
        </p:txBody>
      </p:sp>
      <p:pic>
        <p:nvPicPr>
          <p:cNvPr id="9220" name="Picture 4" descr="RÃ©sultat de recherche d'images pour &quot;dissected real human nerves&quot;">
            <a:extLst>
              <a:ext uri="{FF2B5EF4-FFF2-40B4-BE49-F238E27FC236}">
                <a16:creationId xmlns:a16="http://schemas.microsoft.com/office/drawing/2014/main" id="{D2438822-A8FA-40E9-A6FD-93CC6C26EB3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4959043" y="1140591"/>
            <a:ext cx="3816424" cy="28623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22" name="Picture 6" descr="RÃ©sultat de recherche d'images pour &quot;human central nervous system schematic&quot;">
            <a:extLst>
              <a:ext uri="{FF2B5EF4-FFF2-40B4-BE49-F238E27FC236}">
                <a16:creationId xmlns:a16="http://schemas.microsoft.com/office/drawing/2014/main" id="{8F8D9419-105B-444B-9E73-49F0F38928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179" y="555525"/>
            <a:ext cx="3492588" cy="410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12273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1F3985-5A9D-4C8F-AD89-18244A4ED8F5}"/>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299841" y="1226312"/>
            <a:ext cx="1966820" cy="369332"/>
          </a:xfrm>
          <a:prstGeom prst="rect">
            <a:avLst/>
          </a:prstGeom>
          <a:noFill/>
        </p:spPr>
        <p:txBody>
          <a:bodyPr wrap="none" rtlCol="0">
            <a:spAutoFit/>
          </a:bodyPr>
          <a:lstStyle/>
          <a:p>
            <a:r>
              <a:rPr lang="en-GB" dirty="0"/>
              <a:t>CABLING IN DETAIL</a:t>
            </a:r>
          </a:p>
        </p:txBody>
      </p:sp>
      <p:pic>
        <p:nvPicPr>
          <p:cNvPr id="10242" name="Picture 2" descr="RÃ©sultat de recherche d'images pour &quot;nerve synapses schematics&quot;">
            <a:extLst>
              <a:ext uri="{FF2B5EF4-FFF2-40B4-BE49-F238E27FC236}">
                <a16:creationId xmlns:a16="http://schemas.microsoft.com/office/drawing/2014/main" id="{9C75405B-BD7D-43B7-89E9-C719903A58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611" y="483518"/>
            <a:ext cx="3487741" cy="197661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A46026B4-05C8-4EF1-83F8-9BA504F0C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652120" y="267494"/>
            <a:ext cx="2856623" cy="2856623"/>
          </a:xfrm>
          <a:prstGeom prst="rect">
            <a:avLst/>
          </a:prstGeom>
        </p:spPr>
      </p:pic>
      <p:pic>
        <p:nvPicPr>
          <p:cNvPr id="10244" name="Picture 4" descr="RÃ©sultat de recherche d'images pour &quot;excitatory neurotransmitters action gif&quot;">
            <a:extLst>
              <a:ext uri="{FF2B5EF4-FFF2-40B4-BE49-F238E27FC236}">
                <a16:creationId xmlns:a16="http://schemas.microsoft.com/office/drawing/2014/main" id="{87B833E7-47C5-4606-BAC5-19CB90B35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485" y="3507854"/>
            <a:ext cx="6089818" cy="157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26799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2F62B9-124A-4F00-935B-D60132F77BE3}"/>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529711" y="1226312"/>
            <a:ext cx="2426562" cy="369332"/>
          </a:xfrm>
          <a:prstGeom prst="rect">
            <a:avLst/>
          </a:prstGeom>
          <a:noFill/>
        </p:spPr>
        <p:txBody>
          <a:bodyPr wrap="none" rtlCol="0">
            <a:spAutoFit/>
          </a:bodyPr>
          <a:lstStyle/>
          <a:p>
            <a:r>
              <a:rPr lang="en-GB" dirty="0"/>
              <a:t>CONNECTORS IN DETAIL</a:t>
            </a:r>
          </a:p>
        </p:txBody>
      </p:sp>
      <p:pic>
        <p:nvPicPr>
          <p:cNvPr id="11266" name="Picture 2" descr="File:Chemical synapse schema cropped.jpg">
            <a:extLst>
              <a:ext uri="{FF2B5EF4-FFF2-40B4-BE49-F238E27FC236}">
                <a16:creationId xmlns:a16="http://schemas.microsoft.com/office/drawing/2014/main" id="{6C418289-2D22-4EB3-B718-A03F444CB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78" y="-308570"/>
            <a:ext cx="4203360" cy="52340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01244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DD741E-FE0F-4D68-BFCF-AFE503F14236}"/>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529711" y="1226312"/>
            <a:ext cx="2426562" cy="369332"/>
          </a:xfrm>
          <a:prstGeom prst="rect">
            <a:avLst/>
          </a:prstGeom>
          <a:noFill/>
        </p:spPr>
        <p:txBody>
          <a:bodyPr wrap="none" rtlCol="0">
            <a:spAutoFit/>
          </a:bodyPr>
          <a:lstStyle/>
          <a:p>
            <a:r>
              <a:rPr lang="en-GB" dirty="0"/>
              <a:t>CONNECTORS IN DETAIL</a:t>
            </a:r>
          </a:p>
        </p:txBody>
      </p:sp>
      <p:pic>
        <p:nvPicPr>
          <p:cNvPr id="7" name="Picture 2" descr="File:Chemical synapse schema cropped.jpg">
            <a:extLst>
              <a:ext uri="{FF2B5EF4-FFF2-40B4-BE49-F238E27FC236}">
                <a16:creationId xmlns:a16="http://schemas.microsoft.com/office/drawing/2014/main" id="{7329D87F-9534-4169-A333-4B35A2381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532" t="57782" r="2353" b="5071"/>
          <a:stretch/>
        </p:blipFill>
        <p:spPr bwMode="auto">
          <a:xfrm>
            <a:off x="1795288" y="915566"/>
            <a:ext cx="2521606" cy="2836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0" name="Picture 2" descr="RÃ©sultat de recherche d'images pour &quot;synapses&quot;">
            <a:extLst>
              <a:ext uri="{FF2B5EF4-FFF2-40B4-BE49-F238E27FC236}">
                <a16:creationId xmlns:a16="http://schemas.microsoft.com/office/drawing/2014/main" id="{391FC911-AF0D-44A7-AB66-53B10984B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91" y="915566"/>
            <a:ext cx="2444562" cy="2836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ZoneTexte 1">
            <a:extLst>
              <a:ext uri="{FF2B5EF4-FFF2-40B4-BE49-F238E27FC236}">
                <a16:creationId xmlns:a16="http://schemas.microsoft.com/office/drawing/2014/main" id="{3486CFAD-ED67-4270-98B1-E265C6F0027B}"/>
              </a:ext>
            </a:extLst>
          </p:cNvPr>
          <p:cNvSpPr txBox="1"/>
          <p:nvPr/>
        </p:nvSpPr>
        <p:spPr>
          <a:xfrm>
            <a:off x="2411760" y="483518"/>
            <a:ext cx="1173719" cy="369332"/>
          </a:xfrm>
          <a:prstGeom prst="rect">
            <a:avLst/>
          </a:prstGeom>
          <a:noFill/>
        </p:spPr>
        <p:txBody>
          <a:bodyPr wrap="none" rtlCol="0">
            <a:spAutoFit/>
          </a:bodyPr>
          <a:lstStyle/>
          <a:p>
            <a:r>
              <a:rPr lang="en-GB" dirty="0"/>
              <a:t>CHEMICAL</a:t>
            </a:r>
          </a:p>
        </p:txBody>
      </p:sp>
      <p:sp>
        <p:nvSpPr>
          <p:cNvPr id="10" name="ZoneTexte 9">
            <a:extLst>
              <a:ext uri="{FF2B5EF4-FFF2-40B4-BE49-F238E27FC236}">
                <a16:creationId xmlns:a16="http://schemas.microsoft.com/office/drawing/2014/main" id="{B01B4F5A-5F3E-469F-9751-349F3163C0E5}"/>
              </a:ext>
            </a:extLst>
          </p:cNvPr>
          <p:cNvSpPr txBox="1"/>
          <p:nvPr/>
        </p:nvSpPr>
        <p:spPr>
          <a:xfrm>
            <a:off x="6071112" y="483518"/>
            <a:ext cx="1277979" cy="369332"/>
          </a:xfrm>
          <a:prstGeom prst="rect">
            <a:avLst/>
          </a:prstGeom>
          <a:noFill/>
        </p:spPr>
        <p:txBody>
          <a:bodyPr wrap="none" rtlCol="0">
            <a:spAutoFit/>
          </a:bodyPr>
          <a:lstStyle/>
          <a:p>
            <a:r>
              <a:rPr lang="en-GB" dirty="0"/>
              <a:t>ELECTRICAL</a:t>
            </a:r>
          </a:p>
        </p:txBody>
      </p:sp>
      <p:sp>
        <p:nvSpPr>
          <p:cNvPr id="3" name="ZoneTexte 2">
            <a:extLst>
              <a:ext uri="{FF2B5EF4-FFF2-40B4-BE49-F238E27FC236}">
                <a16:creationId xmlns:a16="http://schemas.microsoft.com/office/drawing/2014/main" id="{16254A9A-8A56-4266-8C34-6165AA08DCE6}"/>
              </a:ext>
            </a:extLst>
          </p:cNvPr>
          <p:cNvSpPr txBox="1"/>
          <p:nvPr/>
        </p:nvSpPr>
        <p:spPr>
          <a:xfrm>
            <a:off x="1795288" y="3828458"/>
            <a:ext cx="2871427" cy="923330"/>
          </a:xfrm>
          <a:prstGeom prst="rect">
            <a:avLst/>
          </a:prstGeom>
          <a:noFill/>
        </p:spPr>
        <p:txBody>
          <a:bodyPr wrap="none" rtlCol="0">
            <a:spAutoFit/>
          </a:bodyPr>
          <a:lstStyle/>
          <a:p>
            <a:r>
              <a:rPr lang="en-GB" dirty="0"/>
              <a:t>-  Slower</a:t>
            </a:r>
          </a:p>
          <a:p>
            <a:r>
              <a:rPr lang="en-GB" dirty="0"/>
              <a:t>+ More complex signal</a:t>
            </a:r>
          </a:p>
          <a:p>
            <a:r>
              <a:rPr lang="en-GB" dirty="0"/>
              <a:t>+ more gain -&gt; Long distance</a:t>
            </a:r>
          </a:p>
        </p:txBody>
      </p:sp>
      <p:sp>
        <p:nvSpPr>
          <p:cNvPr id="13" name="ZoneTexte 12">
            <a:extLst>
              <a:ext uri="{FF2B5EF4-FFF2-40B4-BE49-F238E27FC236}">
                <a16:creationId xmlns:a16="http://schemas.microsoft.com/office/drawing/2014/main" id="{7285AA46-4084-4B4A-8199-CAACA5D7AFF2}"/>
              </a:ext>
            </a:extLst>
          </p:cNvPr>
          <p:cNvSpPr txBox="1"/>
          <p:nvPr/>
        </p:nvSpPr>
        <p:spPr>
          <a:xfrm>
            <a:off x="5745991" y="3828458"/>
            <a:ext cx="1702133" cy="923330"/>
          </a:xfrm>
          <a:prstGeom prst="rect">
            <a:avLst/>
          </a:prstGeom>
          <a:noFill/>
        </p:spPr>
        <p:txBody>
          <a:bodyPr wrap="none" rtlCol="0">
            <a:spAutoFit/>
          </a:bodyPr>
          <a:lstStyle/>
          <a:p>
            <a:r>
              <a:rPr lang="en-GB" dirty="0"/>
              <a:t>-  Simple signal</a:t>
            </a:r>
          </a:p>
          <a:p>
            <a:r>
              <a:rPr lang="en-GB" dirty="0"/>
              <a:t>-  Short distance</a:t>
            </a:r>
          </a:p>
          <a:p>
            <a:r>
              <a:rPr lang="en-GB" dirty="0"/>
              <a:t>+ Faster</a:t>
            </a:r>
          </a:p>
        </p:txBody>
      </p:sp>
    </p:spTree>
    <p:extLst>
      <p:ext uri="{BB962C8B-B14F-4D97-AF65-F5344CB8AC3E}">
        <p14:creationId xmlns:p14="http://schemas.microsoft.com/office/powerpoint/2010/main" val="331825843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7D10B3-AF3B-484D-9511-C8024ED9AB11}"/>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471391" y="1226312"/>
            <a:ext cx="2309928" cy="369332"/>
          </a:xfrm>
          <a:prstGeom prst="rect">
            <a:avLst/>
          </a:prstGeom>
          <a:noFill/>
        </p:spPr>
        <p:txBody>
          <a:bodyPr wrap="none" rtlCol="0">
            <a:spAutoFit/>
          </a:bodyPr>
          <a:lstStyle/>
          <a:p>
            <a:r>
              <a:rPr lang="en-GB" dirty="0"/>
              <a:t>NEUROTRANSMITTERS</a:t>
            </a:r>
          </a:p>
        </p:txBody>
      </p:sp>
      <p:pic>
        <p:nvPicPr>
          <p:cNvPr id="15" name="Picture 2" descr="File:Chemical synapse schema cropped.jpg">
            <a:extLst>
              <a:ext uri="{FF2B5EF4-FFF2-40B4-BE49-F238E27FC236}">
                <a16:creationId xmlns:a16="http://schemas.microsoft.com/office/drawing/2014/main" id="{D6F41266-DB5A-48E3-939A-3BEDD0FC08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532" t="57782" r="2353" b="5071"/>
          <a:stretch/>
        </p:blipFill>
        <p:spPr bwMode="auto">
          <a:xfrm>
            <a:off x="6804248" y="483518"/>
            <a:ext cx="1728188"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4618700" cy="3096360"/>
          </a:xfrm>
          <a:prstGeom prst="rect">
            <a:avLst/>
          </a:prstGeom>
          <a:noFill/>
        </p:spPr>
        <p:txBody>
          <a:bodyPr wrap="none" rtlCol="0">
            <a:spAutoFit/>
          </a:bodyPr>
          <a:lstStyle/>
          <a:p>
            <a:r>
              <a:rPr lang="en-GB" dirty="0"/>
              <a:t>        200+ type of neurotransmitters:</a:t>
            </a:r>
          </a:p>
          <a:p>
            <a:endParaRPr lang="en-GB" dirty="0"/>
          </a:p>
          <a:p>
            <a:pPr marL="285750" indent="-285750">
              <a:lnSpc>
                <a:spcPct val="150000"/>
              </a:lnSpc>
              <a:buFont typeface="Wingdings" panose="05000000000000000000" pitchFamily="2" charset="2"/>
              <a:buChar char="§"/>
            </a:pPr>
            <a:r>
              <a:rPr lang="en-GB" dirty="0"/>
              <a:t>Glutamate (90% of the neurons in the brain)</a:t>
            </a:r>
          </a:p>
          <a:p>
            <a:pPr marL="285750" indent="-285750">
              <a:lnSpc>
                <a:spcPct val="150000"/>
              </a:lnSpc>
              <a:buFont typeface="Wingdings" panose="05000000000000000000" pitchFamily="2" charset="2"/>
              <a:buChar char="§"/>
            </a:pPr>
            <a:r>
              <a:rPr lang="fr-BE" dirty="0"/>
              <a:t>Gamma-</a:t>
            </a:r>
            <a:r>
              <a:rPr lang="fr-BE" dirty="0" err="1"/>
              <a:t>AminoButyric</a:t>
            </a:r>
            <a:r>
              <a:rPr lang="fr-BE" dirty="0"/>
              <a:t> Acid (or GABA, 9%)</a:t>
            </a:r>
            <a:endParaRPr lang="en-GB" dirty="0"/>
          </a:p>
          <a:p>
            <a:pPr marL="285750" indent="-285750">
              <a:lnSpc>
                <a:spcPct val="150000"/>
              </a:lnSpc>
              <a:buFont typeface="Wingdings" panose="05000000000000000000" pitchFamily="2" charset="2"/>
              <a:buChar char="§"/>
            </a:pPr>
            <a:r>
              <a:rPr lang="en-GB" dirty="0"/>
              <a:t>Dopamine</a:t>
            </a:r>
          </a:p>
          <a:p>
            <a:pPr marL="285750" indent="-285750">
              <a:lnSpc>
                <a:spcPct val="150000"/>
              </a:lnSpc>
              <a:buFont typeface="Wingdings" panose="05000000000000000000" pitchFamily="2" charset="2"/>
              <a:buChar char="§"/>
            </a:pPr>
            <a:r>
              <a:rPr lang="en-GB" dirty="0"/>
              <a:t>Serotonin</a:t>
            </a:r>
          </a:p>
          <a:p>
            <a:pPr marL="285750" indent="-285750">
              <a:lnSpc>
                <a:spcPct val="150000"/>
              </a:lnSpc>
              <a:buFont typeface="Wingdings" panose="05000000000000000000" pitchFamily="2" charset="2"/>
              <a:buChar char="§"/>
            </a:pPr>
            <a:r>
              <a:rPr lang="en-GB" dirty="0"/>
              <a:t>Oxytocin</a:t>
            </a:r>
          </a:p>
          <a:p>
            <a:pPr marL="285750" indent="-285750">
              <a:lnSpc>
                <a:spcPct val="150000"/>
              </a:lnSpc>
              <a:buFont typeface="Wingdings" panose="05000000000000000000" pitchFamily="2" charset="2"/>
              <a:buChar char="§"/>
            </a:pPr>
            <a:r>
              <a:rPr lang="en-GB" dirty="0"/>
              <a:t>Epinephrine (Adrenaline)</a:t>
            </a:r>
          </a:p>
        </p:txBody>
      </p:sp>
      <p:pic>
        <p:nvPicPr>
          <p:cNvPr id="16" name="Image 15">
            <a:extLst>
              <a:ext uri="{FF2B5EF4-FFF2-40B4-BE49-F238E27FC236}">
                <a16:creationId xmlns:a16="http://schemas.microsoft.com/office/drawing/2014/main" id="{E1075A28-6FFE-479F-8FFF-9A5A09322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960" y="483518"/>
            <a:ext cx="649233" cy="354481"/>
          </a:xfrm>
          <a:prstGeom prst="rect">
            <a:avLst/>
          </a:prstGeom>
        </p:spPr>
      </p:pic>
    </p:spTree>
    <p:extLst>
      <p:ext uri="{BB962C8B-B14F-4D97-AF65-F5344CB8AC3E}">
        <p14:creationId xmlns:p14="http://schemas.microsoft.com/office/powerpoint/2010/main" val="180398973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E17DD48-6F29-4474-B84D-4E5C97E2DE72}"/>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471391" y="1226312"/>
            <a:ext cx="2309928" cy="369332"/>
          </a:xfrm>
          <a:prstGeom prst="rect">
            <a:avLst/>
          </a:prstGeom>
          <a:noFill/>
        </p:spPr>
        <p:txBody>
          <a:bodyPr wrap="none" rtlCol="0">
            <a:spAutoFit/>
          </a:bodyPr>
          <a:lstStyle/>
          <a:p>
            <a:r>
              <a:rPr lang="en-GB" dirty="0"/>
              <a:t>NEUROTRANSMITTERS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290129"/>
            <a:ext cx="3454664" cy="1477328"/>
          </a:xfrm>
          <a:prstGeom prst="rect">
            <a:avLst/>
          </a:prstGeom>
          <a:noFill/>
        </p:spPr>
        <p:txBody>
          <a:bodyPr wrap="none" rtlCol="0">
            <a:spAutoFit/>
          </a:bodyPr>
          <a:lstStyle/>
          <a:p>
            <a:r>
              <a:rPr lang="fr-BE" dirty="0" err="1"/>
              <a:t>Neurotransmitters</a:t>
            </a:r>
            <a:r>
              <a:rPr lang="fr-BE" dirty="0"/>
              <a:t> can </a:t>
            </a:r>
            <a:r>
              <a:rPr lang="fr-BE" dirty="0" err="1"/>
              <a:t>be</a:t>
            </a:r>
            <a:endParaRPr lang="fr-BE" dirty="0"/>
          </a:p>
          <a:p>
            <a:endParaRPr lang="fr-BE" dirty="0"/>
          </a:p>
          <a:p>
            <a:pPr lvl="1"/>
            <a:r>
              <a:rPr lang="fr-BE" dirty="0"/>
              <a:t>(+) </a:t>
            </a:r>
            <a:r>
              <a:rPr lang="fr-BE" dirty="0" err="1">
                <a:solidFill>
                  <a:srgbClr val="C00000"/>
                </a:solidFill>
              </a:rPr>
              <a:t>Excitatory</a:t>
            </a:r>
            <a:r>
              <a:rPr lang="fr-BE" dirty="0">
                <a:solidFill>
                  <a:srgbClr val="C00000"/>
                </a:solidFill>
              </a:rPr>
              <a:t> </a:t>
            </a:r>
            <a:r>
              <a:rPr lang="fr-BE" dirty="0"/>
              <a:t>(e.g. Glutamate)</a:t>
            </a:r>
          </a:p>
          <a:p>
            <a:pPr lvl="1"/>
            <a:endParaRPr lang="fr-BE" dirty="0"/>
          </a:p>
          <a:p>
            <a:pPr lvl="1"/>
            <a:r>
              <a:rPr lang="fr-BE" dirty="0"/>
              <a:t>(-)  </a:t>
            </a:r>
            <a:r>
              <a:rPr lang="fr-BE" dirty="0" err="1">
                <a:solidFill>
                  <a:schemeClr val="accent1"/>
                </a:solidFill>
              </a:rPr>
              <a:t>Inhibitory</a:t>
            </a:r>
            <a:r>
              <a:rPr lang="fr-BE" dirty="0"/>
              <a:t> (e.g. GABA)</a:t>
            </a:r>
            <a:endParaRPr lang="en-GB" dirty="0"/>
          </a:p>
        </p:txBody>
      </p:sp>
      <p:sp>
        <p:nvSpPr>
          <p:cNvPr id="2" name="Explosion : 8 points 1">
            <a:extLst>
              <a:ext uri="{FF2B5EF4-FFF2-40B4-BE49-F238E27FC236}">
                <a16:creationId xmlns:a16="http://schemas.microsoft.com/office/drawing/2014/main" id="{6195575E-31B7-4F00-9E29-6834D5F65D9A}"/>
              </a:ext>
            </a:extLst>
          </p:cNvPr>
          <p:cNvSpPr/>
          <p:nvPr/>
        </p:nvSpPr>
        <p:spPr>
          <a:xfrm>
            <a:off x="3131855" y="2600426"/>
            <a:ext cx="1440145" cy="1440160"/>
          </a:xfrm>
          <a:prstGeom prst="irregularSeal1">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Connecteur : en arc 4">
            <a:extLst>
              <a:ext uri="{FF2B5EF4-FFF2-40B4-BE49-F238E27FC236}">
                <a16:creationId xmlns:a16="http://schemas.microsoft.com/office/drawing/2014/main" id="{4F321C1D-D996-463D-92C2-75130563C5EA}"/>
              </a:ext>
            </a:extLst>
          </p:cNvPr>
          <p:cNvCxnSpPr>
            <a:cxnSpLocks/>
          </p:cNvCxnSpPr>
          <p:nvPr/>
        </p:nvCxnSpPr>
        <p:spPr>
          <a:xfrm flipV="1">
            <a:off x="4211960" y="3219822"/>
            <a:ext cx="2448272" cy="100684"/>
          </a:xfrm>
          <a:prstGeom prst="curvedConnector3">
            <a:avLst>
              <a:gd name="adj1" fmla="val 52554"/>
            </a:avLst>
          </a:prstGeom>
          <a:ln w="57150">
            <a:solidFill>
              <a:srgbClr val="9FB7C2"/>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D961971-F9FC-4AC6-8C31-5755CA59CD23}"/>
              </a:ext>
            </a:extLst>
          </p:cNvPr>
          <p:cNvCxnSpPr/>
          <p:nvPr/>
        </p:nvCxnSpPr>
        <p:spPr>
          <a:xfrm flipV="1">
            <a:off x="6660232" y="2787774"/>
            <a:ext cx="576064" cy="432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040E32DB-E1C8-4611-B0BA-99B7C7FFAEF4}"/>
              </a:ext>
            </a:extLst>
          </p:cNvPr>
          <p:cNvCxnSpPr>
            <a:cxnSpLocks/>
          </p:cNvCxnSpPr>
          <p:nvPr/>
        </p:nvCxnSpPr>
        <p:spPr>
          <a:xfrm flipV="1">
            <a:off x="6660232" y="3130340"/>
            <a:ext cx="792088" cy="894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10AC3650-92C4-486A-B2F0-CD98BE646040}"/>
              </a:ext>
            </a:extLst>
          </p:cNvPr>
          <p:cNvCxnSpPr>
            <a:cxnSpLocks/>
          </p:cNvCxnSpPr>
          <p:nvPr/>
        </p:nvCxnSpPr>
        <p:spPr>
          <a:xfrm>
            <a:off x="6660232" y="3219822"/>
            <a:ext cx="648072" cy="3425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Connecteur : en arc 22">
            <a:extLst>
              <a:ext uri="{FF2B5EF4-FFF2-40B4-BE49-F238E27FC236}">
                <a16:creationId xmlns:a16="http://schemas.microsoft.com/office/drawing/2014/main" id="{50310D28-A34F-4D26-A62D-42B9B76C86CD}"/>
              </a:ext>
            </a:extLst>
          </p:cNvPr>
          <p:cNvCxnSpPr>
            <a:cxnSpLocks/>
          </p:cNvCxnSpPr>
          <p:nvPr/>
        </p:nvCxnSpPr>
        <p:spPr>
          <a:xfrm flipV="1">
            <a:off x="971600" y="4359475"/>
            <a:ext cx="2160255" cy="84483"/>
          </a:xfrm>
          <a:prstGeom prst="curvedConnector3">
            <a:avLst>
              <a:gd name="adj1" fmla="val 50000"/>
            </a:avLst>
          </a:prstGeom>
          <a:ln w="57150">
            <a:solidFill>
              <a:srgbClr val="9FB7C2"/>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E2EBCCAF-B42D-4DF5-9B68-F01B03354BAF}"/>
              </a:ext>
            </a:extLst>
          </p:cNvPr>
          <p:cNvCxnSpPr>
            <a:cxnSpLocks/>
          </p:cNvCxnSpPr>
          <p:nvPr/>
        </p:nvCxnSpPr>
        <p:spPr>
          <a:xfrm flipV="1">
            <a:off x="3131855" y="3927427"/>
            <a:ext cx="576064"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D924E21-D25D-4518-8824-E394A1BA018E}"/>
              </a:ext>
            </a:extLst>
          </p:cNvPr>
          <p:cNvCxnSpPr>
            <a:cxnSpLocks/>
          </p:cNvCxnSpPr>
          <p:nvPr/>
        </p:nvCxnSpPr>
        <p:spPr>
          <a:xfrm flipV="1">
            <a:off x="3131855" y="4269993"/>
            <a:ext cx="792088" cy="894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C15EC0FE-E522-4CB7-9057-9969FA1458D6}"/>
              </a:ext>
            </a:extLst>
          </p:cNvPr>
          <p:cNvCxnSpPr>
            <a:cxnSpLocks/>
          </p:cNvCxnSpPr>
          <p:nvPr/>
        </p:nvCxnSpPr>
        <p:spPr>
          <a:xfrm>
            <a:off x="3131855" y="4359475"/>
            <a:ext cx="648072" cy="342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cteur : en arc 30">
            <a:extLst>
              <a:ext uri="{FF2B5EF4-FFF2-40B4-BE49-F238E27FC236}">
                <a16:creationId xmlns:a16="http://schemas.microsoft.com/office/drawing/2014/main" id="{C6FBC128-2DFB-4793-939C-C188CC60E43C}"/>
              </a:ext>
            </a:extLst>
          </p:cNvPr>
          <p:cNvCxnSpPr>
            <a:cxnSpLocks/>
          </p:cNvCxnSpPr>
          <p:nvPr/>
        </p:nvCxnSpPr>
        <p:spPr>
          <a:xfrm flipV="1">
            <a:off x="971600" y="2522817"/>
            <a:ext cx="2448272" cy="100684"/>
          </a:xfrm>
          <a:prstGeom prst="curvedConnector3">
            <a:avLst>
              <a:gd name="adj1" fmla="val 50000"/>
            </a:avLst>
          </a:prstGeom>
          <a:ln w="57150">
            <a:solidFill>
              <a:srgbClr val="9FB7C2"/>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6A49D70-EEEF-4845-8E30-E5F61AE4DE28}"/>
              </a:ext>
            </a:extLst>
          </p:cNvPr>
          <p:cNvCxnSpPr>
            <a:cxnSpLocks/>
          </p:cNvCxnSpPr>
          <p:nvPr/>
        </p:nvCxnSpPr>
        <p:spPr>
          <a:xfrm flipV="1">
            <a:off x="3419872" y="2090769"/>
            <a:ext cx="576064" cy="432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1EFA286D-D8CF-4B9B-9F79-3F9D4B6BC00A}"/>
              </a:ext>
            </a:extLst>
          </p:cNvPr>
          <p:cNvCxnSpPr>
            <a:cxnSpLocks/>
          </p:cNvCxnSpPr>
          <p:nvPr/>
        </p:nvCxnSpPr>
        <p:spPr>
          <a:xfrm flipV="1">
            <a:off x="3419872" y="2433335"/>
            <a:ext cx="792088" cy="894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3604B59D-06B6-4DF0-A0A5-B1FD2F9817E4}"/>
              </a:ext>
            </a:extLst>
          </p:cNvPr>
          <p:cNvCxnSpPr>
            <a:cxnSpLocks/>
          </p:cNvCxnSpPr>
          <p:nvPr/>
        </p:nvCxnSpPr>
        <p:spPr>
          <a:xfrm>
            <a:off x="3419872" y="2522817"/>
            <a:ext cx="504071" cy="3404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CF776983-3D13-48D0-BA26-A3FAB69047D6}"/>
              </a:ext>
            </a:extLst>
          </p:cNvPr>
          <p:cNvSpPr/>
          <p:nvPr/>
        </p:nvSpPr>
        <p:spPr>
          <a:xfrm>
            <a:off x="1771503" y="908223"/>
            <a:ext cx="288032" cy="2880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0" name="Ellipse 39">
            <a:extLst>
              <a:ext uri="{FF2B5EF4-FFF2-40B4-BE49-F238E27FC236}">
                <a16:creationId xmlns:a16="http://schemas.microsoft.com/office/drawing/2014/main" id="{77EF3F81-1B50-48D3-A08A-9D4D6B673E0C}"/>
              </a:ext>
            </a:extLst>
          </p:cNvPr>
          <p:cNvSpPr/>
          <p:nvPr/>
        </p:nvSpPr>
        <p:spPr>
          <a:xfrm>
            <a:off x="1771503" y="1464451"/>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4" name="Rectangle 43">
            <a:extLst>
              <a:ext uri="{FF2B5EF4-FFF2-40B4-BE49-F238E27FC236}">
                <a16:creationId xmlns:a16="http://schemas.microsoft.com/office/drawing/2014/main" id="{E5F08A72-8AF7-45ED-9C0B-B1336F210925}"/>
              </a:ext>
            </a:extLst>
          </p:cNvPr>
          <p:cNvSpPr/>
          <p:nvPr/>
        </p:nvSpPr>
        <p:spPr>
          <a:xfrm>
            <a:off x="5148064" y="3714788"/>
            <a:ext cx="504056" cy="1006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A554630E-7FBA-4588-97BF-17C8C698A99B}"/>
              </a:ext>
            </a:extLst>
          </p:cNvPr>
          <p:cNvSpPr/>
          <p:nvPr/>
        </p:nvSpPr>
        <p:spPr>
          <a:xfrm>
            <a:off x="5148064" y="3867188"/>
            <a:ext cx="504056" cy="1006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C1F0FDB-CDDD-479F-AC31-A4639BA5CFF4}"/>
              </a:ext>
            </a:extLst>
          </p:cNvPr>
          <p:cNvSpPr/>
          <p:nvPr/>
        </p:nvSpPr>
        <p:spPr>
          <a:xfrm>
            <a:off x="5148064" y="4019588"/>
            <a:ext cx="504056" cy="1006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7" name="Éclair 46">
            <a:extLst>
              <a:ext uri="{FF2B5EF4-FFF2-40B4-BE49-F238E27FC236}">
                <a16:creationId xmlns:a16="http://schemas.microsoft.com/office/drawing/2014/main" id="{073BF9E9-31DF-42BA-A64C-B6B31827EDFD}"/>
              </a:ext>
            </a:extLst>
          </p:cNvPr>
          <p:cNvSpPr/>
          <p:nvPr/>
        </p:nvSpPr>
        <p:spPr>
          <a:xfrm rot="18387848">
            <a:off x="975539" y="4257115"/>
            <a:ext cx="568186" cy="401789"/>
          </a:xfrm>
          <a:prstGeom prst="lightningBolt">
            <a:avLst/>
          </a:prstGeom>
          <a:solidFill>
            <a:srgbClr val="FFFF00"/>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lipse 48">
            <a:extLst>
              <a:ext uri="{FF2B5EF4-FFF2-40B4-BE49-F238E27FC236}">
                <a16:creationId xmlns:a16="http://schemas.microsoft.com/office/drawing/2014/main" id="{01B0CCAE-74FB-4036-9322-0F250DB4F6FC}"/>
              </a:ext>
            </a:extLst>
          </p:cNvPr>
          <p:cNvSpPr/>
          <p:nvPr/>
        </p:nvSpPr>
        <p:spPr>
          <a:xfrm>
            <a:off x="3023843" y="4171133"/>
            <a:ext cx="288032" cy="2880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29" name="Éclair 28">
            <a:extLst>
              <a:ext uri="{FF2B5EF4-FFF2-40B4-BE49-F238E27FC236}">
                <a16:creationId xmlns:a16="http://schemas.microsoft.com/office/drawing/2014/main" id="{BE721959-9233-4DE2-B4FC-4DBEDB846742}"/>
              </a:ext>
            </a:extLst>
          </p:cNvPr>
          <p:cNvSpPr/>
          <p:nvPr/>
        </p:nvSpPr>
        <p:spPr>
          <a:xfrm rot="18387848">
            <a:off x="3683174" y="3137655"/>
            <a:ext cx="568186" cy="401789"/>
          </a:xfrm>
          <a:prstGeom prst="lightningBolt">
            <a:avLst/>
          </a:prstGeom>
          <a:solidFill>
            <a:srgbClr val="FFFF00"/>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necteur droit 29">
            <a:extLst>
              <a:ext uri="{FF2B5EF4-FFF2-40B4-BE49-F238E27FC236}">
                <a16:creationId xmlns:a16="http://schemas.microsoft.com/office/drawing/2014/main" id="{A9E5BB3C-4E4B-4041-80A2-B2703E34DA7E}"/>
              </a:ext>
            </a:extLst>
          </p:cNvPr>
          <p:cNvCxnSpPr/>
          <p:nvPr/>
        </p:nvCxnSpPr>
        <p:spPr>
          <a:xfrm>
            <a:off x="5004048" y="3839480"/>
            <a:ext cx="864096" cy="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DFE32A06-037D-4628-928E-149713B7DA5F}"/>
              </a:ext>
            </a:extLst>
          </p:cNvPr>
          <p:cNvSpPr txBox="1"/>
          <p:nvPr/>
        </p:nvSpPr>
        <p:spPr>
          <a:xfrm>
            <a:off x="5828241" y="3663078"/>
            <a:ext cx="1663982" cy="307777"/>
          </a:xfrm>
          <a:prstGeom prst="rect">
            <a:avLst/>
          </a:prstGeom>
          <a:noFill/>
        </p:spPr>
        <p:txBody>
          <a:bodyPr wrap="none" rtlCol="0">
            <a:spAutoFit/>
          </a:bodyPr>
          <a:lstStyle/>
          <a:p>
            <a:r>
              <a:rPr lang="en-GB" sz="1400" dirty="0"/>
              <a:t>Activation threshold</a:t>
            </a:r>
          </a:p>
        </p:txBody>
      </p:sp>
    </p:spTree>
    <p:extLst>
      <p:ext uri="{BB962C8B-B14F-4D97-AF65-F5344CB8AC3E}">
        <p14:creationId xmlns:p14="http://schemas.microsoft.com/office/powerpoint/2010/main" val="104782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3.61111E-6 3.33333E-6 L 0.20973 -0.02223 " pathEditMode="relative" rAng="0" ptsTypes="AA">
                                      <p:cBhvr>
                                        <p:cTn id="10" dur="2000" fill="hold"/>
                                        <p:tgtEl>
                                          <p:spTgt spid="47"/>
                                        </p:tgtEl>
                                        <p:attrNameLst>
                                          <p:attrName>ppt_x</p:attrName>
                                          <p:attrName>ppt_y</p:attrName>
                                        </p:attrNameLst>
                                      </p:cBhvr>
                                      <p:rCtr x="10486" y="-1111"/>
                                    </p:animMotion>
                                  </p:childTnLst>
                                </p:cTn>
                              </p:par>
                            </p:childTnLst>
                          </p:cTn>
                        </p:par>
                        <p:par>
                          <p:cTn id="11" fill="hold">
                            <p:stCondLst>
                              <p:cond delay="2500"/>
                            </p:stCondLst>
                            <p:childTnLst>
                              <p:par>
                                <p:cTn id="12" presetID="10" presetClass="exit" presetSubtype="0" fill="hold" grpId="2" nodeType="afterEffect">
                                  <p:stCondLst>
                                    <p:cond delay="0"/>
                                  </p:stCondLst>
                                  <p:childTnLst>
                                    <p:animEffect transition="out" filter="fade">
                                      <p:cBhvr>
                                        <p:cTn id="13" dur="500"/>
                                        <p:tgtEl>
                                          <p:spTgt spid="47"/>
                                        </p:tgtEl>
                                      </p:cBhvr>
                                    </p:animEffect>
                                    <p:set>
                                      <p:cBhvr>
                                        <p:cTn id="14" dur="1" fill="hold">
                                          <p:stCondLst>
                                            <p:cond delay="499"/>
                                          </p:stCondLst>
                                        </p:cTn>
                                        <p:tgtEl>
                                          <p:spTgt spid="47"/>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par>
                          <p:cTn id="19" fill="hold">
                            <p:stCondLst>
                              <p:cond delay="3500"/>
                            </p:stCondLst>
                            <p:childTnLst>
                              <p:par>
                                <p:cTn id="20" presetID="42" presetClass="path" presetSubtype="0" accel="50000" decel="50000" fill="hold" grpId="1" nodeType="afterEffect">
                                  <p:stCondLst>
                                    <p:cond delay="0"/>
                                  </p:stCondLst>
                                  <p:childTnLst>
                                    <p:animMotion origin="layout" path="M -4.16667E-6 1.11111E-6 L 0.06303 -0.12037 " pathEditMode="relative" rAng="0" ptsTypes="AA">
                                      <p:cBhvr>
                                        <p:cTn id="21" dur="2000" fill="hold"/>
                                        <p:tgtEl>
                                          <p:spTgt spid="49"/>
                                        </p:tgtEl>
                                        <p:attrNameLst>
                                          <p:attrName>ppt_x</p:attrName>
                                          <p:attrName>ppt_y</p:attrName>
                                        </p:attrNameLst>
                                      </p:cBhvr>
                                      <p:rCtr x="3142" y="-6019"/>
                                    </p:animMotion>
                                  </p:childTnLst>
                                </p:cTn>
                              </p:par>
                            </p:childTnLst>
                          </p:cTn>
                        </p:par>
                        <p:par>
                          <p:cTn id="22" fill="hold">
                            <p:stCondLst>
                              <p:cond delay="5500"/>
                            </p:stCondLst>
                            <p:childTnLst>
                              <p:par>
                                <p:cTn id="23" presetID="10" presetClass="exit" presetSubtype="0" fill="hold" grpId="2" nodeType="after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par>
                          <p:cTn id="26" fill="hold">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par>
                          <p:cTn id="30" fill="hold">
                            <p:stCondLst>
                              <p:cond delay="6500"/>
                            </p:stCondLst>
                            <p:childTnLst>
                              <p:par>
                                <p:cTn id="31" presetID="10" presetClass="entr" presetSubtype="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par>
                          <p:cTn id="34" fill="hold">
                            <p:stCondLst>
                              <p:cond delay="700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par>
                          <p:cTn id="38" fill="hold">
                            <p:stCondLst>
                              <p:cond delay="7500"/>
                            </p:stCondLst>
                            <p:childTnLst>
                              <p:par>
                                <p:cTn id="39" presetID="42" presetClass="path" presetSubtype="0" accel="50000" decel="50000" fill="hold" grpId="0" nodeType="afterEffect">
                                  <p:stCondLst>
                                    <p:cond delay="0"/>
                                  </p:stCondLst>
                                  <p:childTnLst>
                                    <p:animMotion origin="layout" path="M -4.16667E-6 -4.07407E-6 L 0.29445 -0.02314 " pathEditMode="relative" rAng="0" ptsTypes="AA">
                                      <p:cBhvr>
                                        <p:cTn id="40" dur="2000" fill="hold"/>
                                        <p:tgtEl>
                                          <p:spTgt spid="29"/>
                                        </p:tgtEl>
                                        <p:attrNameLst>
                                          <p:attrName>ppt_x</p:attrName>
                                          <p:attrName>ppt_y</p:attrName>
                                        </p:attrNameLst>
                                      </p:cBhvr>
                                      <p:rCtr x="14722" y="-1173"/>
                                    </p:animMotion>
                                  </p:childTnLst>
                                </p:cTn>
                              </p:par>
                            </p:childTnLst>
                          </p:cTn>
                        </p:par>
                        <p:par>
                          <p:cTn id="41" fill="hold">
                            <p:stCondLst>
                              <p:cond delay="9500"/>
                            </p:stCondLst>
                            <p:childTnLst>
                              <p:par>
                                <p:cTn id="42" presetID="10" presetClass="exit" presetSubtype="0" fill="hold" grpId="2" nodeType="after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7" grpId="0" animBg="1"/>
      <p:bldP spid="47" grpId="1" animBg="1"/>
      <p:bldP spid="47" grpId="2" animBg="1"/>
      <p:bldP spid="49" grpId="0" animBg="1"/>
      <p:bldP spid="49" grpId="1" animBg="1"/>
      <p:bldP spid="49" grpId="2" animBg="1"/>
      <p:bldP spid="29" grpId="0" animBg="1"/>
      <p:bldP spid="29" grpId="1" animBg="1"/>
      <p:bldP spid="29"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D11B52E-7045-4A3B-95CB-45D00222F8D0}"/>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471391" y="1226312"/>
            <a:ext cx="2309928" cy="369332"/>
          </a:xfrm>
          <a:prstGeom prst="rect">
            <a:avLst/>
          </a:prstGeom>
          <a:noFill/>
        </p:spPr>
        <p:txBody>
          <a:bodyPr wrap="none" rtlCol="0">
            <a:spAutoFit/>
          </a:bodyPr>
          <a:lstStyle/>
          <a:p>
            <a:r>
              <a:rPr lang="en-GB" dirty="0"/>
              <a:t>NEUROTRANSMITTERS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290129"/>
            <a:ext cx="3454664" cy="1477328"/>
          </a:xfrm>
          <a:prstGeom prst="rect">
            <a:avLst/>
          </a:prstGeom>
          <a:noFill/>
        </p:spPr>
        <p:txBody>
          <a:bodyPr wrap="none" rtlCol="0">
            <a:spAutoFit/>
          </a:bodyPr>
          <a:lstStyle/>
          <a:p>
            <a:r>
              <a:rPr lang="fr-BE" dirty="0" err="1"/>
              <a:t>Neurotransmitters</a:t>
            </a:r>
            <a:r>
              <a:rPr lang="fr-BE" dirty="0"/>
              <a:t> can </a:t>
            </a:r>
            <a:r>
              <a:rPr lang="fr-BE" dirty="0" err="1"/>
              <a:t>be</a:t>
            </a:r>
            <a:endParaRPr lang="fr-BE" dirty="0"/>
          </a:p>
          <a:p>
            <a:endParaRPr lang="fr-BE" dirty="0"/>
          </a:p>
          <a:p>
            <a:pPr lvl="1"/>
            <a:r>
              <a:rPr lang="fr-BE" dirty="0"/>
              <a:t>(+) </a:t>
            </a:r>
            <a:r>
              <a:rPr lang="fr-BE" dirty="0" err="1">
                <a:solidFill>
                  <a:srgbClr val="C00000"/>
                </a:solidFill>
              </a:rPr>
              <a:t>Excitatory</a:t>
            </a:r>
            <a:r>
              <a:rPr lang="fr-BE" dirty="0">
                <a:solidFill>
                  <a:srgbClr val="C00000"/>
                </a:solidFill>
              </a:rPr>
              <a:t> </a:t>
            </a:r>
            <a:r>
              <a:rPr lang="fr-BE" dirty="0"/>
              <a:t>(e.g. Glutamate)</a:t>
            </a:r>
          </a:p>
          <a:p>
            <a:pPr lvl="1"/>
            <a:endParaRPr lang="fr-BE" dirty="0"/>
          </a:p>
          <a:p>
            <a:pPr lvl="1"/>
            <a:r>
              <a:rPr lang="fr-BE" dirty="0"/>
              <a:t>(-)  </a:t>
            </a:r>
            <a:r>
              <a:rPr lang="fr-BE" dirty="0" err="1">
                <a:solidFill>
                  <a:schemeClr val="accent1"/>
                </a:solidFill>
              </a:rPr>
              <a:t>Inhibitory</a:t>
            </a:r>
            <a:r>
              <a:rPr lang="fr-BE" dirty="0"/>
              <a:t> (e.g. GABA)</a:t>
            </a:r>
            <a:endParaRPr lang="en-GB" dirty="0"/>
          </a:p>
        </p:txBody>
      </p:sp>
      <p:sp>
        <p:nvSpPr>
          <p:cNvPr id="2" name="Explosion : 8 points 1">
            <a:extLst>
              <a:ext uri="{FF2B5EF4-FFF2-40B4-BE49-F238E27FC236}">
                <a16:creationId xmlns:a16="http://schemas.microsoft.com/office/drawing/2014/main" id="{6195575E-31B7-4F00-9E29-6834D5F65D9A}"/>
              </a:ext>
            </a:extLst>
          </p:cNvPr>
          <p:cNvSpPr/>
          <p:nvPr/>
        </p:nvSpPr>
        <p:spPr>
          <a:xfrm>
            <a:off x="3131855" y="2600426"/>
            <a:ext cx="1440145" cy="1440160"/>
          </a:xfrm>
          <a:prstGeom prst="irregularSeal1">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Connecteur : en arc 4">
            <a:extLst>
              <a:ext uri="{FF2B5EF4-FFF2-40B4-BE49-F238E27FC236}">
                <a16:creationId xmlns:a16="http://schemas.microsoft.com/office/drawing/2014/main" id="{4F321C1D-D996-463D-92C2-75130563C5EA}"/>
              </a:ext>
            </a:extLst>
          </p:cNvPr>
          <p:cNvCxnSpPr>
            <a:cxnSpLocks/>
          </p:cNvCxnSpPr>
          <p:nvPr/>
        </p:nvCxnSpPr>
        <p:spPr>
          <a:xfrm flipV="1">
            <a:off x="4211960" y="3219822"/>
            <a:ext cx="2448272" cy="100684"/>
          </a:xfrm>
          <a:prstGeom prst="curvedConnector3">
            <a:avLst>
              <a:gd name="adj1" fmla="val 52554"/>
            </a:avLst>
          </a:prstGeom>
          <a:ln w="57150">
            <a:solidFill>
              <a:srgbClr val="9FB7C2"/>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D961971-F9FC-4AC6-8C31-5755CA59CD23}"/>
              </a:ext>
            </a:extLst>
          </p:cNvPr>
          <p:cNvCxnSpPr/>
          <p:nvPr/>
        </p:nvCxnSpPr>
        <p:spPr>
          <a:xfrm flipV="1">
            <a:off x="6660232" y="2787774"/>
            <a:ext cx="576064" cy="432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040E32DB-E1C8-4611-B0BA-99B7C7FFAEF4}"/>
              </a:ext>
            </a:extLst>
          </p:cNvPr>
          <p:cNvCxnSpPr>
            <a:cxnSpLocks/>
          </p:cNvCxnSpPr>
          <p:nvPr/>
        </p:nvCxnSpPr>
        <p:spPr>
          <a:xfrm flipV="1">
            <a:off x="6660232" y="3130340"/>
            <a:ext cx="792088" cy="894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10AC3650-92C4-486A-B2F0-CD98BE646040}"/>
              </a:ext>
            </a:extLst>
          </p:cNvPr>
          <p:cNvCxnSpPr>
            <a:cxnSpLocks/>
          </p:cNvCxnSpPr>
          <p:nvPr/>
        </p:nvCxnSpPr>
        <p:spPr>
          <a:xfrm>
            <a:off x="6660232" y="3219822"/>
            <a:ext cx="648072" cy="3425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Connecteur : en arc 22">
            <a:extLst>
              <a:ext uri="{FF2B5EF4-FFF2-40B4-BE49-F238E27FC236}">
                <a16:creationId xmlns:a16="http://schemas.microsoft.com/office/drawing/2014/main" id="{50310D28-A34F-4D26-A62D-42B9B76C86CD}"/>
              </a:ext>
            </a:extLst>
          </p:cNvPr>
          <p:cNvCxnSpPr>
            <a:cxnSpLocks/>
          </p:cNvCxnSpPr>
          <p:nvPr/>
        </p:nvCxnSpPr>
        <p:spPr>
          <a:xfrm flipV="1">
            <a:off x="971600" y="4359475"/>
            <a:ext cx="2160255" cy="84483"/>
          </a:xfrm>
          <a:prstGeom prst="curvedConnector3">
            <a:avLst>
              <a:gd name="adj1" fmla="val 50000"/>
            </a:avLst>
          </a:prstGeom>
          <a:ln w="57150">
            <a:solidFill>
              <a:srgbClr val="9FB7C2"/>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E2EBCCAF-B42D-4DF5-9B68-F01B03354BAF}"/>
              </a:ext>
            </a:extLst>
          </p:cNvPr>
          <p:cNvCxnSpPr>
            <a:cxnSpLocks/>
          </p:cNvCxnSpPr>
          <p:nvPr/>
        </p:nvCxnSpPr>
        <p:spPr>
          <a:xfrm flipV="1">
            <a:off x="3131855" y="3927427"/>
            <a:ext cx="576064"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D924E21-D25D-4518-8824-E394A1BA018E}"/>
              </a:ext>
            </a:extLst>
          </p:cNvPr>
          <p:cNvCxnSpPr>
            <a:cxnSpLocks/>
          </p:cNvCxnSpPr>
          <p:nvPr/>
        </p:nvCxnSpPr>
        <p:spPr>
          <a:xfrm flipV="1">
            <a:off x="3131855" y="4269993"/>
            <a:ext cx="792088" cy="894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C15EC0FE-E522-4CB7-9057-9969FA1458D6}"/>
              </a:ext>
            </a:extLst>
          </p:cNvPr>
          <p:cNvCxnSpPr>
            <a:cxnSpLocks/>
          </p:cNvCxnSpPr>
          <p:nvPr/>
        </p:nvCxnSpPr>
        <p:spPr>
          <a:xfrm>
            <a:off x="3131855" y="4359475"/>
            <a:ext cx="648072" cy="342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cteur : en arc 30">
            <a:extLst>
              <a:ext uri="{FF2B5EF4-FFF2-40B4-BE49-F238E27FC236}">
                <a16:creationId xmlns:a16="http://schemas.microsoft.com/office/drawing/2014/main" id="{C6FBC128-2DFB-4793-939C-C188CC60E43C}"/>
              </a:ext>
            </a:extLst>
          </p:cNvPr>
          <p:cNvCxnSpPr>
            <a:cxnSpLocks/>
          </p:cNvCxnSpPr>
          <p:nvPr/>
        </p:nvCxnSpPr>
        <p:spPr>
          <a:xfrm flipV="1">
            <a:off x="971600" y="2522817"/>
            <a:ext cx="2448272" cy="100684"/>
          </a:xfrm>
          <a:prstGeom prst="curvedConnector3">
            <a:avLst>
              <a:gd name="adj1" fmla="val 50000"/>
            </a:avLst>
          </a:prstGeom>
          <a:ln w="57150">
            <a:solidFill>
              <a:srgbClr val="9FB7C2"/>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6A49D70-EEEF-4845-8E30-E5F61AE4DE28}"/>
              </a:ext>
            </a:extLst>
          </p:cNvPr>
          <p:cNvCxnSpPr>
            <a:cxnSpLocks/>
          </p:cNvCxnSpPr>
          <p:nvPr/>
        </p:nvCxnSpPr>
        <p:spPr>
          <a:xfrm flipV="1">
            <a:off x="3419872" y="2090769"/>
            <a:ext cx="576064" cy="432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1EFA286D-D8CF-4B9B-9F79-3F9D4B6BC00A}"/>
              </a:ext>
            </a:extLst>
          </p:cNvPr>
          <p:cNvCxnSpPr>
            <a:cxnSpLocks/>
          </p:cNvCxnSpPr>
          <p:nvPr/>
        </p:nvCxnSpPr>
        <p:spPr>
          <a:xfrm flipV="1">
            <a:off x="3419872" y="2433335"/>
            <a:ext cx="792088" cy="894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3604B59D-06B6-4DF0-A0A5-B1FD2F9817E4}"/>
              </a:ext>
            </a:extLst>
          </p:cNvPr>
          <p:cNvCxnSpPr>
            <a:cxnSpLocks/>
          </p:cNvCxnSpPr>
          <p:nvPr/>
        </p:nvCxnSpPr>
        <p:spPr>
          <a:xfrm>
            <a:off x="3419872" y="2522817"/>
            <a:ext cx="504071" cy="3404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CF776983-3D13-48D0-BA26-A3FAB69047D6}"/>
              </a:ext>
            </a:extLst>
          </p:cNvPr>
          <p:cNvSpPr/>
          <p:nvPr/>
        </p:nvSpPr>
        <p:spPr>
          <a:xfrm>
            <a:off x="1771503" y="908223"/>
            <a:ext cx="288032" cy="2880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0" name="Ellipse 39">
            <a:extLst>
              <a:ext uri="{FF2B5EF4-FFF2-40B4-BE49-F238E27FC236}">
                <a16:creationId xmlns:a16="http://schemas.microsoft.com/office/drawing/2014/main" id="{77EF3F81-1B50-48D3-A08A-9D4D6B673E0C}"/>
              </a:ext>
            </a:extLst>
          </p:cNvPr>
          <p:cNvSpPr/>
          <p:nvPr/>
        </p:nvSpPr>
        <p:spPr>
          <a:xfrm>
            <a:off x="1771503" y="1464451"/>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39" name="Éclair 38">
            <a:extLst>
              <a:ext uri="{FF2B5EF4-FFF2-40B4-BE49-F238E27FC236}">
                <a16:creationId xmlns:a16="http://schemas.microsoft.com/office/drawing/2014/main" id="{2C4F7A11-607D-46CF-B8FB-CACA8250EF00}"/>
              </a:ext>
            </a:extLst>
          </p:cNvPr>
          <p:cNvSpPr/>
          <p:nvPr/>
        </p:nvSpPr>
        <p:spPr>
          <a:xfrm rot="18387848">
            <a:off x="1115057" y="2422606"/>
            <a:ext cx="568186" cy="401789"/>
          </a:xfrm>
          <a:prstGeom prst="lightningBolt">
            <a:avLst/>
          </a:prstGeom>
          <a:solidFill>
            <a:srgbClr val="FFFF00"/>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lipse 41">
            <a:extLst>
              <a:ext uri="{FF2B5EF4-FFF2-40B4-BE49-F238E27FC236}">
                <a16:creationId xmlns:a16="http://schemas.microsoft.com/office/drawing/2014/main" id="{47309C2F-DE6B-431D-B6BE-EEF3B2D7205D}"/>
              </a:ext>
            </a:extLst>
          </p:cNvPr>
          <p:cNvSpPr/>
          <p:nvPr/>
        </p:nvSpPr>
        <p:spPr>
          <a:xfrm>
            <a:off x="3345822" y="2429143"/>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5" name="Rectangle 44">
            <a:extLst>
              <a:ext uri="{FF2B5EF4-FFF2-40B4-BE49-F238E27FC236}">
                <a16:creationId xmlns:a16="http://schemas.microsoft.com/office/drawing/2014/main" id="{A554630E-7FBA-4588-97BF-17C8C698A99B}"/>
              </a:ext>
            </a:extLst>
          </p:cNvPr>
          <p:cNvSpPr/>
          <p:nvPr/>
        </p:nvSpPr>
        <p:spPr>
          <a:xfrm>
            <a:off x="5148064" y="3867188"/>
            <a:ext cx="504056" cy="1006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C1F0FDB-CDDD-479F-AC31-A4639BA5CFF4}"/>
              </a:ext>
            </a:extLst>
          </p:cNvPr>
          <p:cNvSpPr/>
          <p:nvPr/>
        </p:nvSpPr>
        <p:spPr>
          <a:xfrm>
            <a:off x="5148064" y="4019588"/>
            <a:ext cx="504056" cy="1006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7" name="Éclair 46">
            <a:extLst>
              <a:ext uri="{FF2B5EF4-FFF2-40B4-BE49-F238E27FC236}">
                <a16:creationId xmlns:a16="http://schemas.microsoft.com/office/drawing/2014/main" id="{073BF9E9-31DF-42BA-A64C-B6B31827EDFD}"/>
              </a:ext>
            </a:extLst>
          </p:cNvPr>
          <p:cNvSpPr/>
          <p:nvPr/>
        </p:nvSpPr>
        <p:spPr>
          <a:xfrm rot="18387848">
            <a:off x="975539" y="4257115"/>
            <a:ext cx="568186" cy="401789"/>
          </a:xfrm>
          <a:prstGeom prst="lightningBolt">
            <a:avLst/>
          </a:prstGeom>
          <a:solidFill>
            <a:srgbClr val="FFFF00"/>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lipse 48">
            <a:extLst>
              <a:ext uri="{FF2B5EF4-FFF2-40B4-BE49-F238E27FC236}">
                <a16:creationId xmlns:a16="http://schemas.microsoft.com/office/drawing/2014/main" id="{01B0CCAE-74FB-4036-9322-0F250DB4F6FC}"/>
              </a:ext>
            </a:extLst>
          </p:cNvPr>
          <p:cNvSpPr/>
          <p:nvPr/>
        </p:nvSpPr>
        <p:spPr>
          <a:xfrm>
            <a:off x="3023843" y="4171133"/>
            <a:ext cx="288032" cy="2880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cxnSp>
        <p:nvCxnSpPr>
          <p:cNvPr id="50" name="Connecteur droit 49">
            <a:extLst>
              <a:ext uri="{FF2B5EF4-FFF2-40B4-BE49-F238E27FC236}">
                <a16:creationId xmlns:a16="http://schemas.microsoft.com/office/drawing/2014/main" id="{8A07CBE5-46E0-4F6C-AE47-E9DF3BA29DDA}"/>
              </a:ext>
            </a:extLst>
          </p:cNvPr>
          <p:cNvCxnSpPr/>
          <p:nvPr/>
        </p:nvCxnSpPr>
        <p:spPr>
          <a:xfrm>
            <a:off x="5004048" y="3830244"/>
            <a:ext cx="864096" cy="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B1602C4A-7BDC-4A5B-84A0-068CBDA7323D}"/>
              </a:ext>
            </a:extLst>
          </p:cNvPr>
          <p:cNvSpPr txBox="1"/>
          <p:nvPr/>
        </p:nvSpPr>
        <p:spPr>
          <a:xfrm>
            <a:off x="5828241" y="3653842"/>
            <a:ext cx="1663982" cy="307777"/>
          </a:xfrm>
          <a:prstGeom prst="rect">
            <a:avLst/>
          </a:prstGeom>
          <a:noFill/>
        </p:spPr>
        <p:txBody>
          <a:bodyPr wrap="none" rtlCol="0">
            <a:spAutoFit/>
          </a:bodyPr>
          <a:lstStyle/>
          <a:p>
            <a:r>
              <a:rPr lang="en-GB" sz="1400" dirty="0"/>
              <a:t>Activation threshold</a:t>
            </a:r>
          </a:p>
        </p:txBody>
      </p:sp>
    </p:spTree>
    <p:extLst>
      <p:ext uri="{BB962C8B-B14F-4D97-AF65-F5344CB8AC3E}">
        <p14:creationId xmlns:p14="http://schemas.microsoft.com/office/powerpoint/2010/main" val="18909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42" presetClass="path" presetSubtype="0" accel="50000" decel="50000" fill="hold" grpId="1" nodeType="afterEffect">
                                  <p:stCondLst>
                                    <p:cond delay="0"/>
                                  </p:stCondLst>
                                  <p:childTnLst>
                                    <p:animMotion origin="layout" path="M -1.38889E-6 3.45679E-6 L 0.22865 -0.00957 " pathEditMode="relative" rAng="0" ptsTypes="AA">
                                      <p:cBhvr>
                                        <p:cTn id="10" dur="2000" fill="hold"/>
                                        <p:tgtEl>
                                          <p:spTgt spid="39"/>
                                        </p:tgtEl>
                                        <p:attrNameLst>
                                          <p:attrName>ppt_x</p:attrName>
                                          <p:attrName>ppt_y</p:attrName>
                                        </p:attrNameLst>
                                      </p:cBhvr>
                                      <p:rCtr x="11042" y="-864"/>
                                    </p:animMotion>
                                  </p:childTnLst>
                                </p:cTn>
                              </p:par>
                            </p:childTnLst>
                          </p:cTn>
                        </p:par>
                        <p:par>
                          <p:cTn id="11" fill="hold">
                            <p:stCondLst>
                              <p:cond delay="2500"/>
                            </p:stCondLst>
                            <p:childTnLst>
                              <p:par>
                                <p:cTn id="12" presetID="10" presetClass="exit" presetSubtype="0" fill="hold" grpId="2" nodeType="afterEffect">
                                  <p:stCondLst>
                                    <p:cond delay="0"/>
                                  </p:stCondLst>
                                  <p:childTnLst>
                                    <p:animEffect transition="out" filter="fade">
                                      <p:cBhvr>
                                        <p:cTn id="13" dur="500"/>
                                        <p:tgtEl>
                                          <p:spTgt spid="39"/>
                                        </p:tgtEl>
                                      </p:cBhvr>
                                    </p:animEffect>
                                    <p:set>
                                      <p:cBhvr>
                                        <p:cTn id="14" dur="1" fill="hold">
                                          <p:stCondLst>
                                            <p:cond delay="499"/>
                                          </p:stCondLst>
                                        </p:cTn>
                                        <p:tgtEl>
                                          <p:spTgt spid="39"/>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par>
                          <p:cTn id="19" fill="hold">
                            <p:stCondLst>
                              <p:cond delay="3500"/>
                            </p:stCondLst>
                            <p:childTnLst>
                              <p:par>
                                <p:cTn id="20" presetID="42" presetClass="path" presetSubtype="0" accel="50000" decel="50000" fill="hold" grpId="1" nodeType="afterEffect">
                                  <p:stCondLst>
                                    <p:cond delay="0"/>
                                  </p:stCondLst>
                                  <p:childTnLst>
                                    <p:animMotion origin="layout" path="M 2.77778E-6 1.35802E-6 L 0.05521 0.08395 " pathEditMode="relative" rAng="0" ptsTypes="AA">
                                      <p:cBhvr>
                                        <p:cTn id="21" dur="2000" fill="hold"/>
                                        <p:tgtEl>
                                          <p:spTgt spid="42"/>
                                        </p:tgtEl>
                                        <p:attrNameLst>
                                          <p:attrName>ppt_x</p:attrName>
                                          <p:attrName>ppt_y</p:attrName>
                                        </p:attrNameLst>
                                      </p:cBhvr>
                                      <p:rCtr x="2760" y="4198"/>
                                    </p:animMotion>
                                  </p:childTnLst>
                                </p:cTn>
                              </p:par>
                            </p:childTnLst>
                          </p:cTn>
                        </p:par>
                        <p:par>
                          <p:cTn id="22" fill="hold">
                            <p:stCondLst>
                              <p:cond delay="5500"/>
                            </p:stCondLst>
                            <p:childTnLst>
                              <p:par>
                                <p:cTn id="23" presetID="10" presetClass="exit" presetSubtype="0" fill="hold" grpId="2" nodeType="after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par>
                          <p:cTn id="26" fill="hold">
                            <p:stCondLst>
                              <p:cond delay="6000"/>
                            </p:stCondLst>
                            <p:childTnLst>
                              <p:par>
                                <p:cTn id="27" presetID="10" presetClass="entr" presetSubtype="0" fill="hold" grpId="1"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par>
                          <p:cTn id="30" fill="hold">
                            <p:stCondLst>
                              <p:cond delay="6500"/>
                            </p:stCondLst>
                            <p:childTnLst>
                              <p:par>
                                <p:cTn id="31" presetID="42" presetClass="path" presetSubtype="0" accel="50000" decel="50000" fill="hold" grpId="0" nodeType="afterEffect">
                                  <p:stCondLst>
                                    <p:cond delay="0"/>
                                  </p:stCondLst>
                                  <p:childTnLst>
                                    <p:animMotion origin="layout" path="M -3.61111E-6 3.33333E-6 L 0.20973 -0.02223 " pathEditMode="relative" rAng="0" ptsTypes="AA">
                                      <p:cBhvr>
                                        <p:cTn id="32" dur="2000" fill="hold"/>
                                        <p:tgtEl>
                                          <p:spTgt spid="47"/>
                                        </p:tgtEl>
                                        <p:attrNameLst>
                                          <p:attrName>ppt_x</p:attrName>
                                          <p:attrName>ppt_y</p:attrName>
                                        </p:attrNameLst>
                                      </p:cBhvr>
                                      <p:rCtr x="10486" y="-1111"/>
                                    </p:animMotion>
                                  </p:childTnLst>
                                </p:cTn>
                              </p:par>
                            </p:childTnLst>
                          </p:cTn>
                        </p:par>
                        <p:par>
                          <p:cTn id="33" fill="hold">
                            <p:stCondLst>
                              <p:cond delay="8500"/>
                            </p:stCondLst>
                            <p:childTnLst>
                              <p:par>
                                <p:cTn id="34" presetID="10" presetClass="exit" presetSubtype="0" fill="hold" grpId="2" nodeType="afterEffect">
                                  <p:stCondLst>
                                    <p:cond delay="0"/>
                                  </p:stCondLst>
                                  <p:childTnLst>
                                    <p:animEffect transition="out" filter="fade">
                                      <p:cBhvr>
                                        <p:cTn id="35" dur="500"/>
                                        <p:tgtEl>
                                          <p:spTgt spid="47"/>
                                        </p:tgtEl>
                                      </p:cBhvr>
                                    </p:animEffect>
                                    <p:set>
                                      <p:cBhvr>
                                        <p:cTn id="36" dur="1" fill="hold">
                                          <p:stCondLst>
                                            <p:cond delay="499"/>
                                          </p:stCondLst>
                                        </p:cTn>
                                        <p:tgtEl>
                                          <p:spTgt spid="47"/>
                                        </p:tgtEl>
                                        <p:attrNameLst>
                                          <p:attrName>style.visibility</p:attrName>
                                        </p:attrNameLst>
                                      </p:cBhvr>
                                      <p:to>
                                        <p:strVal val="hidden"/>
                                      </p:to>
                                    </p:set>
                                  </p:childTnLst>
                                </p:cTn>
                              </p:par>
                            </p:childTnLst>
                          </p:cTn>
                        </p:par>
                        <p:par>
                          <p:cTn id="37" fill="hold">
                            <p:stCondLst>
                              <p:cond delay="9000"/>
                            </p:stCondLst>
                            <p:childTnLst>
                              <p:par>
                                <p:cTn id="38" presetID="10" presetClass="entr" presetSubtype="0"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childTnLst>
                          </p:cTn>
                        </p:par>
                        <p:par>
                          <p:cTn id="41" fill="hold">
                            <p:stCondLst>
                              <p:cond delay="9500"/>
                            </p:stCondLst>
                            <p:childTnLst>
                              <p:par>
                                <p:cTn id="42" presetID="42" presetClass="path" presetSubtype="0" accel="50000" decel="50000" fill="hold" grpId="1" nodeType="afterEffect">
                                  <p:stCondLst>
                                    <p:cond delay="0"/>
                                  </p:stCondLst>
                                  <p:childTnLst>
                                    <p:animMotion origin="layout" path="M -4.16667E-6 1.11111E-6 L 0.06303 -0.12037 " pathEditMode="relative" rAng="0" ptsTypes="AA">
                                      <p:cBhvr>
                                        <p:cTn id="43" dur="2000" fill="hold"/>
                                        <p:tgtEl>
                                          <p:spTgt spid="49"/>
                                        </p:tgtEl>
                                        <p:attrNameLst>
                                          <p:attrName>ppt_x</p:attrName>
                                          <p:attrName>ppt_y</p:attrName>
                                        </p:attrNameLst>
                                      </p:cBhvr>
                                      <p:rCtr x="3142" y="-6019"/>
                                    </p:animMotion>
                                  </p:childTnLst>
                                </p:cTn>
                              </p:par>
                            </p:childTnLst>
                          </p:cTn>
                        </p:par>
                        <p:par>
                          <p:cTn id="44" fill="hold">
                            <p:stCondLst>
                              <p:cond delay="11500"/>
                            </p:stCondLst>
                            <p:childTnLst>
                              <p:par>
                                <p:cTn id="45" presetID="10" presetClass="exit" presetSubtype="0" fill="hold" grpId="2" nodeType="after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childTnLst>
                          </p:cTn>
                        </p:par>
                        <p:par>
                          <p:cTn id="48" fill="hold">
                            <p:stCondLst>
                              <p:cond delay="12000"/>
                            </p:stCondLst>
                            <p:childTnLst>
                              <p:par>
                                <p:cTn id="49" presetID="10" presetClass="entr" presetSubtype="0" fill="hold" grpId="0"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39" grpId="2" animBg="1"/>
      <p:bldP spid="42" grpId="0" animBg="1"/>
      <p:bldP spid="42" grpId="1" animBg="1"/>
      <p:bldP spid="42" grpId="2" animBg="1"/>
      <p:bldP spid="45" grpId="0" animBg="1"/>
      <p:bldP spid="47" grpId="0" animBg="1"/>
      <p:bldP spid="47" grpId="1" animBg="1"/>
      <p:bldP spid="47" grpId="2" animBg="1"/>
      <p:bldP spid="49" grpId="0" animBg="1"/>
      <p:bldP spid="49" grpId="1" animBg="1"/>
      <p:bldP spid="49"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ED4F01-523F-4C7A-A63A-55184CB44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144000" cy="57150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rgbClr val="000000"/>
                </a:solidFill>
              </a:rPr>
              <a:t>The brain’s communication mode is analogic</a:t>
            </a:r>
            <a:r>
              <a:rPr lang="en-GB" dirty="0">
                <a:solidFill>
                  <a:srgbClr val="000000"/>
                </a:solidFill>
              </a:rPr>
              <a:t>. </a:t>
            </a:r>
            <a:br>
              <a:rPr lang="en-GB" dirty="0">
                <a:solidFill>
                  <a:srgbClr val="000000"/>
                </a:solidFill>
              </a:rPr>
            </a:br>
            <a:br>
              <a:rPr lang="en-GB" dirty="0">
                <a:solidFill>
                  <a:srgbClr val="000000"/>
                </a:solidFill>
              </a:rPr>
            </a:br>
            <a:r>
              <a:rPr lang="en-GB" dirty="0">
                <a:solidFill>
                  <a:srgbClr val="000000"/>
                </a:solidFill>
              </a:rPr>
              <a:t>With 7.000 synaptic connections per neuron, nothing is never guaranteed</a:t>
            </a:r>
          </a:p>
        </p:txBody>
      </p:sp>
    </p:spTree>
    <p:extLst>
      <p:ext uri="{BB962C8B-B14F-4D97-AF65-F5344CB8AC3E}">
        <p14:creationId xmlns:p14="http://schemas.microsoft.com/office/powerpoint/2010/main" val="3285118366"/>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C254A4E-DD6A-4300-91FF-AFE7FB1C2757}"/>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1217561" y="1839942"/>
            <a:ext cx="3802259" cy="369332"/>
          </a:xfrm>
          <a:prstGeom prst="rect">
            <a:avLst/>
          </a:prstGeom>
          <a:noFill/>
        </p:spPr>
        <p:txBody>
          <a:bodyPr wrap="none" rtlCol="0">
            <a:spAutoFit/>
          </a:bodyPr>
          <a:lstStyle/>
          <a:p>
            <a:r>
              <a:rPr lang="en-GB" dirty="0"/>
              <a:t>NEUROTRANSMITTERS vs. HORMONES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2" name="ZoneTexte 1">
            <a:extLst>
              <a:ext uri="{FF2B5EF4-FFF2-40B4-BE49-F238E27FC236}">
                <a16:creationId xmlns:a16="http://schemas.microsoft.com/office/drawing/2014/main" id="{D4129B81-CAA2-4412-8A31-C90363A82980}"/>
              </a:ext>
            </a:extLst>
          </p:cNvPr>
          <p:cNvSpPr txBox="1"/>
          <p:nvPr/>
        </p:nvSpPr>
        <p:spPr>
          <a:xfrm>
            <a:off x="1835696" y="704025"/>
            <a:ext cx="2808718" cy="1477328"/>
          </a:xfrm>
          <a:prstGeom prst="rect">
            <a:avLst/>
          </a:prstGeom>
          <a:noFill/>
        </p:spPr>
        <p:txBody>
          <a:bodyPr wrap="none" rtlCol="0">
            <a:spAutoFit/>
          </a:bodyPr>
          <a:lstStyle/>
          <a:p>
            <a:r>
              <a:rPr lang="en-GB" dirty="0"/>
              <a:t>NEUROTRANSMITTERS</a:t>
            </a:r>
          </a:p>
          <a:p>
            <a:endParaRPr lang="en-GB" dirty="0"/>
          </a:p>
          <a:p>
            <a:pPr marL="285750" indent="-285750">
              <a:buFont typeface="Wingdings" panose="05000000000000000000" pitchFamily="2" charset="2"/>
              <a:buChar char="§"/>
            </a:pPr>
            <a:r>
              <a:rPr lang="en-GB" dirty="0"/>
              <a:t>Stored in axons’ terminal</a:t>
            </a:r>
          </a:p>
          <a:p>
            <a:pPr marL="285750" indent="-285750">
              <a:buFont typeface="Wingdings" panose="05000000000000000000" pitchFamily="2" charset="2"/>
              <a:buChar char="§"/>
            </a:pPr>
            <a:r>
              <a:rPr lang="en-GB" dirty="0"/>
              <a:t>Are used in synapses</a:t>
            </a:r>
          </a:p>
          <a:p>
            <a:pPr marL="285750" indent="-285750">
              <a:buFont typeface="Wingdings" panose="05000000000000000000" pitchFamily="2" charset="2"/>
              <a:buChar char="§"/>
            </a:pPr>
            <a:r>
              <a:rPr lang="en-GB" dirty="0"/>
              <a:t>Affect neurons</a:t>
            </a:r>
          </a:p>
        </p:txBody>
      </p:sp>
      <p:sp>
        <p:nvSpPr>
          <p:cNvPr id="8" name="ZoneTexte 7">
            <a:extLst>
              <a:ext uri="{FF2B5EF4-FFF2-40B4-BE49-F238E27FC236}">
                <a16:creationId xmlns:a16="http://schemas.microsoft.com/office/drawing/2014/main" id="{D2CBCBF4-D259-43BD-80F1-BE9690FE4A94}"/>
              </a:ext>
            </a:extLst>
          </p:cNvPr>
          <p:cNvSpPr txBox="1"/>
          <p:nvPr/>
        </p:nvSpPr>
        <p:spPr>
          <a:xfrm>
            <a:off x="5207106" y="699542"/>
            <a:ext cx="3437992" cy="1754326"/>
          </a:xfrm>
          <a:prstGeom prst="rect">
            <a:avLst/>
          </a:prstGeom>
          <a:noFill/>
        </p:spPr>
        <p:txBody>
          <a:bodyPr wrap="none" rtlCol="0">
            <a:spAutoFit/>
          </a:bodyPr>
          <a:lstStyle/>
          <a:p>
            <a:r>
              <a:rPr lang="en-GB" dirty="0"/>
              <a:t>HORMONES</a:t>
            </a:r>
          </a:p>
          <a:p>
            <a:endParaRPr lang="en-GB" dirty="0"/>
          </a:p>
          <a:p>
            <a:pPr marL="285750" indent="-285750">
              <a:buFont typeface="Wingdings" panose="05000000000000000000" pitchFamily="2" charset="2"/>
              <a:buChar char="§"/>
            </a:pPr>
            <a:r>
              <a:rPr lang="en-GB" dirty="0"/>
              <a:t>Generated by glands and cells</a:t>
            </a:r>
          </a:p>
          <a:p>
            <a:pPr marL="285750" indent="-285750">
              <a:buFont typeface="Wingdings" panose="05000000000000000000" pitchFamily="2" charset="2"/>
              <a:buChar char="§"/>
            </a:pPr>
            <a:r>
              <a:rPr lang="en-GB" dirty="0"/>
              <a:t>Are used in the entire body</a:t>
            </a:r>
          </a:p>
          <a:p>
            <a:pPr marL="285750" indent="-285750">
              <a:buFont typeface="Wingdings" panose="05000000000000000000" pitchFamily="2" charset="2"/>
              <a:buChar char="§"/>
            </a:pPr>
            <a:r>
              <a:rPr lang="en-GB" dirty="0"/>
              <a:t>Travel through the bloodstream</a:t>
            </a:r>
          </a:p>
          <a:p>
            <a:pPr marL="285750" indent="-285750">
              <a:buFont typeface="Wingdings" panose="05000000000000000000" pitchFamily="2" charset="2"/>
              <a:buChar char="§"/>
            </a:pPr>
            <a:r>
              <a:rPr lang="en-GB" dirty="0"/>
              <a:t>Affect cells in the entire body</a:t>
            </a:r>
          </a:p>
        </p:txBody>
      </p:sp>
      <p:pic>
        <p:nvPicPr>
          <p:cNvPr id="9" name="Picture 2" descr="File:Chemical synapse schema cropped.jpg">
            <a:extLst>
              <a:ext uri="{FF2B5EF4-FFF2-40B4-BE49-F238E27FC236}">
                <a16:creationId xmlns:a16="http://schemas.microsoft.com/office/drawing/2014/main" id="{B17DC925-DAFE-426A-AB45-B844BA7B1E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532" t="57782" r="2353" b="5071"/>
          <a:stretch/>
        </p:blipFill>
        <p:spPr bwMode="auto">
          <a:xfrm>
            <a:off x="2126566" y="2432217"/>
            <a:ext cx="1728188"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ZoneTexte 9">
            <a:extLst>
              <a:ext uri="{FF2B5EF4-FFF2-40B4-BE49-F238E27FC236}">
                <a16:creationId xmlns:a16="http://schemas.microsoft.com/office/drawing/2014/main" id="{55DAF3F6-0F54-4723-BD04-822BE6B2BB37}"/>
              </a:ext>
            </a:extLst>
          </p:cNvPr>
          <p:cNvSpPr txBox="1"/>
          <p:nvPr/>
        </p:nvSpPr>
        <p:spPr>
          <a:xfrm>
            <a:off x="5185241" y="3175007"/>
            <a:ext cx="3481722" cy="646331"/>
          </a:xfrm>
          <a:prstGeom prst="rect">
            <a:avLst/>
          </a:prstGeom>
          <a:solidFill>
            <a:srgbClr val="467082"/>
          </a:solidFill>
        </p:spPr>
        <p:txBody>
          <a:bodyPr wrap="none" rtlCol="0">
            <a:spAutoFit/>
          </a:bodyPr>
          <a:lstStyle/>
          <a:p>
            <a:r>
              <a:rPr lang="en-GB" dirty="0">
                <a:solidFill>
                  <a:schemeClr val="bg1"/>
                </a:solidFill>
              </a:rPr>
              <a:t>The same molecule can be used as </a:t>
            </a:r>
          </a:p>
          <a:p>
            <a:r>
              <a:rPr lang="en-GB" dirty="0">
                <a:solidFill>
                  <a:schemeClr val="bg1"/>
                </a:solidFill>
              </a:rPr>
              <a:t>Neurotransmitter and Hormone</a:t>
            </a:r>
          </a:p>
        </p:txBody>
      </p:sp>
    </p:spTree>
    <p:extLst>
      <p:ext uri="{BB962C8B-B14F-4D97-AF65-F5344CB8AC3E}">
        <p14:creationId xmlns:p14="http://schemas.microsoft.com/office/powerpoint/2010/main" val="3781121112"/>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B7C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C6CFCE-A4CD-429A-8F5B-B3774E7B9BC6}"/>
              </a:ext>
            </a:extLst>
          </p:cNvPr>
          <p:cNvSpPr/>
          <p:nvPr/>
        </p:nvSpPr>
        <p:spPr>
          <a:xfrm>
            <a:off x="6228184" y="1851669"/>
            <a:ext cx="2345586" cy="1885349"/>
          </a:xfrm>
          <a:prstGeom prst="rect">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uban : incliné vers le bas 3">
            <a:extLst>
              <a:ext uri="{FF2B5EF4-FFF2-40B4-BE49-F238E27FC236}">
                <a16:creationId xmlns:a16="http://schemas.microsoft.com/office/drawing/2014/main" id="{608041B1-1473-4AFE-9E7C-831A653F8898}"/>
              </a:ext>
            </a:extLst>
          </p:cNvPr>
          <p:cNvSpPr/>
          <p:nvPr/>
        </p:nvSpPr>
        <p:spPr>
          <a:xfrm>
            <a:off x="2627784" y="411510"/>
            <a:ext cx="3888432" cy="648072"/>
          </a:xfrm>
          <a:prstGeom prst="ribbon">
            <a:avLst>
              <a:gd name="adj1" fmla="val 20000"/>
              <a:gd name="adj2" fmla="val 62962"/>
            </a:avLst>
          </a:prstGeom>
          <a:solidFill>
            <a:srgbClr val="467082"/>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QUIZZ</a:t>
            </a:r>
          </a:p>
        </p:txBody>
      </p:sp>
      <p:sp>
        <p:nvSpPr>
          <p:cNvPr id="5" name="ZoneTexte 4">
            <a:extLst>
              <a:ext uri="{FF2B5EF4-FFF2-40B4-BE49-F238E27FC236}">
                <a16:creationId xmlns:a16="http://schemas.microsoft.com/office/drawing/2014/main" id="{B338B755-2D5E-4676-A488-FB2DA63119D3}"/>
              </a:ext>
            </a:extLst>
          </p:cNvPr>
          <p:cNvSpPr txBox="1"/>
          <p:nvPr/>
        </p:nvSpPr>
        <p:spPr>
          <a:xfrm>
            <a:off x="467544" y="1845732"/>
            <a:ext cx="5616624" cy="1891287"/>
          </a:xfrm>
          <a:prstGeom prst="rect">
            <a:avLst/>
          </a:prstGeom>
          <a:solidFill>
            <a:schemeClr val="bg1">
              <a:lumMod val="95000"/>
            </a:schemeClr>
          </a:solidFill>
        </p:spPr>
        <p:txBody>
          <a:bodyPr wrap="square" rtlCol="0">
            <a:spAutoFit/>
          </a:bodyPr>
          <a:lstStyle/>
          <a:p>
            <a:pPr>
              <a:lnSpc>
                <a:spcPct val="150000"/>
              </a:lnSpc>
            </a:pPr>
            <a:r>
              <a:rPr lang="en-US" sz="2000" i="1" dirty="0"/>
              <a:t>Knowing that the brain has an average of </a:t>
            </a:r>
            <a:r>
              <a:rPr lang="en-US" sz="2000" b="1" i="1" dirty="0"/>
              <a:t>86 billion neurons</a:t>
            </a:r>
            <a:r>
              <a:rPr lang="en-US" sz="2000" i="1" dirty="0"/>
              <a:t>, how many connections between neurons (called synapses) can we find in the brain of an adult?</a:t>
            </a:r>
          </a:p>
        </p:txBody>
      </p:sp>
      <p:sp>
        <p:nvSpPr>
          <p:cNvPr id="6" name="ZoneTexte 5">
            <a:extLst>
              <a:ext uri="{FF2B5EF4-FFF2-40B4-BE49-F238E27FC236}">
                <a16:creationId xmlns:a16="http://schemas.microsoft.com/office/drawing/2014/main" id="{B689A18B-2504-433A-AE03-DE32737DB6FB}"/>
              </a:ext>
            </a:extLst>
          </p:cNvPr>
          <p:cNvSpPr txBox="1"/>
          <p:nvPr/>
        </p:nvSpPr>
        <p:spPr>
          <a:xfrm>
            <a:off x="6732240" y="2046086"/>
            <a:ext cx="1841530" cy="369332"/>
          </a:xfrm>
          <a:prstGeom prst="rect">
            <a:avLst/>
          </a:prstGeom>
          <a:noFill/>
        </p:spPr>
        <p:txBody>
          <a:bodyPr wrap="none" rtlCol="0">
            <a:spAutoFit/>
          </a:bodyPr>
          <a:lstStyle/>
          <a:p>
            <a:r>
              <a:rPr lang="en-GB" b="1" dirty="0"/>
              <a:t>820 to 950 billion</a:t>
            </a:r>
          </a:p>
        </p:txBody>
      </p:sp>
      <p:sp>
        <p:nvSpPr>
          <p:cNvPr id="7" name="Ellipse 6">
            <a:extLst>
              <a:ext uri="{FF2B5EF4-FFF2-40B4-BE49-F238E27FC236}">
                <a16:creationId xmlns:a16="http://schemas.microsoft.com/office/drawing/2014/main" id="{C24807DC-0153-4623-9EDC-3D0C3C56252F}"/>
              </a:ext>
            </a:extLst>
          </p:cNvPr>
          <p:cNvSpPr/>
          <p:nvPr/>
        </p:nvSpPr>
        <p:spPr>
          <a:xfrm>
            <a:off x="6516216" y="2158744"/>
            <a:ext cx="144016" cy="14401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oneTexte 7">
            <a:extLst>
              <a:ext uri="{FF2B5EF4-FFF2-40B4-BE49-F238E27FC236}">
                <a16:creationId xmlns:a16="http://schemas.microsoft.com/office/drawing/2014/main" id="{4B058767-09A2-4458-B88F-920FE1D12BB5}"/>
              </a:ext>
            </a:extLst>
          </p:cNvPr>
          <p:cNvSpPr txBox="1"/>
          <p:nvPr/>
        </p:nvSpPr>
        <p:spPr>
          <a:xfrm>
            <a:off x="6732239" y="2504407"/>
            <a:ext cx="1880002" cy="369332"/>
          </a:xfrm>
          <a:prstGeom prst="rect">
            <a:avLst/>
          </a:prstGeom>
          <a:noFill/>
        </p:spPr>
        <p:txBody>
          <a:bodyPr wrap="none" rtlCol="0">
            <a:spAutoFit/>
          </a:bodyPr>
          <a:lstStyle/>
          <a:p>
            <a:r>
              <a:rPr lang="en-GB" b="1" dirty="0"/>
              <a:t>100 to 500 trillion</a:t>
            </a:r>
          </a:p>
        </p:txBody>
      </p:sp>
      <p:sp>
        <p:nvSpPr>
          <p:cNvPr id="9" name="ZoneTexte 8">
            <a:extLst>
              <a:ext uri="{FF2B5EF4-FFF2-40B4-BE49-F238E27FC236}">
                <a16:creationId xmlns:a16="http://schemas.microsoft.com/office/drawing/2014/main" id="{D0F3547C-5213-4E9E-8FE4-77F672AE6670}"/>
              </a:ext>
            </a:extLst>
          </p:cNvPr>
          <p:cNvSpPr txBox="1"/>
          <p:nvPr/>
        </p:nvSpPr>
        <p:spPr>
          <a:xfrm>
            <a:off x="6732239" y="2985718"/>
            <a:ext cx="1391728" cy="369332"/>
          </a:xfrm>
          <a:prstGeom prst="rect">
            <a:avLst/>
          </a:prstGeom>
          <a:noFill/>
        </p:spPr>
        <p:txBody>
          <a:bodyPr wrap="none" rtlCol="0">
            <a:spAutoFit/>
          </a:bodyPr>
          <a:lstStyle/>
          <a:p>
            <a:r>
              <a:rPr lang="en-GB" b="1" dirty="0"/>
              <a:t>1 quadrillion</a:t>
            </a:r>
          </a:p>
        </p:txBody>
      </p:sp>
      <p:sp>
        <p:nvSpPr>
          <p:cNvPr id="10" name="Ellipse 9">
            <a:extLst>
              <a:ext uri="{FF2B5EF4-FFF2-40B4-BE49-F238E27FC236}">
                <a16:creationId xmlns:a16="http://schemas.microsoft.com/office/drawing/2014/main" id="{510080CC-91C3-46D6-BA57-BBEE1DD137A8}"/>
              </a:ext>
            </a:extLst>
          </p:cNvPr>
          <p:cNvSpPr/>
          <p:nvPr/>
        </p:nvSpPr>
        <p:spPr>
          <a:xfrm>
            <a:off x="6516216" y="2617065"/>
            <a:ext cx="144016" cy="14401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lipse 10">
            <a:extLst>
              <a:ext uri="{FF2B5EF4-FFF2-40B4-BE49-F238E27FC236}">
                <a16:creationId xmlns:a16="http://schemas.microsoft.com/office/drawing/2014/main" id="{E234F8E8-6D2C-4123-B1C8-4AC6BF2B3BEB}"/>
              </a:ext>
            </a:extLst>
          </p:cNvPr>
          <p:cNvSpPr/>
          <p:nvPr/>
        </p:nvSpPr>
        <p:spPr>
          <a:xfrm>
            <a:off x="6516216" y="3098376"/>
            <a:ext cx="144016" cy="14401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ZoneTexte 13">
            <a:extLst>
              <a:ext uri="{FF2B5EF4-FFF2-40B4-BE49-F238E27FC236}">
                <a16:creationId xmlns:a16="http://schemas.microsoft.com/office/drawing/2014/main" id="{EF1DD14E-51CF-47AB-9304-DF21A3C3DEAC}"/>
              </a:ext>
            </a:extLst>
          </p:cNvPr>
          <p:cNvSpPr txBox="1"/>
          <p:nvPr/>
        </p:nvSpPr>
        <p:spPr>
          <a:xfrm>
            <a:off x="467544" y="3795886"/>
            <a:ext cx="2901243" cy="276999"/>
          </a:xfrm>
          <a:prstGeom prst="rect">
            <a:avLst/>
          </a:prstGeom>
          <a:noFill/>
        </p:spPr>
        <p:txBody>
          <a:bodyPr wrap="none" rtlCol="0">
            <a:spAutoFit/>
          </a:bodyPr>
          <a:lstStyle/>
          <a:p>
            <a:r>
              <a:rPr lang="en-GB" sz="1200" dirty="0"/>
              <a:t>HINT: </a:t>
            </a:r>
            <a:r>
              <a:rPr lang="fr-BE" sz="1200" dirty="0" err="1"/>
              <a:t>average</a:t>
            </a:r>
            <a:r>
              <a:rPr lang="fr-BE" sz="1200" dirty="0"/>
              <a:t> synapses per </a:t>
            </a:r>
            <a:r>
              <a:rPr lang="fr-BE" sz="1200" dirty="0" err="1"/>
              <a:t>neurons</a:t>
            </a:r>
            <a:r>
              <a:rPr lang="fr-BE" sz="1200" dirty="0"/>
              <a:t>: 7.000</a:t>
            </a:r>
            <a:r>
              <a:rPr lang="en-GB" sz="1200" dirty="0"/>
              <a:t>.</a:t>
            </a:r>
          </a:p>
        </p:txBody>
      </p:sp>
      <p:sp>
        <p:nvSpPr>
          <p:cNvPr id="15" name="ZoneTexte 14">
            <a:extLst>
              <a:ext uri="{FF2B5EF4-FFF2-40B4-BE49-F238E27FC236}">
                <a16:creationId xmlns:a16="http://schemas.microsoft.com/office/drawing/2014/main" id="{34C1EAA2-A316-41CB-8A67-EFC21E91965A}"/>
              </a:ext>
            </a:extLst>
          </p:cNvPr>
          <p:cNvSpPr txBox="1"/>
          <p:nvPr/>
        </p:nvSpPr>
        <p:spPr>
          <a:xfrm>
            <a:off x="6368183" y="2403923"/>
            <a:ext cx="492443" cy="461665"/>
          </a:xfrm>
          <a:prstGeom prst="rect">
            <a:avLst/>
          </a:prstGeom>
          <a:noFill/>
        </p:spPr>
        <p:txBody>
          <a:bodyPr wrap="none" rtlCol="0">
            <a:spAutoFit/>
          </a:bodyPr>
          <a:lstStyle/>
          <a:p>
            <a:r>
              <a:rPr lang="en-GB" sz="2400" dirty="0">
                <a:solidFill>
                  <a:srgbClr val="92D050"/>
                </a:solidFill>
                <a:sym typeface="Webdings" panose="05030102010509060703" pitchFamily="18" charset="2"/>
              </a:rPr>
              <a:t></a:t>
            </a:r>
            <a:endParaRPr lang="en-GB" sz="2400" dirty="0">
              <a:solidFill>
                <a:srgbClr val="92D050"/>
              </a:solidFill>
            </a:endParaRPr>
          </a:p>
        </p:txBody>
      </p:sp>
    </p:spTree>
    <p:extLst>
      <p:ext uri="{BB962C8B-B14F-4D97-AF65-F5344CB8AC3E}">
        <p14:creationId xmlns:p14="http://schemas.microsoft.com/office/powerpoint/2010/main" val="18672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8E66AD3-2194-4D84-8D96-E017F98D1F48}"/>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221391" y="981157"/>
            <a:ext cx="1809919" cy="369332"/>
          </a:xfrm>
          <a:prstGeom prst="rect">
            <a:avLst/>
          </a:prstGeom>
          <a:noFill/>
        </p:spPr>
        <p:txBody>
          <a:bodyPr wrap="none" rtlCol="0">
            <a:spAutoFit/>
          </a:bodyPr>
          <a:lstStyle/>
          <a:p>
            <a:r>
              <a:rPr lang="en-GB" dirty="0"/>
              <a:t>REWARD SYSTEM</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2" name="ZoneTexte 1">
            <a:extLst>
              <a:ext uri="{FF2B5EF4-FFF2-40B4-BE49-F238E27FC236}">
                <a16:creationId xmlns:a16="http://schemas.microsoft.com/office/drawing/2014/main" id="{D4129B81-CAA2-4412-8A31-C90363A82980}"/>
              </a:ext>
            </a:extLst>
          </p:cNvPr>
          <p:cNvSpPr txBox="1"/>
          <p:nvPr/>
        </p:nvSpPr>
        <p:spPr>
          <a:xfrm>
            <a:off x="1259632" y="15096"/>
            <a:ext cx="5511253" cy="4524315"/>
          </a:xfrm>
          <a:prstGeom prst="rect">
            <a:avLst/>
          </a:prstGeom>
          <a:noFill/>
        </p:spPr>
        <p:txBody>
          <a:bodyPr wrap="square" rtlCol="0">
            <a:spAutoFit/>
          </a:bodyPr>
          <a:lstStyle/>
          <a:p>
            <a:endParaRPr lang="en-GB" dirty="0"/>
          </a:p>
          <a:p>
            <a:r>
              <a:rPr lang="en-GB" dirty="0"/>
              <a:t>The REWARD SYSTEM </a:t>
            </a:r>
            <a:r>
              <a:rPr lang="en-US" dirty="0"/>
              <a:t>is a group of neural structures influencing:</a:t>
            </a:r>
          </a:p>
          <a:p>
            <a:pPr marL="742950" lvl="1" indent="-285750">
              <a:buFont typeface="Wingdings" panose="05000000000000000000" pitchFamily="2" charset="2"/>
              <a:buChar char="§"/>
            </a:pPr>
            <a:r>
              <a:rPr lang="en-US" dirty="0"/>
              <a:t>motivation, </a:t>
            </a:r>
          </a:p>
          <a:p>
            <a:pPr marL="742950" lvl="1" indent="-285750">
              <a:buFont typeface="Wingdings" panose="05000000000000000000" pitchFamily="2" charset="2"/>
              <a:buChar char="§"/>
            </a:pPr>
            <a:r>
              <a:rPr lang="en-US" dirty="0"/>
              <a:t>desire, </a:t>
            </a:r>
          </a:p>
          <a:p>
            <a:pPr marL="742950" lvl="1" indent="-285750">
              <a:buFont typeface="Wingdings" panose="05000000000000000000" pitchFamily="2" charset="2"/>
              <a:buChar char="§"/>
            </a:pPr>
            <a:r>
              <a:rPr lang="en-US" dirty="0"/>
              <a:t>pleasure, </a:t>
            </a:r>
          </a:p>
          <a:p>
            <a:pPr marL="742950" lvl="1" indent="-285750">
              <a:buFont typeface="Wingdings" panose="05000000000000000000" pitchFamily="2" charset="2"/>
              <a:buChar char="§"/>
            </a:pPr>
            <a:r>
              <a:rPr lang="en-US" dirty="0"/>
              <a:t>craving for a reward, </a:t>
            </a:r>
          </a:p>
          <a:p>
            <a:pPr marL="742950" lvl="1" indent="-285750">
              <a:buFont typeface="Wingdings" panose="05000000000000000000" pitchFamily="2" charset="2"/>
              <a:buChar char="§"/>
            </a:pPr>
            <a:r>
              <a:rPr lang="en-US" dirty="0"/>
              <a:t>associative learning </a:t>
            </a:r>
          </a:p>
          <a:p>
            <a:pPr marL="742950" lvl="1" indent="-285750">
              <a:buFont typeface="Wingdings" panose="05000000000000000000" pitchFamily="2" charset="2"/>
              <a:buChar char="§"/>
            </a:pPr>
            <a:r>
              <a:rPr lang="en-US" dirty="0"/>
              <a:t>and positively-perceived emotions like joy or euphoria.</a:t>
            </a:r>
            <a:r>
              <a:rPr lang="en-GB" dirty="0"/>
              <a:t>  </a:t>
            </a:r>
          </a:p>
          <a:p>
            <a:pPr marL="285750" indent="-285750">
              <a:buFont typeface="Wingdings" panose="05000000000000000000" pitchFamily="2" charset="2"/>
              <a:buChar char="§"/>
            </a:pPr>
            <a:endParaRPr lang="en-GB" dirty="0"/>
          </a:p>
          <a:p>
            <a:endParaRPr lang="en-GB" dirty="0"/>
          </a:p>
          <a:p>
            <a:r>
              <a:rPr lang="en-GB" dirty="0"/>
              <a:t>               DOPAMINE, ENDORPHINE</a:t>
            </a:r>
          </a:p>
          <a:p>
            <a:endParaRPr lang="en-GB" dirty="0"/>
          </a:p>
          <a:p>
            <a:endParaRPr lang="en-GB" dirty="0"/>
          </a:p>
          <a:p>
            <a:endParaRPr lang="en-GB" dirty="0"/>
          </a:p>
        </p:txBody>
      </p:sp>
      <p:pic>
        <p:nvPicPr>
          <p:cNvPr id="5" name="Image 4">
            <a:extLst>
              <a:ext uri="{FF2B5EF4-FFF2-40B4-BE49-F238E27FC236}">
                <a16:creationId xmlns:a16="http://schemas.microsoft.com/office/drawing/2014/main" id="{AC9F972A-0B23-49E6-9E7A-DEB3D1B5A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576" y="0"/>
            <a:ext cx="2057424" cy="1371616"/>
          </a:xfrm>
          <a:prstGeom prst="rect">
            <a:avLst/>
          </a:prstGeom>
        </p:spPr>
      </p:pic>
      <p:pic>
        <p:nvPicPr>
          <p:cNvPr id="6" name="Image 5">
            <a:extLst>
              <a:ext uri="{FF2B5EF4-FFF2-40B4-BE49-F238E27FC236}">
                <a16:creationId xmlns:a16="http://schemas.microsoft.com/office/drawing/2014/main" id="{B97184A7-FB55-449B-81D9-450CA6FE4FF2}"/>
              </a:ext>
            </a:extLst>
          </p:cNvPr>
          <p:cNvPicPr>
            <a:picLocks noChangeAspect="1"/>
          </p:cNvPicPr>
          <p:nvPr/>
        </p:nvPicPr>
        <p:blipFill>
          <a:blip r:embed="rId4"/>
          <a:stretch>
            <a:fillRect/>
          </a:stretch>
        </p:blipFill>
        <p:spPr>
          <a:xfrm>
            <a:off x="7086576" y="1165823"/>
            <a:ext cx="2057424" cy="1444820"/>
          </a:xfrm>
          <a:prstGeom prst="rect">
            <a:avLst/>
          </a:prstGeom>
        </p:spPr>
      </p:pic>
      <p:pic>
        <p:nvPicPr>
          <p:cNvPr id="15362" name="Picture 2" descr="Topless Woman Closing Her Eyes">
            <a:extLst>
              <a:ext uri="{FF2B5EF4-FFF2-40B4-BE49-F238E27FC236}">
                <a16:creationId xmlns:a16="http://schemas.microsoft.com/office/drawing/2014/main" id="{8ED36000-896C-4967-8D02-45227D72CB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7846" y="2603144"/>
            <a:ext cx="2056154" cy="137161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Woman in Gray Crew Neck Shirt Running on Brown Soil during Daytime">
            <a:extLst>
              <a:ext uri="{FF2B5EF4-FFF2-40B4-BE49-F238E27FC236}">
                <a16:creationId xmlns:a16="http://schemas.microsoft.com/office/drawing/2014/main" id="{D91496E6-4852-4FD1-8BC9-14F18307EE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576" y="3723259"/>
            <a:ext cx="2057424" cy="146958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A5C57D87-B61B-4D77-AE7B-1F645507D2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1997" y="3288952"/>
            <a:ext cx="649233" cy="354481"/>
          </a:xfrm>
          <a:prstGeom prst="rect">
            <a:avLst/>
          </a:prstGeom>
        </p:spPr>
      </p:pic>
    </p:spTree>
    <p:extLst>
      <p:ext uri="{BB962C8B-B14F-4D97-AF65-F5344CB8AC3E}">
        <p14:creationId xmlns:p14="http://schemas.microsoft.com/office/powerpoint/2010/main" val="312353772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ED4F01-523F-4C7A-A63A-55184CB44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144000" cy="57150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rgbClr val="000000"/>
                </a:solidFill>
              </a:rPr>
              <a:t>The reward system is activated by multiple stimuli. </a:t>
            </a:r>
          </a:p>
          <a:p>
            <a:pPr algn="ctr"/>
            <a:r>
              <a:rPr lang="en-GB" b="1" i="1" dirty="0">
                <a:solidFill>
                  <a:srgbClr val="000000"/>
                </a:solidFill>
              </a:rPr>
              <a:t>Combine stimulus to increase the effect. </a:t>
            </a:r>
          </a:p>
          <a:p>
            <a:pPr algn="ctr"/>
            <a:br>
              <a:rPr lang="en-GB" dirty="0">
                <a:solidFill>
                  <a:srgbClr val="000000"/>
                </a:solidFill>
              </a:rPr>
            </a:br>
            <a:r>
              <a:rPr lang="en-GB" dirty="0">
                <a:solidFill>
                  <a:srgbClr val="000000"/>
                </a:solidFill>
              </a:rPr>
              <a:t>The sooner the reward follow the action, the greater the chances that the action will be repeated.</a:t>
            </a:r>
          </a:p>
        </p:txBody>
      </p:sp>
    </p:spTree>
    <p:extLst>
      <p:ext uri="{BB962C8B-B14F-4D97-AF65-F5344CB8AC3E}">
        <p14:creationId xmlns:p14="http://schemas.microsoft.com/office/powerpoint/2010/main" val="2976109111"/>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5CBFA7A-B745-442A-9E9F-19CF1BEACB87}"/>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3" name="ZoneTexte 12">
            <a:extLst>
              <a:ext uri="{FF2B5EF4-FFF2-40B4-BE49-F238E27FC236}">
                <a16:creationId xmlns:a16="http://schemas.microsoft.com/office/drawing/2014/main" id="{F905C8D4-8C13-4177-A89F-B105005B90F2}"/>
              </a:ext>
            </a:extLst>
          </p:cNvPr>
          <p:cNvSpPr txBox="1"/>
          <p:nvPr/>
        </p:nvSpPr>
        <p:spPr>
          <a:xfrm>
            <a:off x="1414594" y="2331848"/>
            <a:ext cx="2207143" cy="646331"/>
          </a:xfrm>
          <a:prstGeom prst="rect">
            <a:avLst/>
          </a:prstGeom>
          <a:noFill/>
        </p:spPr>
        <p:txBody>
          <a:bodyPr wrap="none" rtlCol="0">
            <a:spAutoFit/>
          </a:bodyPr>
          <a:lstStyle/>
          <a:p>
            <a:r>
              <a:rPr lang="en-GB" dirty="0"/>
              <a:t>NEUROTRANSMITTER</a:t>
            </a:r>
          </a:p>
          <a:p>
            <a:r>
              <a:rPr lang="en-GB" dirty="0"/>
              <a:t>&amp; HORMONES</a:t>
            </a:r>
          </a:p>
        </p:txBody>
      </p:sp>
      <p:pic>
        <p:nvPicPr>
          <p:cNvPr id="7" name="Image 6">
            <a:extLst>
              <a:ext uri="{FF2B5EF4-FFF2-40B4-BE49-F238E27FC236}">
                <a16:creationId xmlns:a16="http://schemas.microsoft.com/office/drawing/2014/main" id="{0FD3E23A-E21D-45B1-9858-BEB186BA6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519764"/>
            <a:ext cx="1275701" cy="696533"/>
          </a:xfrm>
          <a:prstGeom prst="rect">
            <a:avLst/>
          </a:prstGeom>
        </p:spPr>
      </p:pic>
      <p:sp>
        <p:nvSpPr>
          <p:cNvPr id="8" name="Flèche : double flèche horizontale 7">
            <a:extLst>
              <a:ext uri="{FF2B5EF4-FFF2-40B4-BE49-F238E27FC236}">
                <a16:creationId xmlns:a16="http://schemas.microsoft.com/office/drawing/2014/main" id="{5533677F-240E-4F49-9FC7-E64D081F0164}"/>
              </a:ext>
            </a:extLst>
          </p:cNvPr>
          <p:cNvSpPr/>
          <p:nvPr/>
        </p:nvSpPr>
        <p:spPr>
          <a:xfrm>
            <a:off x="4139952" y="2211710"/>
            <a:ext cx="1584173" cy="792088"/>
          </a:xfrm>
          <a:prstGeom prst="leftRightArrow">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514E750B-9EC8-4167-B152-81959B6D6CB5}"/>
                  </a:ext>
                </a:extLst>
              </p:cNvPr>
              <p:cNvSpPr txBox="1"/>
              <p:nvPr/>
            </p:nvSpPr>
            <p:spPr>
              <a:xfrm>
                <a:off x="6647657" y="1519764"/>
                <a:ext cx="1465309" cy="738664"/>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GB" sz="4800" i="1" smtClean="0">
                          <a:latin typeface="Cambria Math" panose="02040503050406030204" pitchFamily="18" charset="0"/>
                        </a:rPr>
                        <m:t>𝑓</m:t>
                      </m:r>
                      <m:d>
                        <m:dPr>
                          <m:ctrlPr>
                            <a:rPr lang="en-GB" sz="4800" i="1">
                              <a:latin typeface="Cambria Math" panose="02040503050406030204" pitchFamily="18" charset="0"/>
                            </a:rPr>
                          </m:ctrlPr>
                        </m:dPr>
                        <m:e>
                          <m:r>
                            <a:rPr lang="en-GB" sz="4800" i="1">
                              <a:latin typeface="Cambria Math" panose="02040503050406030204" pitchFamily="18" charset="0"/>
                            </a:rPr>
                            <m:t>𝑥</m:t>
                          </m:r>
                        </m:e>
                      </m:d>
                    </m:oMath>
                  </m:oMathPara>
                </a14:m>
                <a:endParaRPr lang="en-GB" sz="4800" dirty="0"/>
              </a:p>
            </p:txBody>
          </p:sp>
        </mc:Choice>
        <mc:Fallback>
          <p:sp>
            <p:nvSpPr>
              <p:cNvPr id="9" name="ZoneTexte 8">
                <a:extLst>
                  <a:ext uri="{FF2B5EF4-FFF2-40B4-BE49-F238E27FC236}">
                    <a16:creationId xmlns:a16="http://schemas.microsoft.com/office/drawing/2014/main" id="{514E750B-9EC8-4167-B152-81959B6D6CB5}"/>
                  </a:ext>
                </a:extLst>
              </p:cNvPr>
              <p:cNvSpPr txBox="1">
                <a:spLocks noRot="1" noChangeAspect="1" noMove="1" noResize="1" noEditPoints="1" noAdjustHandles="1" noChangeArrowheads="1" noChangeShapeType="1" noTextEdit="1"/>
              </p:cNvSpPr>
              <p:nvPr/>
            </p:nvSpPr>
            <p:spPr>
              <a:xfrm>
                <a:off x="6647657" y="1519764"/>
                <a:ext cx="1465309" cy="738664"/>
              </a:xfrm>
              <a:prstGeom prst="rect">
                <a:avLst/>
              </a:prstGeom>
              <a:blipFill>
                <a:blip r:embed="rId4"/>
                <a:stretch>
                  <a:fillRect/>
                </a:stretch>
              </a:blipFill>
            </p:spPr>
            <p:txBody>
              <a:bodyPr/>
              <a:lstStyle/>
              <a:p>
                <a:r>
                  <a:rPr lang="en-GB">
                    <a:noFill/>
                  </a:rPr>
                  <a:t> </a:t>
                </a:r>
              </a:p>
            </p:txBody>
          </p:sp>
        </mc:Fallback>
      </mc:AlternateContent>
      <p:sp>
        <p:nvSpPr>
          <p:cNvPr id="17" name="ZoneTexte 16">
            <a:extLst>
              <a:ext uri="{FF2B5EF4-FFF2-40B4-BE49-F238E27FC236}">
                <a16:creationId xmlns:a16="http://schemas.microsoft.com/office/drawing/2014/main" id="{BACB337F-F611-4A2A-A0C0-E8D518509EB2}"/>
              </a:ext>
            </a:extLst>
          </p:cNvPr>
          <p:cNvSpPr txBox="1"/>
          <p:nvPr/>
        </p:nvSpPr>
        <p:spPr>
          <a:xfrm>
            <a:off x="6242340" y="2284588"/>
            <a:ext cx="1930060" cy="646331"/>
          </a:xfrm>
          <a:prstGeom prst="rect">
            <a:avLst/>
          </a:prstGeom>
          <a:noFill/>
        </p:spPr>
        <p:txBody>
          <a:bodyPr wrap="square" rtlCol="0">
            <a:spAutoFit/>
          </a:bodyPr>
          <a:lstStyle/>
          <a:p>
            <a:pPr algn="r"/>
            <a:r>
              <a:rPr lang="en-GB" dirty="0"/>
              <a:t>BRAIN FUNCTIONS</a:t>
            </a:r>
          </a:p>
          <a:p>
            <a:pPr algn="r"/>
            <a:r>
              <a:rPr lang="en-GB" dirty="0"/>
              <a:t>EMOTIONS</a:t>
            </a:r>
          </a:p>
        </p:txBody>
      </p:sp>
    </p:spTree>
    <p:extLst>
      <p:ext uri="{BB962C8B-B14F-4D97-AF65-F5344CB8AC3E}">
        <p14:creationId xmlns:p14="http://schemas.microsoft.com/office/powerpoint/2010/main" val="132670233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068FC8-159F-4E16-9007-CFA371FD5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144000" cy="57150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rgbClr val="000000"/>
                </a:solidFill>
              </a:rPr>
              <a:t>The brain’s is strongly influenced by some chemicals!</a:t>
            </a:r>
            <a:r>
              <a:rPr lang="en-GB" dirty="0">
                <a:solidFill>
                  <a:srgbClr val="000000"/>
                </a:solidFill>
              </a:rPr>
              <a:t> </a:t>
            </a:r>
            <a:br>
              <a:rPr lang="en-GB" dirty="0">
                <a:solidFill>
                  <a:srgbClr val="000000"/>
                </a:solidFill>
              </a:rPr>
            </a:br>
            <a:br>
              <a:rPr lang="en-GB" dirty="0">
                <a:solidFill>
                  <a:srgbClr val="000000"/>
                </a:solidFill>
              </a:rPr>
            </a:br>
            <a:r>
              <a:rPr lang="en-GB" dirty="0">
                <a:solidFill>
                  <a:srgbClr val="000000"/>
                </a:solidFill>
              </a:rPr>
              <a:t>Morphine, CO, THC, Alcohol, Sugar, fat,…</a:t>
            </a:r>
          </a:p>
        </p:txBody>
      </p:sp>
      <p:pic>
        <p:nvPicPr>
          <p:cNvPr id="9" name="Graphique 8" descr="Visage neutre noir">
            <a:extLst>
              <a:ext uri="{FF2B5EF4-FFF2-40B4-BE49-F238E27FC236}">
                <a16:creationId xmlns:a16="http://schemas.microsoft.com/office/drawing/2014/main" id="{775FF75C-2021-4504-B2E6-55F491C9BC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2821" y="435701"/>
            <a:ext cx="914400" cy="914400"/>
          </a:xfrm>
          <a:prstGeom prst="rect">
            <a:avLst/>
          </a:prstGeom>
        </p:spPr>
      </p:pic>
      <p:sp>
        <p:nvSpPr>
          <p:cNvPr id="10" name="Bulle narrative : ronde 9">
            <a:extLst>
              <a:ext uri="{FF2B5EF4-FFF2-40B4-BE49-F238E27FC236}">
                <a16:creationId xmlns:a16="http://schemas.microsoft.com/office/drawing/2014/main" id="{C1D0AB28-9E3E-475D-B7E2-5D0846B54FEB}"/>
              </a:ext>
            </a:extLst>
          </p:cNvPr>
          <p:cNvSpPr/>
          <p:nvPr/>
        </p:nvSpPr>
        <p:spPr>
          <a:xfrm>
            <a:off x="6953182" y="101357"/>
            <a:ext cx="2088232" cy="792087"/>
          </a:xfrm>
          <a:prstGeom prst="wedgeEllipseCallout">
            <a:avLst>
              <a:gd name="adj1" fmla="val -68018"/>
              <a:gd name="adj2" fmla="val 63495"/>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Who needs a scientific study to know that?</a:t>
            </a:r>
          </a:p>
        </p:txBody>
      </p:sp>
    </p:spTree>
    <p:extLst>
      <p:ext uri="{BB962C8B-B14F-4D97-AF65-F5344CB8AC3E}">
        <p14:creationId xmlns:p14="http://schemas.microsoft.com/office/powerpoint/2010/main" val="160082727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433A95-104D-4D43-B7C3-73DB08CC46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24" b="7824"/>
          <a:stretch/>
        </p:blipFill>
        <p:spPr>
          <a:xfrm>
            <a:off x="0" y="0"/>
            <a:ext cx="9144000" cy="51435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bg1"/>
                </a:solidFill>
              </a:rPr>
              <a:t>The best security can probably be defeated with a few beers.</a:t>
            </a:r>
            <a:br>
              <a:rPr lang="en-GB" dirty="0">
                <a:solidFill>
                  <a:schemeClr val="bg1"/>
                </a:solidFill>
              </a:rPr>
            </a:br>
            <a:endParaRPr lang="en-GB" dirty="0">
              <a:solidFill>
                <a:schemeClr val="bg1">
                  <a:lumMod val="65000"/>
                </a:schemeClr>
              </a:solidFill>
            </a:endParaRPr>
          </a:p>
        </p:txBody>
      </p:sp>
      <p:pic>
        <p:nvPicPr>
          <p:cNvPr id="3" name="Graphique 2" descr="Bière">
            <a:extLst>
              <a:ext uri="{FF2B5EF4-FFF2-40B4-BE49-F238E27FC236}">
                <a16:creationId xmlns:a16="http://schemas.microsoft.com/office/drawing/2014/main" id="{F7BF0CA9-3163-4D1A-8FC7-256704FBD3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372200" y="1851670"/>
            <a:ext cx="622920" cy="601216"/>
          </a:xfrm>
          <a:prstGeom prst="rect">
            <a:avLst/>
          </a:prstGeom>
        </p:spPr>
      </p:pic>
      <p:pic>
        <p:nvPicPr>
          <p:cNvPr id="8" name="Graphique 7" descr="Visage neutre noir">
            <a:extLst>
              <a:ext uri="{FF2B5EF4-FFF2-40B4-BE49-F238E27FC236}">
                <a16:creationId xmlns:a16="http://schemas.microsoft.com/office/drawing/2014/main" id="{66DAE7D8-BAAA-4B00-9547-5649172E13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73525" y="435701"/>
            <a:ext cx="914400" cy="914400"/>
          </a:xfrm>
          <a:prstGeom prst="rect">
            <a:avLst/>
          </a:prstGeom>
        </p:spPr>
      </p:pic>
      <p:sp>
        <p:nvSpPr>
          <p:cNvPr id="9" name="Bulle narrative : ronde 8">
            <a:extLst>
              <a:ext uri="{FF2B5EF4-FFF2-40B4-BE49-F238E27FC236}">
                <a16:creationId xmlns:a16="http://schemas.microsoft.com/office/drawing/2014/main" id="{F22A434E-7FC7-4A37-A6CB-14A4DD7597F6}"/>
              </a:ext>
            </a:extLst>
          </p:cNvPr>
          <p:cNvSpPr/>
          <p:nvPr/>
        </p:nvSpPr>
        <p:spPr>
          <a:xfrm>
            <a:off x="5363886" y="423608"/>
            <a:ext cx="2088232" cy="792087"/>
          </a:xfrm>
          <a:prstGeom prst="wedgeEllipseCallout">
            <a:avLst>
              <a:gd name="adj1" fmla="val -71793"/>
              <a:gd name="adj2" fmla="val 31649"/>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15 minutes to get to that! I Love science.</a:t>
            </a:r>
          </a:p>
        </p:txBody>
      </p:sp>
    </p:spTree>
    <p:extLst>
      <p:ext uri="{BB962C8B-B14F-4D97-AF65-F5344CB8AC3E}">
        <p14:creationId xmlns:p14="http://schemas.microsoft.com/office/powerpoint/2010/main" val="2821567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a:cxnSpLocks/>
          </p:cNvCxnSpPr>
          <p:nvPr/>
        </p:nvCxnSpPr>
        <p:spPr>
          <a:xfrm>
            <a:off x="971600" y="466766"/>
            <a:ext cx="0" cy="4676734"/>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244728" y="1382164"/>
            <a:ext cx="1878591" cy="369332"/>
          </a:xfrm>
          <a:prstGeom prst="rect">
            <a:avLst/>
          </a:prstGeom>
          <a:noFill/>
        </p:spPr>
        <p:txBody>
          <a:bodyPr wrap="none" rtlCol="0">
            <a:spAutoFit/>
          </a:bodyPr>
          <a:lstStyle/>
          <a:p>
            <a:r>
              <a:rPr lang="en-GB" dirty="0"/>
              <a:t>MAIN FUNCTIONS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13" name="ZoneTexte 12">
            <a:extLst>
              <a:ext uri="{FF2B5EF4-FFF2-40B4-BE49-F238E27FC236}">
                <a16:creationId xmlns:a16="http://schemas.microsoft.com/office/drawing/2014/main" id="{719B9B71-16B4-4E92-8EF3-E7FF88B2BE8B}"/>
              </a:ext>
            </a:extLst>
          </p:cNvPr>
          <p:cNvSpPr txBox="1"/>
          <p:nvPr/>
        </p:nvSpPr>
        <p:spPr>
          <a:xfrm>
            <a:off x="525058" y="-2965"/>
            <a:ext cx="1391728" cy="461665"/>
          </a:xfrm>
          <a:prstGeom prst="rect">
            <a:avLst/>
          </a:prstGeom>
          <a:noFill/>
        </p:spPr>
        <p:txBody>
          <a:bodyPr wrap="none" rtlCol="0">
            <a:spAutoFit/>
          </a:bodyPr>
          <a:lstStyle/>
          <a:p>
            <a:r>
              <a:rPr lang="en-GB" sz="2400" dirty="0">
                <a:latin typeface="Futura Md BT" panose="020B0602020204020303" pitchFamily="34" charset="0"/>
              </a:rPr>
              <a:t>Phase 2:</a:t>
            </a:r>
          </a:p>
        </p:txBody>
      </p:sp>
      <p:sp>
        <p:nvSpPr>
          <p:cNvPr id="16" name="ZoneTexte 15">
            <a:extLst>
              <a:ext uri="{FF2B5EF4-FFF2-40B4-BE49-F238E27FC236}">
                <a16:creationId xmlns:a16="http://schemas.microsoft.com/office/drawing/2014/main" id="{E89FDDF3-C060-441F-AA40-2B0CC4D1449F}"/>
              </a:ext>
            </a:extLst>
          </p:cNvPr>
          <p:cNvSpPr txBox="1"/>
          <p:nvPr/>
        </p:nvSpPr>
        <p:spPr>
          <a:xfrm>
            <a:off x="2411759" y="20128"/>
            <a:ext cx="5346335" cy="461665"/>
          </a:xfrm>
          <a:prstGeom prst="rect">
            <a:avLst/>
          </a:prstGeom>
          <a:noFill/>
        </p:spPr>
        <p:txBody>
          <a:bodyPr wrap="none" rtlCol="0">
            <a:spAutoFit/>
          </a:bodyPr>
          <a:lstStyle/>
          <a:p>
            <a:r>
              <a:rPr lang="en-GB" sz="2400" dirty="0">
                <a:solidFill>
                  <a:schemeClr val="tx1">
                    <a:lumMod val="95000"/>
                    <a:lumOff val="5000"/>
                  </a:schemeClr>
                </a:solidFill>
                <a:latin typeface="Miriam Fixed" panose="020B0509050101010101" pitchFamily="49" charset="-79"/>
                <a:cs typeface="Miriam Fixed" panose="020B0509050101010101" pitchFamily="49" charset="-79"/>
              </a:rPr>
              <a:t>Software Reverse Engineering</a:t>
            </a:r>
          </a:p>
        </p:txBody>
      </p:sp>
      <p:cxnSp>
        <p:nvCxnSpPr>
          <p:cNvPr id="17" name="Connecteur droit 16">
            <a:extLst>
              <a:ext uri="{FF2B5EF4-FFF2-40B4-BE49-F238E27FC236}">
                <a16:creationId xmlns:a16="http://schemas.microsoft.com/office/drawing/2014/main" id="{79C67915-56F4-4798-81B4-202599CEE2C6}"/>
              </a:ext>
            </a:extLst>
          </p:cNvPr>
          <p:cNvCxnSpPr/>
          <p:nvPr/>
        </p:nvCxnSpPr>
        <p:spPr>
          <a:xfrm>
            <a:off x="395536" y="466766"/>
            <a:ext cx="8748464" cy="0"/>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376D3E5B-14A8-448E-AB21-D2E6A4B04FB3}"/>
              </a:ext>
            </a:extLst>
          </p:cNvPr>
          <p:cNvCxnSpPr/>
          <p:nvPr/>
        </p:nvCxnSpPr>
        <p:spPr>
          <a:xfrm>
            <a:off x="395536" y="51470"/>
            <a:ext cx="8748464" cy="0"/>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01BDCF53-79CD-4B55-900C-2475BF2F35A4}"/>
              </a:ext>
            </a:extLst>
          </p:cNvPr>
          <p:cNvSpPr txBox="1"/>
          <p:nvPr/>
        </p:nvSpPr>
        <p:spPr>
          <a:xfrm>
            <a:off x="1063967" y="627534"/>
            <a:ext cx="4555927" cy="369332"/>
          </a:xfrm>
          <a:prstGeom prst="rect">
            <a:avLst/>
          </a:prstGeom>
          <a:noFill/>
        </p:spPr>
        <p:txBody>
          <a:bodyPr wrap="none" rtlCol="0">
            <a:spAutoFit/>
          </a:bodyPr>
          <a:lstStyle/>
          <a:p>
            <a:r>
              <a:rPr lang="en-GB" dirty="0"/>
              <a:t>Software Version 1.3047 – Fork 7.125.254.598</a:t>
            </a:r>
          </a:p>
        </p:txBody>
      </p:sp>
      <p:sp>
        <p:nvSpPr>
          <p:cNvPr id="7" name="ZoneTexte 6">
            <a:extLst>
              <a:ext uri="{FF2B5EF4-FFF2-40B4-BE49-F238E27FC236}">
                <a16:creationId xmlns:a16="http://schemas.microsoft.com/office/drawing/2014/main" id="{9F54A41F-AA67-49D6-8499-724273A88F3D}"/>
              </a:ext>
            </a:extLst>
          </p:cNvPr>
          <p:cNvSpPr txBox="1"/>
          <p:nvPr/>
        </p:nvSpPr>
        <p:spPr>
          <a:xfrm>
            <a:off x="1066384" y="1802309"/>
            <a:ext cx="6020494" cy="707886"/>
          </a:xfrm>
          <a:prstGeom prst="rect">
            <a:avLst/>
          </a:prstGeom>
          <a:noFill/>
        </p:spPr>
        <p:txBody>
          <a:bodyPr wrap="none" rtlCol="0">
            <a:spAutoFit/>
          </a:bodyPr>
          <a:lstStyle/>
          <a:p>
            <a:r>
              <a:rPr lang="en-GB" sz="4000" dirty="0"/>
              <a:t>FUNCTION #1: </a:t>
            </a:r>
            <a:r>
              <a:rPr lang="en-GB" sz="4000" b="1" dirty="0"/>
              <a:t>MAKE SENSE</a:t>
            </a:r>
          </a:p>
        </p:txBody>
      </p:sp>
      <p:sp>
        <p:nvSpPr>
          <p:cNvPr id="20" name="ZoneTexte 19">
            <a:extLst>
              <a:ext uri="{FF2B5EF4-FFF2-40B4-BE49-F238E27FC236}">
                <a16:creationId xmlns:a16="http://schemas.microsoft.com/office/drawing/2014/main" id="{2435DF11-8446-42AE-B84E-A79A908E81E9}"/>
              </a:ext>
            </a:extLst>
          </p:cNvPr>
          <p:cNvSpPr txBox="1"/>
          <p:nvPr/>
        </p:nvSpPr>
        <p:spPr>
          <a:xfrm>
            <a:off x="1063971" y="2655827"/>
            <a:ext cx="8080029" cy="707886"/>
          </a:xfrm>
          <a:prstGeom prst="rect">
            <a:avLst/>
          </a:prstGeom>
          <a:noFill/>
        </p:spPr>
        <p:txBody>
          <a:bodyPr wrap="square" rtlCol="0">
            <a:spAutoFit/>
          </a:bodyPr>
          <a:lstStyle/>
          <a:p>
            <a:r>
              <a:rPr lang="en-GB" sz="4000" dirty="0"/>
              <a:t>FUNCTION #2: </a:t>
            </a:r>
            <a:r>
              <a:rPr lang="en-GB" sz="4000" b="1" dirty="0"/>
              <a:t>ANALYSE PATTERNS</a:t>
            </a:r>
          </a:p>
        </p:txBody>
      </p:sp>
      <p:sp>
        <p:nvSpPr>
          <p:cNvPr id="15" name="Rectangle 14">
            <a:extLst>
              <a:ext uri="{FF2B5EF4-FFF2-40B4-BE49-F238E27FC236}">
                <a16:creationId xmlns:a16="http://schemas.microsoft.com/office/drawing/2014/main" id="{678FA514-9559-4957-80D1-EC6BEAFD2BD6}"/>
              </a:ext>
            </a:extLst>
          </p:cNvPr>
          <p:cNvSpPr/>
          <p:nvPr/>
        </p:nvSpPr>
        <p:spPr>
          <a:xfrm>
            <a:off x="395531" y="474833"/>
            <a:ext cx="576061" cy="4668668"/>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8326691"/>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D321DE-2DA1-4A01-A758-C04361B12805}"/>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569467" y="1263856"/>
            <a:ext cx="2506071" cy="369332"/>
          </a:xfrm>
          <a:prstGeom prst="rect">
            <a:avLst/>
          </a:prstGeom>
          <a:noFill/>
        </p:spPr>
        <p:txBody>
          <a:bodyPr wrap="none" rtlCol="0">
            <a:spAutoFit/>
          </a:bodyPr>
          <a:lstStyle/>
          <a:p>
            <a:r>
              <a:rPr lang="en-GB" dirty="0"/>
              <a:t>PATTERNS RECOGNITION</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3" name="Ellipse 2">
            <a:extLst>
              <a:ext uri="{FF2B5EF4-FFF2-40B4-BE49-F238E27FC236}">
                <a16:creationId xmlns:a16="http://schemas.microsoft.com/office/drawing/2014/main" id="{9DDB8ED0-FF1F-4946-9ED7-DE4E8B7BE488}"/>
              </a:ext>
            </a:extLst>
          </p:cNvPr>
          <p:cNvSpPr/>
          <p:nvPr/>
        </p:nvSpPr>
        <p:spPr>
          <a:xfrm>
            <a:off x="1640029" y="1923678"/>
            <a:ext cx="720080"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riangle isocèle 6">
            <a:extLst>
              <a:ext uri="{FF2B5EF4-FFF2-40B4-BE49-F238E27FC236}">
                <a16:creationId xmlns:a16="http://schemas.microsoft.com/office/drawing/2014/main" id="{FBA81EE1-8B00-4C04-AAC9-678F132A937F}"/>
              </a:ext>
            </a:extLst>
          </p:cNvPr>
          <p:cNvSpPr/>
          <p:nvPr/>
        </p:nvSpPr>
        <p:spPr>
          <a:xfrm>
            <a:off x="3390992" y="1923678"/>
            <a:ext cx="854225" cy="72008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Pentagone 7">
            <a:extLst>
              <a:ext uri="{FF2B5EF4-FFF2-40B4-BE49-F238E27FC236}">
                <a16:creationId xmlns:a16="http://schemas.microsoft.com/office/drawing/2014/main" id="{D96BCBC9-2184-4CE9-9EC5-67B47E999136}"/>
              </a:ext>
            </a:extLst>
          </p:cNvPr>
          <p:cNvSpPr/>
          <p:nvPr/>
        </p:nvSpPr>
        <p:spPr>
          <a:xfrm>
            <a:off x="5148064" y="1923678"/>
            <a:ext cx="720080" cy="720080"/>
          </a:xfrm>
          <a:prstGeom prst="pen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ZoneTexte 8">
            <a:extLst>
              <a:ext uri="{FF2B5EF4-FFF2-40B4-BE49-F238E27FC236}">
                <a16:creationId xmlns:a16="http://schemas.microsoft.com/office/drawing/2014/main" id="{3F9A4381-2871-46C9-8F24-3308BD2B44BB}"/>
              </a:ext>
            </a:extLst>
          </p:cNvPr>
          <p:cNvSpPr txBox="1"/>
          <p:nvPr/>
        </p:nvSpPr>
        <p:spPr>
          <a:xfrm>
            <a:off x="6905135" y="1658002"/>
            <a:ext cx="660758" cy="1323439"/>
          </a:xfrm>
          <a:prstGeom prst="rect">
            <a:avLst/>
          </a:prstGeom>
          <a:noFill/>
        </p:spPr>
        <p:txBody>
          <a:bodyPr wrap="none" rtlCol="0">
            <a:spAutoFit/>
          </a:bodyPr>
          <a:lstStyle/>
          <a:p>
            <a:r>
              <a:rPr lang="en-GB" sz="8000" b="1" dirty="0">
                <a:solidFill>
                  <a:srgbClr val="467082"/>
                </a:solidFill>
              </a:rPr>
              <a:t>?</a:t>
            </a:r>
          </a:p>
        </p:txBody>
      </p:sp>
      <p:sp>
        <p:nvSpPr>
          <p:cNvPr id="10" name="Heptagone 9">
            <a:extLst>
              <a:ext uri="{FF2B5EF4-FFF2-40B4-BE49-F238E27FC236}">
                <a16:creationId xmlns:a16="http://schemas.microsoft.com/office/drawing/2014/main" id="{6D82174C-1CBB-475B-B798-9C7258EAE8AA}"/>
              </a:ext>
            </a:extLst>
          </p:cNvPr>
          <p:cNvSpPr/>
          <p:nvPr/>
        </p:nvSpPr>
        <p:spPr>
          <a:xfrm>
            <a:off x="6845813" y="1923678"/>
            <a:ext cx="720080" cy="720080"/>
          </a:xfrm>
          <a:prstGeom prst="heptagon">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5596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569467" y="1263856"/>
            <a:ext cx="2506071" cy="369332"/>
          </a:xfrm>
          <a:prstGeom prst="rect">
            <a:avLst/>
          </a:prstGeom>
          <a:noFill/>
        </p:spPr>
        <p:txBody>
          <a:bodyPr wrap="none" rtlCol="0">
            <a:spAutoFit/>
          </a:bodyPr>
          <a:lstStyle/>
          <a:p>
            <a:r>
              <a:rPr lang="en-GB" dirty="0"/>
              <a:t>PATTERNS RECOGNITION</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3" name="Ellipse 2">
            <a:extLst>
              <a:ext uri="{FF2B5EF4-FFF2-40B4-BE49-F238E27FC236}">
                <a16:creationId xmlns:a16="http://schemas.microsoft.com/office/drawing/2014/main" id="{9DDB8ED0-FF1F-4946-9ED7-DE4E8B7BE488}"/>
              </a:ext>
            </a:extLst>
          </p:cNvPr>
          <p:cNvSpPr/>
          <p:nvPr/>
        </p:nvSpPr>
        <p:spPr>
          <a:xfrm>
            <a:off x="1958504" y="2162059"/>
            <a:ext cx="720080"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3</a:t>
            </a:r>
          </a:p>
        </p:txBody>
      </p:sp>
      <p:sp>
        <p:nvSpPr>
          <p:cNvPr id="7" name="Triangle isocèle 6">
            <a:extLst>
              <a:ext uri="{FF2B5EF4-FFF2-40B4-BE49-F238E27FC236}">
                <a16:creationId xmlns:a16="http://schemas.microsoft.com/office/drawing/2014/main" id="{FBA81EE1-8B00-4C04-AAC9-678F132A937F}"/>
              </a:ext>
            </a:extLst>
          </p:cNvPr>
          <p:cNvSpPr/>
          <p:nvPr/>
        </p:nvSpPr>
        <p:spPr>
          <a:xfrm>
            <a:off x="3709467" y="2162059"/>
            <a:ext cx="854225" cy="720080"/>
          </a:xfrm>
          <a:prstGeom prst="triangle">
            <a:avLst/>
          </a:prstGeom>
          <a:solidFill>
            <a:srgbClr val="467082"/>
          </a:solidFill>
          <a:ln>
            <a:solidFill>
              <a:srgbClr val="46708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t>
            </a:r>
          </a:p>
        </p:txBody>
      </p:sp>
      <p:sp>
        <p:nvSpPr>
          <p:cNvPr id="9" name="ZoneTexte 8">
            <a:extLst>
              <a:ext uri="{FF2B5EF4-FFF2-40B4-BE49-F238E27FC236}">
                <a16:creationId xmlns:a16="http://schemas.microsoft.com/office/drawing/2014/main" id="{3F9A4381-2871-46C9-8F24-3308BD2B44BB}"/>
              </a:ext>
            </a:extLst>
          </p:cNvPr>
          <p:cNvSpPr txBox="1"/>
          <p:nvPr/>
        </p:nvSpPr>
        <p:spPr>
          <a:xfrm>
            <a:off x="7223610" y="1896383"/>
            <a:ext cx="660758" cy="1323439"/>
          </a:xfrm>
          <a:prstGeom prst="rect">
            <a:avLst/>
          </a:prstGeom>
          <a:noFill/>
        </p:spPr>
        <p:txBody>
          <a:bodyPr wrap="none" rtlCol="0">
            <a:spAutoFit/>
          </a:bodyPr>
          <a:lstStyle/>
          <a:p>
            <a:r>
              <a:rPr lang="en-GB" sz="8000" b="1" dirty="0">
                <a:solidFill>
                  <a:srgbClr val="467082"/>
                </a:solidFill>
              </a:rPr>
              <a:t>?</a:t>
            </a:r>
          </a:p>
        </p:txBody>
      </p:sp>
      <p:sp>
        <p:nvSpPr>
          <p:cNvPr id="2" name="Parallélogramme 1">
            <a:extLst>
              <a:ext uri="{FF2B5EF4-FFF2-40B4-BE49-F238E27FC236}">
                <a16:creationId xmlns:a16="http://schemas.microsoft.com/office/drawing/2014/main" id="{83CB3CAC-E08A-4ADE-AE1F-01C11D66E727}"/>
              </a:ext>
            </a:extLst>
          </p:cNvPr>
          <p:cNvSpPr/>
          <p:nvPr/>
        </p:nvSpPr>
        <p:spPr>
          <a:xfrm>
            <a:off x="5394531" y="2162059"/>
            <a:ext cx="936100" cy="720080"/>
          </a:xfrm>
          <a:prstGeom prst="parallelogram">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Z</a:t>
            </a:r>
          </a:p>
        </p:txBody>
      </p:sp>
      <p:pic>
        <p:nvPicPr>
          <p:cNvPr id="6" name="Graphique 5" descr="Visage en colère noir">
            <a:extLst>
              <a:ext uri="{FF2B5EF4-FFF2-40B4-BE49-F238E27FC236}">
                <a16:creationId xmlns:a16="http://schemas.microsoft.com/office/drawing/2014/main" id="{58C71EC5-05AE-4CCF-B88E-DADE6CEA07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4392" y="510318"/>
            <a:ext cx="914400" cy="914400"/>
          </a:xfrm>
          <a:prstGeom prst="rect">
            <a:avLst/>
          </a:prstGeom>
        </p:spPr>
      </p:pic>
      <p:sp>
        <p:nvSpPr>
          <p:cNvPr id="13" name="Bulle narrative : ronde 12">
            <a:extLst>
              <a:ext uri="{FF2B5EF4-FFF2-40B4-BE49-F238E27FC236}">
                <a16:creationId xmlns:a16="http://schemas.microsoft.com/office/drawing/2014/main" id="{D41329B2-EA26-43E1-8C2F-50AD7F02053D}"/>
              </a:ext>
            </a:extLst>
          </p:cNvPr>
          <p:cNvSpPr/>
          <p:nvPr/>
        </p:nvSpPr>
        <p:spPr>
          <a:xfrm>
            <a:off x="6969624" y="173370"/>
            <a:ext cx="2088232" cy="792087"/>
          </a:xfrm>
          <a:prstGeom prst="wedgeEllipseCallout">
            <a:avLst>
              <a:gd name="adj1" fmla="val -64621"/>
              <a:gd name="adj2" fmla="val 73447"/>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I really don’t like not finding the solution!</a:t>
            </a:r>
          </a:p>
        </p:txBody>
      </p:sp>
    </p:spTree>
    <p:extLst>
      <p:ext uri="{BB962C8B-B14F-4D97-AF65-F5344CB8AC3E}">
        <p14:creationId xmlns:p14="http://schemas.microsoft.com/office/powerpoint/2010/main" val="1929029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914630" y="1560786"/>
            <a:ext cx="3196388" cy="369332"/>
          </a:xfrm>
          <a:prstGeom prst="rect">
            <a:avLst/>
          </a:prstGeom>
          <a:noFill/>
        </p:spPr>
        <p:txBody>
          <a:bodyPr wrap="none" rtlCol="0">
            <a:spAutoFit/>
          </a:bodyPr>
          <a:lstStyle/>
          <a:p>
            <a:r>
              <a:rPr lang="en-GB" dirty="0"/>
              <a:t>PATTERNS RECOGNITION FLAWS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1026" name="Picture 2" descr="File:Impossible cube illusion angle.svg">
            <a:extLst>
              <a:ext uri="{FF2B5EF4-FFF2-40B4-BE49-F238E27FC236}">
                <a16:creationId xmlns:a16="http://schemas.microsoft.com/office/drawing/2014/main" id="{4F4CFF3B-03FC-48F9-9ECD-DE2AE2F15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989" y="846201"/>
            <a:ext cx="3565563" cy="366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2497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105661" y="661534"/>
            <a:ext cx="1151149" cy="369332"/>
          </a:xfrm>
          <a:prstGeom prst="rect">
            <a:avLst/>
          </a:prstGeom>
          <a:noFill/>
        </p:spPr>
        <p:txBody>
          <a:bodyPr wrap="none" rtlCol="0">
            <a:spAutoFit/>
          </a:bodyPr>
          <a:lstStyle/>
          <a:p>
            <a:r>
              <a:rPr lang="en-GB" dirty="0"/>
              <a:t>ILLUSIONS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5122" name="Picture 2" descr="Kanisza Triangle.jpg">
            <a:extLst>
              <a:ext uri="{FF2B5EF4-FFF2-40B4-BE49-F238E27FC236}">
                <a16:creationId xmlns:a16="http://schemas.microsoft.com/office/drawing/2014/main" id="{04CCAD91-7D73-40ED-8F95-2EF8293F0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550" y="1695450"/>
            <a:ext cx="18669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3677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19A129-B04A-41C0-AF89-C6D6D59AF62E}"/>
              </a:ext>
            </a:extLst>
          </p:cNvPr>
          <p:cNvSpPr/>
          <p:nvPr/>
        </p:nvSpPr>
        <p:spPr>
          <a:xfrm>
            <a:off x="395531" y="4380017"/>
            <a:ext cx="576061" cy="763483"/>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a:extLst>
              <a:ext uri="{FF2B5EF4-FFF2-40B4-BE49-F238E27FC236}">
                <a16:creationId xmlns:a16="http://schemas.microsoft.com/office/drawing/2014/main" id="{BACC83DA-F4AB-463F-BF60-8D7C8AF7A08A}"/>
              </a:ext>
            </a:extLst>
          </p:cNvPr>
          <p:cNvSpPr txBox="1"/>
          <p:nvPr/>
        </p:nvSpPr>
        <p:spPr>
          <a:xfrm>
            <a:off x="497584" y="1446264"/>
            <a:ext cx="1569404" cy="461665"/>
          </a:xfrm>
          <a:prstGeom prst="rect">
            <a:avLst/>
          </a:prstGeom>
          <a:noFill/>
        </p:spPr>
        <p:txBody>
          <a:bodyPr wrap="none" rtlCol="0">
            <a:spAutoFit/>
          </a:bodyPr>
          <a:lstStyle/>
          <a:p>
            <a:r>
              <a:rPr lang="en-GB" sz="2400" dirty="0">
                <a:latin typeface="Futura Md BT" panose="020B0602020204020303" pitchFamily="34" charset="0"/>
              </a:rPr>
              <a:t>MISSION:</a:t>
            </a:r>
          </a:p>
        </p:txBody>
      </p:sp>
      <p:sp>
        <p:nvSpPr>
          <p:cNvPr id="5" name="ZoneTexte 4">
            <a:extLst>
              <a:ext uri="{FF2B5EF4-FFF2-40B4-BE49-F238E27FC236}">
                <a16:creationId xmlns:a16="http://schemas.microsoft.com/office/drawing/2014/main" id="{718A8917-D5DE-44B3-8741-CF2588939F39}"/>
              </a:ext>
            </a:extLst>
          </p:cNvPr>
          <p:cNvSpPr txBox="1"/>
          <p:nvPr/>
        </p:nvSpPr>
        <p:spPr>
          <a:xfrm>
            <a:off x="2464819" y="1451744"/>
            <a:ext cx="2581156" cy="461665"/>
          </a:xfrm>
          <a:prstGeom prst="rect">
            <a:avLst/>
          </a:prstGeom>
          <a:noFill/>
        </p:spPr>
        <p:txBody>
          <a:bodyPr wrap="none" rtlCol="0">
            <a:spAutoFit/>
          </a:bodyPr>
          <a:lstStyle/>
          <a:p>
            <a:r>
              <a:rPr lang="en-GB" sz="2400" dirty="0">
                <a:solidFill>
                  <a:srgbClr val="C00000"/>
                </a:solidFill>
                <a:latin typeface="Miriam Fixed" panose="020B0604020202020204" pitchFamily="49" charset="-79"/>
                <a:cs typeface="Miriam Fixed" panose="020B0604020202020204" pitchFamily="49" charset="-79"/>
              </a:rPr>
              <a:t>Human Hacking</a:t>
            </a:r>
          </a:p>
        </p:txBody>
      </p:sp>
      <p:pic>
        <p:nvPicPr>
          <p:cNvPr id="1026" name="Picture 2" descr="RÃ©sultat de recherche d'images pour &quot;squid&quot;">
            <a:extLst>
              <a:ext uri="{FF2B5EF4-FFF2-40B4-BE49-F238E27FC236}">
                <a16:creationId xmlns:a16="http://schemas.microsoft.com/office/drawing/2014/main" id="{7745FA76-6D29-488C-B218-02653BD8E2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95486"/>
            <a:ext cx="808095" cy="10595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droit 6">
            <a:extLst>
              <a:ext uri="{FF2B5EF4-FFF2-40B4-BE49-F238E27FC236}">
                <a16:creationId xmlns:a16="http://schemas.microsoft.com/office/drawing/2014/main" id="{242B3411-0134-4966-9DA2-1C43ECEA8D07}"/>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1FD3FC26-34CE-4808-AD40-1622F33CED3B}"/>
              </a:ext>
            </a:extLst>
          </p:cNvPr>
          <p:cNvCxnSpPr/>
          <p:nvPr/>
        </p:nvCxnSpPr>
        <p:spPr>
          <a:xfrm>
            <a:off x="395536" y="1347614"/>
            <a:ext cx="8748464" cy="0"/>
          </a:xfrm>
          <a:prstGeom prst="line">
            <a:avLst/>
          </a:prstGeom>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E908A6A3-9E12-496B-B181-DC3FE39985B4}"/>
              </a:ext>
            </a:extLst>
          </p:cNvPr>
          <p:cNvSpPr txBox="1"/>
          <p:nvPr/>
        </p:nvSpPr>
        <p:spPr>
          <a:xfrm>
            <a:off x="525058" y="2091180"/>
            <a:ext cx="1344855" cy="461665"/>
          </a:xfrm>
          <a:prstGeom prst="rect">
            <a:avLst/>
          </a:prstGeom>
          <a:noFill/>
        </p:spPr>
        <p:txBody>
          <a:bodyPr wrap="none" rtlCol="0">
            <a:spAutoFit/>
          </a:bodyPr>
          <a:lstStyle/>
          <a:p>
            <a:r>
              <a:rPr lang="en-GB" sz="2400" dirty="0">
                <a:latin typeface="Futura Md BT" panose="020B0602020204020303" pitchFamily="34" charset="0"/>
              </a:rPr>
              <a:t>TARGET:</a:t>
            </a:r>
          </a:p>
        </p:txBody>
      </p:sp>
      <p:sp>
        <p:nvSpPr>
          <p:cNvPr id="13" name="ZoneTexte 12">
            <a:extLst>
              <a:ext uri="{FF2B5EF4-FFF2-40B4-BE49-F238E27FC236}">
                <a16:creationId xmlns:a16="http://schemas.microsoft.com/office/drawing/2014/main" id="{6265DC0E-02B1-4001-9A5B-3670955DB7C5}"/>
              </a:ext>
            </a:extLst>
          </p:cNvPr>
          <p:cNvSpPr txBox="1"/>
          <p:nvPr/>
        </p:nvSpPr>
        <p:spPr>
          <a:xfrm>
            <a:off x="2464819" y="2099815"/>
            <a:ext cx="2581156" cy="461665"/>
          </a:xfrm>
          <a:prstGeom prst="rect">
            <a:avLst/>
          </a:prstGeom>
          <a:noFill/>
        </p:spPr>
        <p:txBody>
          <a:bodyPr wrap="none" rtlCol="0">
            <a:spAutoFit/>
          </a:bodyPr>
          <a:lstStyle/>
          <a:p>
            <a:r>
              <a:rPr lang="en-GB" sz="2400" dirty="0">
                <a:solidFill>
                  <a:schemeClr val="tx1">
                    <a:lumMod val="95000"/>
                    <a:lumOff val="5000"/>
                  </a:schemeClr>
                </a:solidFill>
                <a:latin typeface="Miriam Fixed" panose="020B0509050101010101" pitchFamily="49" charset="-79"/>
                <a:cs typeface="Miriam Fixed" panose="020B0509050101010101" pitchFamily="49" charset="-79"/>
              </a:rPr>
              <a:t>Bob and Alice</a:t>
            </a:r>
          </a:p>
        </p:txBody>
      </p:sp>
      <p:sp>
        <p:nvSpPr>
          <p:cNvPr id="14" name="ZoneTexte 13">
            <a:extLst>
              <a:ext uri="{FF2B5EF4-FFF2-40B4-BE49-F238E27FC236}">
                <a16:creationId xmlns:a16="http://schemas.microsoft.com/office/drawing/2014/main" id="{F684682F-9FE8-49FE-9BFB-598774B354BD}"/>
              </a:ext>
            </a:extLst>
          </p:cNvPr>
          <p:cNvSpPr txBox="1"/>
          <p:nvPr/>
        </p:nvSpPr>
        <p:spPr>
          <a:xfrm>
            <a:off x="1475656" y="378117"/>
            <a:ext cx="6058262" cy="646331"/>
          </a:xfrm>
          <a:prstGeom prst="rect">
            <a:avLst/>
          </a:prstGeom>
          <a:noFill/>
        </p:spPr>
        <p:txBody>
          <a:bodyPr wrap="none" rtlCol="0">
            <a:spAutoFit/>
          </a:bodyPr>
          <a:lstStyle/>
          <a:p>
            <a:r>
              <a:rPr lang="en-GB" sz="3600" dirty="0">
                <a:solidFill>
                  <a:schemeClr val="tx1">
                    <a:lumMod val="95000"/>
                    <a:lumOff val="5000"/>
                  </a:schemeClr>
                </a:solidFill>
                <a:latin typeface="Futura Md BT" panose="020B0602020204020303" pitchFamily="34" charset="0"/>
              </a:rPr>
              <a:t>HACK.LU HACKERS GROUP</a:t>
            </a:r>
          </a:p>
        </p:txBody>
      </p:sp>
      <p:cxnSp>
        <p:nvCxnSpPr>
          <p:cNvPr id="15" name="Connecteur droit 14">
            <a:extLst>
              <a:ext uri="{FF2B5EF4-FFF2-40B4-BE49-F238E27FC236}">
                <a16:creationId xmlns:a16="http://schemas.microsoft.com/office/drawing/2014/main" id="{813634B4-A036-49D2-8775-395C60BCC9C8}"/>
              </a:ext>
            </a:extLst>
          </p:cNvPr>
          <p:cNvCxnSpPr/>
          <p:nvPr/>
        </p:nvCxnSpPr>
        <p:spPr>
          <a:xfrm>
            <a:off x="395536" y="1995686"/>
            <a:ext cx="8748464" cy="0"/>
          </a:xfrm>
          <a:prstGeom prst="line">
            <a:avLst/>
          </a:prstGeom>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CD791637-DD55-49AB-813D-8B5D1BF1918D}"/>
              </a:ext>
            </a:extLst>
          </p:cNvPr>
          <p:cNvCxnSpPr/>
          <p:nvPr/>
        </p:nvCxnSpPr>
        <p:spPr>
          <a:xfrm>
            <a:off x="395536" y="2591535"/>
            <a:ext cx="8748464" cy="0"/>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E6DBBD2B-CFD6-4559-A39C-C133CD806D9D}"/>
              </a:ext>
            </a:extLst>
          </p:cNvPr>
          <p:cNvCxnSpPr>
            <a:cxnSpLocks/>
          </p:cNvCxnSpPr>
          <p:nvPr/>
        </p:nvCxnSpPr>
        <p:spPr>
          <a:xfrm>
            <a:off x="2411760" y="1347614"/>
            <a:ext cx="0" cy="3024336"/>
          </a:xfrm>
          <a:prstGeom prst="line">
            <a:avLst/>
          </a:prstGeom>
        </p:spPr>
        <p:style>
          <a:lnRef idx="1">
            <a:schemeClr val="dk1"/>
          </a:lnRef>
          <a:fillRef idx="0">
            <a:schemeClr val="dk1"/>
          </a:fillRef>
          <a:effectRef idx="0">
            <a:schemeClr val="dk1"/>
          </a:effectRef>
          <a:fontRef idx="minor">
            <a:schemeClr val="tx1"/>
          </a:fontRef>
        </p:style>
      </p:cxnSp>
      <p:sp>
        <p:nvSpPr>
          <p:cNvPr id="18" name="ZoneTexte 17">
            <a:extLst>
              <a:ext uri="{FF2B5EF4-FFF2-40B4-BE49-F238E27FC236}">
                <a16:creationId xmlns:a16="http://schemas.microsoft.com/office/drawing/2014/main" id="{989A6A17-6C8F-4A52-80B0-730E9C2AB76E}"/>
              </a:ext>
            </a:extLst>
          </p:cNvPr>
          <p:cNvSpPr txBox="1"/>
          <p:nvPr/>
        </p:nvSpPr>
        <p:spPr>
          <a:xfrm>
            <a:off x="525058" y="3902219"/>
            <a:ext cx="1391728" cy="461665"/>
          </a:xfrm>
          <a:prstGeom prst="rect">
            <a:avLst/>
          </a:prstGeom>
          <a:noFill/>
        </p:spPr>
        <p:txBody>
          <a:bodyPr wrap="none" rtlCol="0">
            <a:spAutoFit/>
          </a:bodyPr>
          <a:lstStyle/>
          <a:p>
            <a:r>
              <a:rPr lang="en-GB" sz="2400" dirty="0">
                <a:latin typeface="Futura Md BT" panose="020B0602020204020303" pitchFamily="34" charset="0"/>
              </a:rPr>
              <a:t>Phase 1:</a:t>
            </a:r>
          </a:p>
        </p:txBody>
      </p:sp>
      <p:sp>
        <p:nvSpPr>
          <p:cNvPr id="19" name="ZoneTexte 18">
            <a:extLst>
              <a:ext uri="{FF2B5EF4-FFF2-40B4-BE49-F238E27FC236}">
                <a16:creationId xmlns:a16="http://schemas.microsoft.com/office/drawing/2014/main" id="{557B6782-02E9-4AF7-972D-134B39C90E9D}"/>
              </a:ext>
            </a:extLst>
          </p:cNvPr>
          <p:cNvSpPr txBox="1"/>
          <p:nvPr/>
        </p:nvSpPr>
        <p:spPr>
          <a:xfrm>
            <a:off x="2411759" y="3925312"/>
            <a:ext cx="5346335" cy="461665"/>
          </a:xfrm>
          <a:prstGeom prst="rect">
            <a:avLst/>
          </a:prstGeom>
          <a:noFill/>
        </p:spPr>
        <p:txBody>
          <a:bodyPr wrap="none" rtlCol="0">
            <a:spAutoFit/>
          </a:bodyPr>
          <a:lstStyle/>
          <a:p>
            <a:r>
              <a:rPr lang="en-GB" sz="2400" dirty="0">
                <a:solidFill>
                  <a:schemeClr val="tx1">
                    <a:lumMod val="95000"/>
                    <a:lumOff val="5000"/>
                  </a:schemeClr>
                </a:solidFill>
                <a:latin typeface="Miriam Fixed" panose="020B0509050101010101" pitchFamily="49" charset="-79"/>
                <a:cs typeface="Miriam Fixed" panose="020B0509050101010101" pitchFamily="49" charset="-79"/>
              </a:rPr>
              <a:t>Hardware Reverse Engineering</a:t>
            </a:r>
          </a:p>
        </p:txBody>
      </p:sp>
      <p:cxnSp>
        <p:nvCxnSpPr>
          <p:cNvPr id="20" name="Connecteur droit 19">
            <a:extLst>
              <a:ext uri="{FF2B5EF4-FFF2-40B4-BE49-F238E27FC236}">
                <a16:creationId xmlns:a16="http://schemas.microsoft.com/office/drawing/2014/main" id="{B4A4AD5D-0F96-49A1-B0A0-07A20F412487}"/>
              </a:ext>
            </a:extLst>
          </p:cNvPr>
          <p:cNvCxnSpPr/>
          <p:nvPr/>
        </p:nvCxnSpPr>
        <p:spPr>
          <a:xfrm>
            <a:off x="395536" y="4371950"/>
            <a:ext cx="8748464" cy="0"/>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B1811419-E154-4A06-AE53-2B7ACD33B43E}"/>
              </a:ext>
            </a:extLst>
          </p:cNvPr>
          <p:cNvCxnSpPr>
            <a:cxnSpLocks/>
          </p:cNvCxnSpPr>
          <p:nvPr/>
        </p:nvCxnSpPr>
        <p:spPr>
          <a:xfrm>
            <a:off x="971600" y="4371950"/>
            <a:ext cx="0" cy="771550"/>
          </a:xfrm>
          <a:prstGeom prst="line">
            <a:avLst/>
          </a:prstGeom>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B72287BD-22B8-46CC-97EC-01B749005AB0}"/>
              </a:ext>
            </a:extLst>
          </p:cNvPr>
          <p:cNvCxnSpPr/>
          <p:nvPr/>
        </p:nvCxnSpPr>
        <p:spPr>
          <a:xfrm>
            <a:off x="395536" y="3884646"/>
            <a:ext cx="8748464" cy="0"/>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F4718A38-C628-4583-81F0-833F7CE69892}"/>
              </a:ext>
            </a:extLst>
          </p:cNvPr>
          <p:cNvSpPr txBox="1"/>
          <p:nvPr/>
        </p:nvSpPr>
        <p:spPr>
          <a:xfrm>
            <a:off x="525058" y="2682532"/>
            <a:ext cx="1957587" cy="461665"/>
          </a:xfrm>
          <a:prstGeom prst="rect">
            <a:avLst/>
          </a:prstGeom>
          <a:noFill/>
        </p:spPr>
        <p:txBody>
          <a:bodyPr wrap="none" rtlCol="0">
            <a:spAutoFit/>
          </a:bodyPr>
          <a:lstStyle/>
          <a:p>
            <a:r>
              <a:rPr lang="en-GB" sz="2400" dirty="0">
                <a:latin typeface="Futura Md BT" panose="020B0602020204020303" pitchFamily="34" charset="0"/>
              </a:rPr>
              <a:t>Background:</a:t>
            </a:r>
          </a:p>
        </p:txBody>
      </p:sp>
      <p:sp>
        <p:nvSpPr>
          <p:cNvPr id="25" name="ZoneTexte 24">
            <a:extLst>
              <a:ext uri="{FF2B5EF4-FFF2-40B4-BE49-F238E27FC236}">
                <a16:creationId xmlns:a16="http://schemas.microsoft.com/office/drawing/2014/main" id="{E963691E-8F1A-48CC-8A8D-A81E0D0A13F9}"/>
              </a:ext>
            </a:extLst>
          </p:cNvPr>
          <p:cNvSpPr txBox="1"/>
          <p:nvPr/>
        </p:nvSpPr>
        <p:spPr>
          <a:xfrm>
            <a:off x="2464819" y="2688193"/>
            <a:ext cx="6636753" cy="1200329"/>
          </a:xfrm>
          <a:prstGeom prst="rect">
            <a:avLst/>
          </a:prstGeom>
          <a:noFill/>
        </p:spPr>
        <p:txBody>
          <a:bodyPr wrap="none" rtlCol="0">
            <a:spAutoFit/>
          </a:bodyPr>
          <a:lstStyle/>
          <a:p>
            <a:r>
              <a:rPr lang="en-GB" sz="2400" dirty="0">
                <a:solidFill>
                  <a:schemeClr val="tx1">
                    <a:lumMod val="95000"/>
                    <a:lumOff val="5000"/>
                  </a:schemeClr>
                </a:solidFill>
                <a:latin typeface="Miriam Fixed" panose="020B0509050101010101" pitchFamily="49" charset="-79"/>
                <a:cs typeface="Miriam Fixed" panose="020B0509050101010101" pitchFamily="49" charset="-79"/>
              </a:rPr>
              <a:t>They are probably in a relationship</a:t>
            </a:r>
            <a:br>
              <a:rPr lang="en-GB" sz="2400" dirty="0">
                <a:solidFill>
                  <a:schemeClr val="tx1">
                    <a:lumMod val="95000"/>
                    <a:lumOff val="5000"/>
                  </a:schemeClr>
                </a:solidFill>
                <a:latin typeface="Miriam Fixed" panose="020B0509050101010101" pitchFamily="49" charset="-79"/>
                <a:cs typeface="Miriam Fixed" panose="020B0509050101010101" pitchFamily="49" charset="-79"/>
              </a:rPr>
            </a:br>
            <a:r>
              <a:rPr lang="en-GB" sz="2400" dirty="0">
                <a:solidFill>
                  <a:schemeClr val="tx1">
                    <a:lumMod val="95000"/>
                    <a:lumOff val="5000"/>
                  </a:schemeClr>
                </a:solidFill>
                <a:latin typeface="Miriam Fixed" panose="020B0509050101010101" pitchFamily="49" charset="-79"/>
                <a:cs typeface="Miriam Fixed" panose="020B0509050101010101" pitchFamily="49" charset="-79"/>
              </a:rPr>
              <a:t>as it seems they exchange a lot</a:t>
            </a:r>
            <a:br>
              <a:rPr lang="en-GB" sz="2400" dirty="0">
                <a:solidFill>
                  <a:schemeClr val="tx1">
                    <a:lumMod val="95000"/>
                    <a:lumOff val="5000"/>
                  </a:schemeClr>
                </a:solidFill>
                <a:latin typeface="Miriam Fixed" panose="020B0509050101010101" pitchFamily="49" charset="-79"/>
                <a:cs typeface="Miriam Fixed" panose="020B0509050101010101" pitchFamily="49" charset="-79"/>
              </a:rPr>
            </a:br>
            <a:r>
              <a:rPr lang="en-GB" sz="2400" dirty="0">
                <a:solidFill>
                  <a:schemeClr val="tx1">
                    <a:lumMod val="95000"/>
                    <a:lumOff val="5000"/>
                  </a:schemeClr>
                </a:solidFill>
                <a:latin typeface="Miriam Fixed" panose="020B0509050101010101" pitchFamily="49" charset="-79"/>
                <a:cs typeface="Miriam Fixed" panose="020B0509050101010101" pitchFamily="49" charset="-79"/>
              </a:rPr>
              <a:t>of messages</a:t>
            </a:r>
          </a:p>
        </p:txBody>
      </p:sp>
    </p:spTree>
    <p:extLst>
      <p:ext uri="{BB962C8B-B14F-4D97-AF65-F5344CB8AC3E}">
        <p14:creationId xmlns:p14="http://schemas.microsoft.com/office/powerpoint/2010/main" val="347025638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0"/>
                                  </p:iterate>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0"/>
                                  </p:iterate>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100"/>
                                  </p:iterate>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typ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100"/>
                                  </p:iterate>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9"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1038182" y="1739012"/>
            <a:ext cx="3391698" cy="369332"/>
          </a:xfrm>
          <a:prstGeom prst="rect">
            <a:avLst/>
          </a:prstGeom>
          <a:noFill/>
        </p:spPr>
        <p:txBody>
          <a:bodyPr wrap="none" rtlCol="0">
            <a:spAutoFit/>
          </a:bodyPr>
          <a:lstStyle/>
          <a:p>
            <a:r>
              <a:rPr lang="en-GB" dirty="0"/>
              <a:t>INCOMPLETE PATTERN MATCHING</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cxnSp>
        <p:nvCxnSpPr>
          <p:cNvPr id="5" name="Connecteur droit 4">
            <a:extLst>
              <a:ext uri="{FF2B5EF4-FFF2-40B4-BE49-F238E27FC236}">
                <a16:creationId xmlns:a16="http://schemas.microsoft.com/office/drawing/2014/main" id="{21381357-294F-4180-BC86-2590DC31844B}"/>
              </a:ext>
            </a:extLst>
          </p:cNvPr>
          <p:cNvCxnSpPr>
            <a:cxnSpLocks/>
          </p:cNvCxnSpPr>
          <p:nvPr/>
        </p:nvCxnSpPr>
        <p:spPr>
          <a:xfrm>
            <a:off x="2831475" y="1635646"/>
            <a:ext cx="228357" cy="1944216"/>
          </a:xfrm>
          <a:prstGeom prst="line">
            <a:avLst/>
          </a:prstGeom>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112A9599-C101-4FF7-AA05-01F21F52BA90}"/>
              </a:ext>
            </a:extLst>
          </p:cNvPr>
          <p:cNvCxnSpPr>
            <a:cxnSpLocks/>
          </p:cNvCxnSpPr>
          <p:nvPr/>
        </p:nvCxnSpPr>
        <p:spPr>
          <a:xfrm flipH="1">
            <a:off x="5033884" y="1923678"/>
            <a:ext cx="114180" cy="2448272"/>
          </a:xfrm>
          <a:prstGeom prst="line">
            <a:avLst/>
          </a:prstGeom>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FB7874C4-39A2-4935-8499-5DF41BFDEB0F}"/>
              </a:ext>
            </a:extLst>
          </p:cNvPr>
          <p:cNvCxnSpPr>
            <a:cxnSpLocks/>
          </p:cNvCxnSpPr>
          <p:nvPr/>
        </p:nvCxnSpPr>
        <p:spPr>
          <a:xfrm flipH="1">
            <a:off x="5888421" y="1639614"/>
            <a:ext cx="157655" cy="1568669"/>
          </a:xfrm>
          <a:prstGeom prst="line">
            <a:avLst/>
          </a:prstGeom>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2CBCDFF0-3CDA-40BF-A00B-60B1B13E221B}"/>
              </a:ext>
            </a:extLst>
          </p:cNvPr>
          <p:cNvCxnSpPr>
            <a:cxnSpLocks/>
          </p:cNvCxnSpPr>
          <p:nvPr/>
        </p:nvCxnSpPr>
        <p:spPr>
          <a:xfrm>
            <a:off x="2987824" y="1563638"/>
            <a:ext cx="1967228" cy="216024"/>
          </a:xfrm>
          <a:prstGeom prst="line">
            <a:avLst/>
          </a:prstGeom>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AD87BB4B-D46B-48F3-AE01-500B9DE66DE0}"/>
              </a:ext>
            </a:extLst>
          </p:cNvPr>
          <p:cNvCxnSpPr>
            <a:cxnSpLocks/>
          </p:cNvCxnSpPr>
          <p:nvPr/>
        </p:nvCxnSpPr>
        <p:spPr>
          <a:xfrm flipV="1">
            <a:off x="5224672" y="1491630"/>
            <a:ext cx="742576" cy="259120"/>
          </a:xfrm>
          <a:prstGeom prst="line">
            <a:avLst/>
          </a:prstGeom>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0F189FA0-AE3C-4234-8736-FBE486BA36A2}"/>
              </a:ext>
            </a:extLst>
          </p:cNvPr>
          <p:cNvCxnSpPr>
            <a:cxnSpLocks/>
          </p:cNvCxnSpPr>
          <p:nvPr/>
        </p:nvCxnSpPr>
        <p:spPr>
          <a:xfrm flipV="1">
            <a:off x="3041417" y="1347614"/>
            <a:ext cx="1118407" cy="144016"/>
          </a:xfrm>
          <a:prstGeom prst="line">
            <a:avLst/>
          </a:prstGeom>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6" name="Connecteur droit 25">
            <a:extLst>
              <a:ext uri="{FF2B5EF4-FFF2-40B4-BE49-F238E27FC236}">
                <a16:creationId xmlns:a16="http://schemas.microsoft.com/office/drawing/2014/main" id="{AD2E021F-BFE8-44A4-A067-B1EF83A304C0}"/>
              </a:ext>
            </a:extLst>
          </p:cNvPr>
          <p:cNvCxnSpPr>
            <a:cxnSpLocks/>
          </p:cNvCxnSpPr>
          <p:nvPr/>
        </p:nvCxnSpPr>
        <p:spPr>
          <a:xfrm>
            <a:off x="4369757" y="1347614"/>
            <a:ext cx="1426379" cy="84351"/>
          </a:xfrm>
          <a:prstGeom prst="line">
            <a:avLst/>
          </a:prstGeom>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8" name="Connecteur droit 27">
            <a:extLst>
              <a:ext uri="{FF2B5EF4-FFF2-40B4-BE49-F238E27FC236}">
                <a16:creationId xmlns:a16="http://schemas.microsoft.com/office/drawing/2014/main" id="{79EA1F39-6458-48BF-93B3-14D19EFD150B}"/>
              </a:ext>
            </a:extLst>
          </p:cNvPr>
          <p:cNvCxnSpPr>
            <a:cxnSpLocks/>
          </p:cNvCxnSpPr>
          <p:nvPr/>
        </p:nvCxnSpPr>
        <p:spPr>
          <a:xfrm>
            <a:off x="3184424" y="3723878"/>
            <a:ext cx="1675608" cy="701566"/>
          </a:xfrm>
          <a:prstGeom prst="line">
            <a:avLst/>
          </a:prstGeom>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C4679FDE-80B2-48FF-9E19-EB7039D6A9CB}"/>
              </a:ext>
            </a:extLst>
          </p:cNvPr>
          <p:cNvCxnSpPr>
            <a:cxnSpLocks/>
          </p:cNvCxnSpPr>
          <p:nvPr/>
        </p:nvCxnSpPr>
        <p:spPr>
          <a:xfrm flipV="1">
            <a:off x="5182304" y="3435846"/>
            <a:ext cx="613832" cy="864978"/>
          </a:xfrm>
          <a:prstGeom prst="line">
            <a:avLst/>
          </a:prstGeom>
          <a:ln w="28575">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0336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105661" y="661534"/>
            <a:ext cx="1151149" cy="369332"/>
          </a:xfrm>
          <a:prstGeom prst="rect">
            <a:avLst/>
          </a:prstGeom>
          <a:noFill/>
        </p:spPr>
        <p:txBody>
          <a:bodyPr wrap="none" rtlCol="0">
            <a:spAutoFit/>
          </a:bodyPr>
          <a:lstStyle/>
          <a:p>
            <a:r>
              <a:rPr lang="en-GB" dirty="0"/>
              <a:t>ILLUSIONS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3" name="Image 2">
            <a:extLst>
              <a:ext uri="{FF2B5EF4-FFF2-40B4-BE49-F238E27FC236}">
                <a16:creationId xmlns:a16="http://schemas.microsoft.com/office/drawing/2014/main" id="{A80AE60E-B847-4849-A45D-8648A22A5DE5}"/>
              </a:ext>
            </a:extLst>
          </p:cNvPr>
          <p:cNvPicPr>
            <a:picLocks noChangeAspect="1"/>
          </p:cNvPicPr>
          <p:nvPr/>
        </p:nvPicPr>
        <p:blipFill>
          <a:blip r:embed="rId3"/>
          <a:stretch>
            <a:fillRect/>
          </a:stretch>
        </p:blipFill>
        <p:spPr>
          <a:xfrm>
            <a:off x="2171700" y="723900"/>
            <a:ext cx="4800600" cy="3695700"/>
          </a:xfrm>
          <a:prstGeom prst="rect">
            <a:avLst/>
          </a:prstGeom>
        </p:spPr>
      </p:pic>
    </p:spTree>
    <p:extLst>
      <p:ext uri="{BB962C8B-B14F-4D97-AF65-F5344CB8AC3E}">
        <p14:creationId xmlns:p14="http://schemas.microsoft.com/office/powerpoint/2010/main" val="225159452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433A95-104D-4D43-B7C3-73DB08CC46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24" b="7824"/>
          <a:stretch/>
        </p:blipFill>
        <p:spPr>
          <a:xfrm>
            <a:off x="0" y="0"/>
            <a:ext cx="9144000" cy="51435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bg1"/>
                </a:solidFill>
              </a:rPr>
              <a:t>Inconsistency makes us stressed and vigilant.</a:t>
            </a:r>
          </a:p>
          <a:p>
            <a:pPr algn="ctr"/>
            <a:endParaRPr lang="en-GB" b="1" i="1" dirty="0">
              <a:solidFill>
                <a:schemeClr val="bg1"/>
              </a:solidFill>
            </a:endParaRPr>
          </a:p>
          <a:p>
            <a:pPr algn="ctr"/>
            <a:r>
              <a:rPr lang="en-GB" sz="1400" i="1" dirty="0">
                <a:solidFill>
                  <a:schemeClr val="bg1"/>
                </a:solidFill>
              </a:rPr>
              <a:t>If you want to make people do something, you must be coherent in your story, in your actions, to maintain vigilance at a low level.</a:t>
            </a:r>
            <a:br>
              <a:rPr lang="en-GB" sz="1400" dirty="0">
                <a:solidFill>
                  <a:schemeClr val="bg1"/>
                </a:solidFill>
              </a:rPr>
            </a:br>
            <a:endParaRPr lang="en-GB" sz="1400" dirty="0">
              <a:solidFill>
                <a:schemeClr val="bg1">
                  <a:lumMod val="65000"/>
                </a:schemeClr>
              </a:solidFill>
            </a:endParaRPr>
          </a:p>
        </p:txBody>
      </p:sp>
    </p:spTree>
    <p:extLst>
      <p:ext uri="{BB962C8B-B14F-4D97-AF65-F5344CB8AC3E}">
        <p14:creationId xmlns:p14="http://schemas.microsoft.com/office/powerpoint/2010/main" val="3386000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105661" y="661534"/>
            <a:ext cx="1151149" cy="369332"/>
          </a:xfrm>
          <a:prstGeom prst="rect">
            <a:avLst/>
          </a:prstGeom>
          <a:noFill/>
        </p:spPr>
        <p:txBody>
          <a:bodyPr wrap="none" rtlCol="0">
            <a:spAutoFit/>
          </a:bodyPr>
          <a:lstStyle/>
          <a:p>
            <a:r>
              <a:rPr lang="en-GB" dirty="0"/>
              <a:t>ILLUSIONS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2050" name="Picture 2" descr="https://upload.wikimedia.org/wikipedia/commons/a/a8/Grey_square_optical_illusion_line.png">
            <a:extLst>
              <a:ext uri="{FF2B5EF4-FFF2-40B4-BE49-F238E27FC236}">
                <a16:creationId xmlns:a16="http://schemas.microsoft.com/office/drawing/2014/main" id="{79C73AA8-4EA1-4E81-B42A-F478526A9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0"/>
            <a:ext cx="6629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A8014CB-0F1C-4202-8998-2D0E6A5093DC}"/>
              </a:ext>
            </a:extLst>
          </p:cNvPr>
          <p:cNvSpPr/>
          <p:nvPr/>
        </p:nvSpPr>
        <p:spPr>
          <a:xfrm>
            <a:off x="3926252" y="915566"/>
            <a:ext cx="576064" cy="4104456"/>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F6D088F-CC1A-4504-A4AB-C80C1CEC1BFB}"/>
              </a:ext>
            </a:extLst>
          </p:cNvPr>
          <p:cNvSpPr/>
          <p:nvPr/>
        </p:nvSpPr>
        <p:spPr>
          <a:xfrm>
            <a:off x="4788024" y="915566"/>
            <a:ext cx="576064" cy="4104456"/>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7CDE3C3-A79F-471B-AAB9-5E368B9DB747}"/>
              </a:ext>
            </a:extLst>
          </p:cNvPr>
          <p:cNvSpPr/>
          <p:nvPr/>
        </p:nvSpPr>
        <p:spPr>
          <a:xfrm rot="5400000">
            <a:off x="4247964" y="87474"/>
            <a:ext cx="720080" cy="4392488"/>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23FB7BD-EFDA-4B39-A32F-D9A39AC3D5B9}"/>
              </a:ext>
            </a:extLst>
          </p:cNvPr>
          <p:cNvSpPr/>
          <p:nvPr/>
        </p:nvSpPr>
        <p:spPr>
          <a:xfrm rot="5400000">
            <a:off x="4247964" y="1152075"/>
            <a:ext cx="720080" cy="4392488"/>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4760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500"/>
                                        <p:tgtEl>
                                          <p:spTgt spid="17"/>
                                        </p:tgtEl>
                                        <p:attrNameLst>
                                          <p:attrName>ppt_x</p:attrName>
                                        </p:attrNameLst>
                                      </p:cBhvr>
                                      <p:tavLst>
                                        <p:tav tm="0">
                                          <p:val>
                                            <p:strVal val="ppt_x"/>
                                          </p:val>
                                        </p:tav>
                                        <p:tav tm="100000">
                                          <p:val>
                                            <p:strVal val="ppt_x"/>
                                          </p:val>
                                        </p:tav>
                                      </p:tavLst>
                                    </p:anim>
                                    <p:anim calcmode="lin" valueType="num">
                                      <p:cBhvr additive="base">
                                        <p:cTn id="24" dur="500"/>
                                        <p:tgtEl>
                                          <p:spTgt spid="17"/>
                                        </p:tgtEl>
                                        <p:attrNameLst>
                                          <p:attrName>ppt_y</p:attrName>
                                        </p:attrNameLst>
                                      </p:cBhvr>
                                      <p:tavLst>
                                        <p:tav tm="0">
                                          <p:val>
                                            <p:strVal val="ppt_y"/>
                                          </p:val>
                                        </p:tav>
                                        <p:tav tm="100000">
                                          <p:val>
                                            <p:strVal val="1+ppt_h/2"/>
                                          </p:val>
                                        </p:tav>
                                      </p:tavLst>
                                    </p:anim>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2" fill="hold" grpId="1" nodeType="clickEffect">
                                  <p:stCondLst>
                                    <p:cond delay="0"/>
                                  </p:stCondLst>
                                  <p:childTnLst>
                                    <p:anim calcmode="lin" valueType="num">
                                      <p:cBhvr additive="base">
                                        <p:cTn id="29" dur="500"/>
                                        <p:tgtEl>
                                          <p:spTgt spid="13"/>
                                        </p:tgtEl>
                                        <p:attrNameLst>
                                          <p:attrName>ppt_x</p:attrName>
                                        </p:attrNameLst>
                                      </p:cBhvr>
                                      <p:tavLst>
                                        <p:tav tm="0">
                                          <p:val>
                                            <p:strVal val="ppt_x"/>
                                          </p:val>
                                        </p:tav>
                                        <p:tav tm="100000">
                                          <p:val>
                                            <p:strVal val="1+ppt_w/2"/>
                                          </p:val>
                                        </p:tav>
                                      </p:tavLst>
                                    </p:anim>
                                    <p:anim calcmode="lin" valueType="num">
                                      <p:cBhvr additive="base">
                                        <p:cTn id="30" dur="500"/>
                                        <p:tgtEl>
                                          <p:spTgt spid="13"/>
                                        </p:tgtEl>
                                        <p:attrNameLst>
                                          <p:attrName>ppt_y</p:attrName>
                                        </p:attrNameLst>
                                      </p:cBhvr>
                                      <p:tavLst>
                                        <p:tav tm="0">
                                          <p:val>
                                            <p:strVal val="ppt_y"/>
                                          </p:val>
                                        </p:tav>
                                        <p:tav tm="100000">
                                          <p:val>
                                            <p:strVal val="ppt_y"/>
                                          </p:val>
                                        </p:tav>
                                      </p:tavLst>
                                    </p:anim>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3" grpId="0" animBg="1"/>
      <p:bldP spid="13" grpId="1"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1022453" y="1739012"/>
            <a:ext cx="3375219" cy="369332"/>
          </a:xfrm>
          <a:prstGeom prst="rect">
            <a:avLst/>
          </a:prstGeom>
          <a:noFill/>
        </p:spPr>
        <p:txBody>
          <a:bodyPr wrap="none" rtlCol="0">
            <a:spAutoFit/>
          </a:bodyPr>
          <a:lstStyle/>
          <a:p>
            <a:r>
              <a:rPr lang="en-GB" dirty="0"/>
              <a:t>AUTOMATED PATTERN MATCHING</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2" name="Ellipse 1">
            <a:extLst>
              <a:ext uri="{FF2B5EF4-FFF2-40B4-BE49-F238E27FC236}">
                <a16:creationId xmlns:a16="http://schemas.microsoft.com/office/drawing/2014/main" id="{456A148A-4C6D-4881-B9C7-EB074777F341}"/>
              </a:ext>
            </a:extLst>
          </p:cNvPr>
          <p:cNvSpPr/>
          <p:nvPr/>
        </p:nvSpPr>
        <p:spPr>
          <a:xfrm>
            <a:off x="2866046" y="1419624"/>
            <a:ext cx="720075" cy="720075"/>
          </a:xfrm>
          <a:prstGeom prst="ellipse">
            <a:avLst/>
          </a:prstGeom>
          <a:no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lipse 16">
            <a:extLst>
              <a:ext uri="{FF2B5EF4-FFF2-40B4-BE49-F238E27FC236}">
                <a16:creationId xmlns:a16="http://schemas.microsoft.com/office/drawing/2014/main" id="{BCC3DE9E-422A-4F04-A2B4-E9A9BE7969F6}"/>
              </a:ext>
            </a:extLst>
          </p:cNvPr>
          <p:cNvSpPr/>
          <p:nvPr/>
        </p:nvSpPr>
        <p:spPr>
          <a:xfrm>
            <a:off x="5480566" y="1419623"/>
            <a:ext cx="720075" cy="720075"/>
          </a:xfrm>
          <a:prstGeom prst="ellipse">
            <a:avLst/>
          </a:prstGeom>
          <a:no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e 19">
            <a:extLst>
              <a:ext uri="{FF2B5EF4-FFF2-40B4-BE49-F238E27FC236}">
                <a16:creationId xmlns:a16="http://schemas.microsoft.com/office/drawing/2014/main" id="{7C0AD968-30CC-4E81-ADCD-20EEC645EB51}"/>
              </a:ext>
            </a:extLst>
          </p:cNvPr>
          <p:cNvGrpSpPr/>
          <p:nvPr/>
        </p:nvGrpSpPr>
        <p:grpSpPr>
          <a:xfrm>
            <a:off x="3131840" y="3795885"/>
            <a:ext cx="2837276" cy="307091"/>
            <a:chOff x="3131840" y="3795885"/>
            <a:chExt cx="2837276" cy="432049"/>
          </a:xfrm>
        </p:grpSpPr>
        <p:cxnSp>
          <p:nvCxnSpPr>
            <p:cNvPr id="21" name="Connecteur droit 20">
              <a:extLst>
                <a:ext uri="{FF2B5EF4-FFF2-40B4-BE49-F238E27FC236}">
                  <a16:creationId xmlns:a16="http://schemas.microsoft.com/office/drawing/2014/main" id="{67B48A17-DF29-4C49-AE6B-91CC18E6FCFA}"/>
                </a:ext>
              </a:extLst>
            </p:cNvPr>
            <p:cNvCxnSpPr>
              <a:cxnSpLocks/>
            </p:cNvCxnSpPr>
            <p:nvPr/>
          </p:nvCxnSpPr>
          <p:spPr>
            <a:xfrm>
              <a:off x="3131840" y="3795886"/>
              <a:ext cx="1418638" cy="432048"/>
            </a:xfrm>
            <a:prstGeom prst="line">
              <a:avLst/>
            </a:prstGeom>
            <a:ln w="28575">
              <a:solidFill>
                <a:srgbClr val="46708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5BF1251-D257-41B1-9BDC-07D7B865D154}"/>
                </a:ext>
              </a:extLst>
            </p:cNvPr>
            <p:cNvCxnSpPr>
              <a:cxnSpLocks/>
            </p:cNvCxnSpPr>
            <p:nvPr/>
          </p:nvCxnSpPr>
          <p:spPr>
            <a:xfrm flipH="1">
              <a:off x="4550478" y="3795885"/>
              <a:ext cx="1418638" cy="432048"/>
            </a:xfrm>
            <a:prstGeom prst="line">
              <a:avLst/>
            </a:prstGeom>
            <a:ln w="28575">
              <a:solidFill>
                <a:srgbClr val="467082"/>
              </a:solidFill>
            </a:ln>
          </p:spPr>
          <p:style>
            <a:lnRef idx="1">
              <a:schemeClr val="accent1"/>
            </a:lnRef>
            <a:fillRef idx="0">
              <a:schemeClr val="accent1"/>
            </a:fillRef>
            <a:effectRef idx="0">
              <a:schemeClr val="accent1"/>
            </a:effectRef>
            <a:fontRef idx="minor">
              <a:schemeClr val="tx1"/>
            </a:fontRef>
          </p:style>
        </p:cxnSp>
      </p:grpSp>
      <p:cxnSp>
        <p:nvCxnSpPr>
          <p:cNvPr id="27" name="Connecteur droit 26">
            <a:extLst>
              <a:ext uri="{FF2B5EF4-FFF2-40B4-BE49-F238E27FC236}">
                <a16:creationId xmlns:a16="http://schemas.microsoft.com/office/drawing/2014/main" id="{C1CE8629-313B-42D8-BBCD-022374E1EA04}"/>
              </a:ext>
            </a:extLst>
          </p:cNvPr>
          <p:cNvCxnSpPr>
            <a:cxnSpLocks/>
          </p:cNvCxnSpPr>
          <p:nvPr/>
        </p:nvCxnSpPr>
        <p:spPr>
          <a:xfrm flipV="1">
            <a:off x="2506001" y="1040524"/>
            <a:ext cx="1088537" cy="307091"/>
          </a:xfrm>
          <a:prstGeom prst="line">
            <a:avLst/>
          </a:prstGeom>
          <a:ln w="28575">
            <a:solidFill>
              <a:srgbClr val="467082"/>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19D86437-28D1-484E-A03F-B604D043D88D}"/>
              </a:ext>
            </a:extLst>
          </p:cNvPr>
          <p:cNvCxnSpPr>
            <a:cxnSpLocks/>
          </p:cNvCxnSpPr>
          <p:nvPr/>
        </p:nvCxnSpPr>
        <p:spPr>
          <a:xfrm flipH="1" flipV="1">
            <a:off x="5480566" y="1021575"/>
            <a:ext cx="1080120" cy="326039"/>
          </a:xfrm>
          <a:prstGeom prst="line">
            <a:avLst/>
          </a:prstGeom>
          <a:ln w="28575">
            <a:solidFill>
              <a:srgbClr val="467082"/>
            </a:solidFill>
          </a:ln>
        </p:spPr>
        <p:style>
          <a:lnRef idx="1">
            <a:schemeClr val="accent1"/>
          </a:lnRef>
          <a:fillRef idx="0">
            <a:schemeClr val="accent1"/>
          </a:fillRef>
          <a:effectRef idx="0">
            <a:schemeClr val="accent1"/>
          </a:effectRef>
          <a:fontRef idx="minor">
            <a:schemeClr val="tx1"/>
          </a:fontRef>
        </p:style>
      </p:cxnSp>
      <p:sp>
        <p:nvSpPr>
          <p:cNvPr id="35" name="Lune 34">
            <a:extLst>
              <a:ext uri="{FF2B5EF4-FFF2-40B4-BE49-F238E27FC236}">
                <a16:creationId xmlns:a16="http://schemas.microsoft.com/office/drawing/2014/main" id="{A0C3B66B-C41D-4ACE-ACA5-5B3EBA9EAECF}"/>
              </a:ext>
            </a:extLst>
          </p:cNvPr>
          <p:cNvSpPr/>
          <p:nvPr/>
        </p:nvSpPr>
        <p:spPr>
          <a:xfrm rot="16200000">
            <a:off x="4307151" y="2435206"/>
            <a:ext cx="534703" cy="3028448"/>
          </a:xfrm>
          <a:prstGeom prst="moon">
            <a:avLst/>
          </a:prstGeom>
          <a:solidFill>
            <a:schemeClr val="bg1"/>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lipse 35">
            <a:extLst>
              <a:ext uri="{FF2B5EF4-FFF2-40B4-BE49-F238E27FC236}">
                <a16:creationId xmlns:a16="http://schemas.microsoft.com/office/drawing/2014/main" id="{A4035810-4E57-4646-8636-C59941978588}"/>
              </a:ext>
            </a:extLst>
          </p:cNvPr>
          <p:cNvSpPr/>
          <p:nvPr/>
        </p:nvSpPr>
        <p:spPr>
          <a:xfrm>
            <a:off x="3131840" y="1490413"/>
            <a:ext cx="318649" cy="318649"/>
          </a:xfrm>
          <a:prstGeom prst="ellipse">
            <a:avLst/>
          </a:prstGeom>
          <a:solidFill>
            <a:schemeClr val="tx1">
              <a:lumMod val="95000"/>
              <a:lumOff val="5000"/>
            </a:schemeClr>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llipse 36">
            <a:extLst>
              <a:ext uri="{FF2B5EF4-FFF2-40B4-BE49-F238E27FC236}">
                <a16:creationId xmlns:a16="http://schemas.microsoft.com/office/drawing/2014/main" id="{9F1F0504-8009-4466-BACA-ACEFB0364F20}"/>
              </a:ext>
            </a:extLst>
          </p:cNvPr>
          <p:cNvSpPr/>
          <p:nvPr/>
        </p:nvSpPr>
        <p:spPr>
          <a:xfrm>
            <a:off x="5764746" y="1480687"/>
            <a:ext cx="318649" cy="318649"/>
          </a:xfrm>
          <a:prstGeom prst="ellipse">
            <a:avLst/>
          </a:prstGeom>
          <a:solidFill>
            <a:schemeClr val="tx1">
              <a:lumMod val="95000"/>
              <a:lumOff val="5000"/>
            </a:schemeClr>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1997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35"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224536" y="1134945"/>
            <a:ext cx="1816203" cy="369332"/>
          </a:xfrm>
          <a:prstGeom prst="rect">
            <a:avLst/>
          </a:prstGeom>
          <a:noFill/>
        </p:spPr>
        <p:txBody>
          <a:bodyPr wrap="none" rtlCol="0">
            <a:spAutoFit/>
          </a:bodyPr>
          <a:lstStyle/>
          <a:p>
            <a:r>
              <a:rPr lang="en-GB" dirty="0"/>
              <a:t>CATEGORISATION</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6146" name="Picture 2" descr="RÃ©sultat de recherche d'images pour &quot;table pictures&quot;">
            <a:extLst>
              <a:ext uri="{FF2B5EF4-FFF2-40B4-BE49-F238E27FC236}">
                <a16:creationId xmlns:a16="http://schemas.microsoft.com/office/drawing/2014/main" id="{0393AFA1-6B52-4C36-862D-4F592460F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5731" y="267494"/>
            <a:ext cx="2556905" cy="185167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DD7A52B-0170-4812-BBA5-12947676B55E}"/>
              </a:ext>
            </a:extLst>
          </p:cNvPr>
          <p:cNvSpPr txBox="1"/>
          <p:nvPr/>
        </p:nvSpPr>
        <p:spPr>
          <a:xfrm>
            <a:off x="4860032" y="661535"/>
            <a:ext cx="1448217" cy="369332"/>
          </a:xfrm>
          <a:prstGeom prst="rect">
            <a:avLst/>
          </a:prstGeom>
          <a:noFill/>
        </p:spPr>
        <p:txBody>
          <a:bodyPr wrap="none" rtlCol="0">
            <a:spAutoFit/>
          </a:bodyPr>
          <a:lstStyle/>
          <a:p>
            <a:r>
              <a:rPr lang="en-GB" dirty="0">
                <a:solidFill>
                  <a:srgbClr val="467082"/>
                </a:solidFill>
              </a:rPr>
              <a:t>This is a table</a:t>
            </a:r>
          </a:p>
        </p:txBody>
      </p:sp>
      <p:sp>
        <p:nvSpPr>
          <p:cNvPr id="3" name="Flèche : droite 2">
            <a:extLst>
              <a:ext uri="{FF2B5EF4-FFF2-40B4-BE49-F238E27FC236}">
                <a16:creationId xmlns:a16="http://schemas.microsoft.com/office/drawing/2014/main" id="{8CCAE9E1-988B-46B4-A9D1-C811C38F8B40}"/>
              </a:ext>
            </a:extLst>
          </p:cNvPr>
          <p:cNvSpPr/>
          <p:nvPr/>
        </p:nvSpPr>
        <p:spPr>
          <a:xfrm rot="10256079">
            <a:off x="4242923" y="804109"/>
            <a:ext cx="507686" cy="285389"/>
          </a:xfrm>
          <a:prstGeom prst="rightArrow">
            <a:avLst/>
          </a:prstGeom>
          <a:solidFill>
            <a:srgbClr val="467082"/>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8" name="Picture 4" descr="RÃ©sultat de recherche d'images pour &quot;table pictures&quot;">
            <a:extLst>
              <a:ext uri="{FF2B5EF4-FFF2-40B4-BE49-F238E27FC236}">
                <a16:creationId xmlns:a16="http://schemas.microsoft.com/office/drawing/2014/main" id="{D86795EE-57C6-4335-AB8E-3497C7B37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2227713"/>
            <a:ext cx="2941005" cy="2427734"/>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3D6F185D-2E7E-4C3E-B1F7-356238634CA8}"/>
              </a:ext>
            </a:extLst>
          </p:cNvPr>
          <p:cNvSpPr txBox="1"/>
          <p:nvPr/>
        </p:nvSpPr>
        <p:spPr>
          <a:xfrm>
            <a:off x="2090451" y="3253155"/>
            <a:ext cx="1819472" cy="369332"/>
          </a:xfrm>
          <a:prstGeom prst="rect">
            <a:avLst/>
          </a:prstGeom>
          <a:noFill/>
        </p:spPr>
        <p:txBody>
          <a:bodyPr wrap="none" rtlCol="0">
            <a:spAutoFit/>
          </a:bodyPr>
          <a:lstStyle/>
          <a:p>
            <a:r>
              <a:rPr lang="en-GB" dirty="0">
                <a:solidFill>
                  <a:srgbClr val="467082"/>
                </a:solidFill>
              </a:rPr>
              <a:t>This is a table too</a:t>
            </a:r>
          </a:p>
        </p:txBody>
      </p:sp>
      <p:sp>
        <p:nvSpPr>
          <p:cNvPr id="16" name="Flèche : droite 15">
            <a:extLst>
              <a:ext uri="{FF2B5EF4-FFF2-40B4-BE49-F238E27FC236}">
                <a16:creationId xmlns:a16="http://schemas.microsoft.com/office/drawing/2014/main" id="{8E69D296-774B-4117-8066-6ECDDB4FA54A}"/>
              </a:ext>
            </a:extLst>
          </p:cNvPr>
          <p:cNvSpPr/>
          <p:nvPr/>
        </p:nvSpPr>
        <p:spPr>
          <a:xfrm>
            <a:off x="3909932" y="3295127"/>
            <a:ext cx="507686" cy="285389"/>
          </a:xfrm>
          <a:prstGeom prst="rightArrow">
            <a:avLst/>
          </a:prstGeom>
          <a:solidFill>
            <a:srgbClr val="467082"/>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556304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224536" y="1134945"/>
            <a:ext cx="1816203" cy="369332"/>
          </a:xfrm>
          <a:prstGeom prst="rect">
            <a:avLst/>
          </a:prstGeom>
          <a:noFill/>
        </p:spPr>
        <p:txBody>
          <a:bodyPr wrap="none" rtlCol="0">
            <a:spAutoFit/>
          </a:bodyPr>
          <a:lstStyle/>
          <a:p>
            <a:r>
              <a:rPr lang="en-GB" dirty="0"/>
              <a:t>CATEGORISATION</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905604" y="915566"/>
            <a:ext cx="184731" cy="369332"/>
          </a:xfrm>
          <a:prstGeom prst="rect">
            <a:avLst/>
          </a:prstGeom>
          <a:noFill/>
        </p:spPr>
        <p:txBody>
          <a:bodyPr wrap="none" rtlCol="0">
            <a:spAutoFit/>
          </a:bodyPr>
          <a:lstStyle/>
          <a:p>
            <a:endParaRPr lang="en-GB" dirty="0"/>
          </a:p>
        </p:txBody>
      </p:sp>
      <p:pic>
        <p:nvPicPr>
          <p:cNvPr id="6146" name="Picture 2" descr="RÃ©sultat de recherche d'images pour &quot;table pictures&quot;">
            <a:extLst>
              <a:ext uri="{FF2B5EF4-FFF2-40B4-BE49-F238E27FC236}">
                <a16:creationId xmlns:a16="http://schemas.microsoft.com/office/drawing/2014/main" id="{0393AFA1-6B52-4C36-862D-4F592460F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819" y="1284897"/>
            <a:ext cx="1757789" cy="12729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Ã©sultat de recherche d'images pour &quot;table pictures&quot;">
            <a:extLst>
              <a:ext uri="{FF2B5EF4-FFF2-40B4-BE49-F238E27FC236}">
                <a16:creationId xmlns:a16="http://schemas.microsoft.com/office/drawing/2014/main" id="{D86795EE-57C6-4335-AB8E-3497C7B37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8892" y="1608381"/>
            <a:ext cx="1986948" cy="1640181"/>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BFEA89CB-9247-46C9-81D6-5BCDE4B416A0}"/>
              </a:ext>
            </a:extLst>
          </p:cNvPr>
          <p:cNvSpPr/>
          <p:nvPr/>
        </p:nvSpPr>
        <p:spPr>
          <a:xfrm>
            <a:off x="2195750" y="915566"/>
            <a:ext cx="5400586" cy="2736304"/>
          </a:xfrm>
          <a:prstGeom prst="ellipse">
            <a:avLst/>
          </a:prstGeom>
          <a:no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ZoneTexte 5">
            <a:extLst>
              <a:ext uri="{FF2B5EF4-FFF2-40B4-BE49-F238E27FC236}">
                <a16:creationId xmlns:a16="http://schemas.microsoft.com/office/drawing/2014/main" id="{17A5A85F-1D6F-442C-94AA-721C7BCC922A}"/>
              </a:ext>
            </a:extLst>
          </p:cNvPr>
          <p:cNvSpPr txBox="1"/>
          <p:nvPr/>
        </p:nvSpPr>
        <p:spPr>
          <a:xfrm rot="1645890">
            <a:off x="6440595" y="1020543"/>
            <a:ext cx="850489" cy="369332"/>
          </a:xfrm>
          <a:prstGeom prst="rect">
            <a:avLst/>
          </a:prstGeom>
          <a:noFill/>
        </p:spPr>
        <p:txBody>
          <a:bodyPr wrap="none" rtlCol="0">
            <a:spAutoFit/>
          </a:bodyPr>
          <a:lstStyle/>
          <a:p>
            <a:r>
              <a:rPr lang="en-GB" dirty="0">
                <a:solidFill>
                  <a:srgbClr val="467082"/>
                </a:solidFill>
              </a:rPr>
              <a:t>TABLES</a:t>
            </a:r>
          </a:p>
        </p:txBody>
      </p:sp>
    </p:spTree>
    <p:extLst>
      <p:ext uri="{BB962C8B-B14F-4D97-AF65-F5344CB8AC3E}">
        <p14:creationId xmlns:p14="http://schemas.microsoft.com/office/powerpoint/2010/main" val="42199240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224536" y="1134945"/>
            <a:ext cx="1816203" cy="369332"/>
          </a:xfrm>
          <a:prstGeom prst="rect">
            <a:avLst/>
          </a:prstGeom>
          <a:noFill/>
        </p:spPr>
        <p:txBody>
          <a:bodyPr wrap="none" rtlCol="0">
            <a:spAutoFit/>
          </a:bodyPr>
          <a:lstStyle/>
          <a:p>
            <a:r>
              <a:rPr lang="en-GB" dirty="0"/>
              <a:t>CATEGORISATION</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905604" y="915566"/>
            <a:ext cx="184731" cy="369332"/>
          </a:xfrm>
          <a:prstGeom prst="rect">
            <a:avLst/>
          </a:prstGeom>
          <a:noFill/>
        </p:spPr>
        <p:txBody>
          <a:bodyPr wrap="none" rtlCol="0">
            <a:spAutoFit/>
          </a:bodyPr>
          <a:lstStyle/>
          <a:p>
            <a:endParaRPr lang="en-GB" dirty="0"/>
          </a:p>
        </p:txBody>
      </p:sp>
      <p:pic>
        <p:nvPicPr>
          <p:cNvPr id="6146" name="Picture 2" descr="RÃ©sultat de recherche d'images pour &quot;table pictures&quot;">
            <a:extLst>
              <a:ext uri="{FF2B5EF4-FFF2-40B4-BE49-F238E27FC236}">
                <a16:creationId xmlns:a16="http://schemas.microsoft.com/office/drawing/2014/main" id="{0393AFA1-6B52-4C36-862D-4F592460F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5415" y="2094334"/>
            <a:ext cx="1023108" cy="7409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Ã©sultat de recherche d'images pour &quot;table pictures&quot;">
            <a:extLst>
              <a:ext uri="{FF2B5EF4-FFF2-40B4-BE49-F238E27FC236}">
                <a16:creationId xmlns:a16="http://schemas.microsoft.com/office/drawing/2014/main" id="{D86795EE-57C6-4335-AB8E-3497C7B37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5983" y="2500421"/>
            <a:ext cx="1081599" cy="892836"/>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BFEA89CB-9247-46C9-81D6-5BCDE4B416A0}"/>
              </a:ext>
            </a:extLst>
          </p:cNvPr>
          <p:cNvSpPr/>
          <p:nvPr/>
        </p:nvSpPr>
        <p:spPr>
          <a:xfrm>
            <a:off x="2195750" y="2011688"/>
            <a:ext cx="3240339" cy="1640182"/>
          </a:xfrm>
          <a:prstGeom prst="ellipse">
            <a:avLst/>
          </a:prstGeom>
          <a:no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ZoneTexte 5">
            <a:extLst>
              <a:ext uri="{FF2B5EF4-FFF2-40B4-BE49-F238E27FC236}">
                <a16:creationId xmlns:a16="http://schemas.microsoft.com/office/drawing/2014/main" id="{17A5A85F-1D6F-442C-94AA-721C7BCC922A}"/>
              </a:ext>
            </a:extLst>
          </p:cNvPr>
          <p:cNvSpPr txBox="1"/>
          <p:nvPr/>
        </p:nvSpPr>
        <p:spPr>
          <a:xfrm rot="1732209">
            <a:off x="4635400" y="1966059"/>
            <a:ext cx="850489" cy="369332"/>
          </a:xfrm>
          <a:prstGeom prst="rect">
            <a:avLst/>
          </a:prstGeom>
          <a:noFill/>
        </p:spPr>
        <p:txBody>
          <a:bodyPr wrap="none" rtlCol="0">
            <a:spAutoFit/>
          </a:bodyPr>
          <a:lstStyle/>
          <a:p>
            <a:r>
              <a:rPr lang="en-GB" dirty="0">
                <a:solidFill>
                  <a:srgbClr val="467082"/>
                </a:solidFill>
              </a:rPr>
              <a:t>TABLES</a:t>
            </a:r>
          </a:p>
        </p:txBody>
      </p:sp>
      <p:sp>
        <p:nvSpPr>
          <p:cNvPr id="13" name="Ellipse 12">
            <a:extLst>
              <a:ext uri="{FF2B5EF4-FFF2-40B4-BE49-F238E27FC236}">
                <a16:creationId xmlns:a16="http://schemas.microsoft.com/office/drawing/2014/main" id="{BF143EC0-02C6-4B3E-AB5A-5BDD5D54CFC9}"/>
              </a:ext>
            </a:extLst>
          </p:cNvPr>
          <p:cNvSpPr/>
          <p:nvPr/>
        </p:nvSpPr>
        <p:spPr>
          <a:xfrm>
            <a:off x="1691689" y="771550"/>
            <a:ext cx="6840745" cy="3672408"/>
          </a:xfrm>
          <a:prstGeom prst="ellipse">
            <a:avLst/>
          </a:prstGeom>
          <a:no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a:extLst>
              <a:ext uri="{FF2B5EF4-FFF2-40B4-BE49-F238E27FC236}">
                <a16:creationId xmlns:a16="http://schemas.microsoft.com/office/drawing/2014/main" id="{D36EAC7E-439B-4BF1-8A10-BF5270C1DE50}"/>
              </a:ext>
            </a:extLst>
          </p:cNvPr>
          <p:cNvSpPr txBox="1"/>
          <p:nvPr/>
        </p:nvSpPr>
        <p:spPr>
          <a:xfrm rot="1221068">
            <a:off x="6305633" y="782267"/>
            <a:ext cx="1370247" cy="369332"/>
          </a:xfrm>
          <a:prstGeom prst="rect">
            <a:avLst/>
          </a:prstGeom>
          <a:noFill/>
        </p:spPr>
        <p:txBody>
          <a:bodyPr wrap="none" rtlCol="0">
            <a:spAutoFit/>
          </a:bodyPr>
          <a:lstStyle/>
          <a:p>
            <a:r>
              <a:rPr lang="en-GB" dirty="0">
                <a:solidFill>
                  <a:srgbClr val="467082"/>
                </a:solidFill>
              </a:rPr>
              <a:t>FURNITURES</a:t>
            </a:r>
          </a:p>
        </p:txBody>
      </p:sp>
      <p:sp>
        <p:nvSpPr>
          <p:cNvPr id="17" name="Ellipse 16">
            <a:extLst>
              <a:ext uri="{FF2B5EF4-FFF2-40B4-BE49-F238E27FC236}">
                <a16:creationId xmlns:a16="http://schemas.microsoft.com/office/drawing/2014/main" id="{FBD49EC2-1736-4B10-937B-A5EFADC0D48E}"/>
              </a:ext>
            </a:extLst>
          </p:cNvPr>
          <p:cNvSpPr/>
          <p:nvPr/>
        </p:nvSpPr>
        <p:spPr>
          <a:xfrm>
            <a:off x="5796136" y="1697669"/>
            <a:ext cx="2376264" cy="1640182"/>
          </a:xfrm>
          <a:prstGeom prst="ellipse">
            <a:avLst/>
          </a:prstGeom>
          <a:no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ZoneTexte 17">
            <a:extLst>
              <a:ext uri="{FF2B5EF4-FFF2-40B4-BE49-F238E27FC236}">
                <a16:creationId xmlns:a16="http://schemas.microsoft.com/office/drawing/2014/main" id="{78EFE3D7-297B-4533-9F31-3D6116F956A2}"/>
              </a:ext>
            </a:extLst>
          </p:cNvPr>
          <p:cNvSpPr txBox="1"/>
          <p:nvPr/>
        </p:nvSpPr>
        <p:spPr>
          <a:xfrm rot="400957">
            <a:off x="6756303" y="1409697"/>
            <a:ext cx="870944" cy="369332"/>
          </a:xfrm>
          <a:prstGeom prst="rect">
            <a:avLst/>
          </a:prstGeom>
          <a:noFill/>
        </p:spPr>
        <p:txBody>
          <a:bodyPr wrap="none" rtlCol="0">
            <a:spAutoFit/>
          </a:bodyPr>
          <a:lstStyle/>
          <a:p>
            <a:r>
              <a:rPr lang="en-GB" dirty="0">
                <a:solidFill>
                  <a:srgbClr val="467082"/>
                </a:solidFill>
              </a:rPr>
              <a:t>CHAIRS</a:t>
            </a:r>
          </a:p>
        </p:txBody>
      </p:sp>
      <p:pic>
        <p:nvPicPr>
          <p:cNvPr id="10242" name="Picture 2" descr="Egg Chair dEero Aarnio">
            <a:extLst>
              <a:ext uri="{FF2B5EF4-FFF2-40B4-BE49-F238E27FC236}">
                <a16:creationId xmlns:a16="http://schemas.microsoft.com/office/drawing/2014/main" id="{C54E77E3-A4B1-4C97-9125-A3BD723FF7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920180" y="2044474"/>
            <a:ext cx="1005359" cy="84895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Ã©sultat de recherche d'images pour &quot;chairs&quot;">
            <a:extLst>
              <a:ext uri="{FF2B5EF4-FFF2-40B4-BE49-F238E27FC236}">
                <a16:creationId xmlns:a16="http://schemas.microsoft.com/office/drawing/2014/main" id="{8D70D27A-B620-4A55-91D4-D386FCFD5B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5253" y="1915961"/>
            <a:ext cx="936132" cy="120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197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716670" y="1559420"/>
            <a:ext cx="2809167" cy="369332"/>
          </a:xfrm>
          <a:prstGeom prst="rect">
            <a:avLst/>
          </a:prstGeom>
          <a:noFill/>
        </p:spPr>
        <p:txBody>
          <a:bodyPr wrap="none" rtlCol="0">
            <a:spAutoFit/>
          </a:bodyPr>
          <a:lstStyle/>
          <a:p>
            <a:r>
              <a:rPr lang="en-GB" dirty="0"/>
              <a:t>PROTOTYPE &amp; STEREOTYPES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905604" y="915566"/>
            <a:ext cx="184731" cy="369332"/>
          </a:xfrm>
          <a:prstGeom prst="rect">
            <a:avLst/>
          </a:prstGeom>
          <a:noFill/>
        </p:spPr>
        <p:txBody>
          <a:bodyPr wrap="none" rtlCol="0">
            <a:spAutoFit/>
          </a:bodyPr>
          <a:lstStyle/>
          <a:p>
            <a:endParaRPr lang="en-GB" dirty="0"/>
          </a:p>
        </p:txBody>
      </p:sp>
      <p:pic>
        <p:nvPicPr>
          <p:cNvPr id="6146" name="Picture 2" descr="RÃ©sultat de recherche d'images pour &quot;table pictures&quot;">
            <a:extLst>
              <a:ext uri="{FF2B5EF4-FFF2-40B4-BE49-F238E27FC236}">
                <a16:creationId xmlns:a16="http://schemas.microsoft.com/office/drawing/2014/main" id="{0393AFA1-6B52-4C36-862D-4F592460F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1743" y="578692"/>
            <a:ext cx="1459509" cy="10569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Ã©sultat de recherche d'images pour &quot;table pictures&quot;">
            <a:extLst>
              <a:ext uri="{FF2B5EF4-FFF2-40B4-BE49-F238E27FC236}">
                <a16:creationId xmlns:a16="http://schemas.microsoft.com/office/drawing/2014/main" id="{D86795EE-57C6-4335-AB8E-3497C7B37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6735" y="1861223"/>
            <a:ext cx="1399574" cy="1155317"/>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D36EAC7E-439B-4BF1-8A10-BF5270C1DE50}"/>
              </a:ext>
            </a:extLst>
          </p:cNvPr>
          <p:cNvSpPr txBox="1"/>
          <p:nvPr/>
        </p:nvSpPr>
        <p:spPr>
          <a:xfrm>
            <a:off x="1536947" y="771550"/>
            <a:ext cx="1790683" cy="584775"/>
          </a:xfrm>
          <a:prstGeom prst="rect">
            <a:avLst/>
          </a:prstGeom>
          <a:noFill/>
        </p:spPr>
        <p:txBody>
          <a:bodyPr wrap="none" rtlCol="0">
            <a:spAutoFit/>
          </a:bodyPr>
          <a:lstStyle/>
          <a:p>
            <a:r>
              <a:rPr lang="en-GB" sz="3200" b="1" dirty="0">
                <a:solidFill>
                  <a:srgbClr val="467082"/>
                </a:solidFill>
              </a:rPr>
              <a:t>TABLE = ?</a:t>
            </a:r>
          </a:p>
        </p:txBody>
      </p:sp>
      <p:pic>
        <p:nvPicPr>
          <p:cNvPr id="12290" name="Picture 2" descr="RÃ©sultat de recherche d'images pour &quot;table&quot;">
            <a:extLst>
              <a:ext uri="{FF2B5EF4-FFF2-40B4-BE49-F238E27FC236}">
                <a16:creationId xmlns:a16="http://schemas.microsoft.com/office/drawing/2014/main" id="{A9E9B96E-BF97-485B-BCC1-FDD19BA5CE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4139" y="3530026"/>
            <a:ext cx="1475114" cy="898885"/>
          </a:xfrm>
          <a:prstGeom prst="rect">
            <a:avLst/>
          </a:prstGeom>
          <a:noFill/>
          <a:extLst>
            <a:ext uri="{909E8E84-426E-40DD-AFC4-6F175D3DCCD1}">
              <a14:hiddenFill xmlns:a14="http://schemas.microsoft.com/office/drawing/2010/main">
                <a:solidFill>
                  <a:srgbClr val="FFFFFF"/>
                </a:solidFill>
              </a14:hiddenFill>
            </a:ext>
          </a:extLst>
        </p:spPr>
      </p:pic>
      <p:sp>
        <p:nvSpPr>
          <p:cNvPr id="19" name="Flèche : droite 18">
            <a:extLst>
              <a:ext uri="{FF2B5EF4-FFF2-40B4-BE49-F238E27FC236}">
                <a16:creationId xmlns:a16="http://schemas.microsoft.com/office/drawing/2014/main" id="{65488151-182D-4A28-AB8A-3D555321E228}"/>
              </a:ext>
            </a:extLst>
          </p:cNvPr>
          <p:cNvSpPr/>
          <p:nvPr/>
        </p:nvSpPr>
        <p:spPr>
          <a:xfrm>
            <a:off x="4573504" y="3836773"/>
            <a:ext cx="507686" cy="285389"/>
          </a:xfrm>
          <a:prstGeom prst="rightArrow">
            <a:avLst/>
          </a:prstGeom>
          <a:solidFill>
            <a:srgbClr val="467082"/>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9340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996144" y="1692749"/>
            <a:ext cx="3323730" cy="369332"/>
          </a:xfrm>
          <a:prstGeom prst="rect">
            <a:avLst/>
          </a:prstGeom>
          <a:noFill/>
        </p:spPr>
        <p:txBody>
          <a:bodyPr wrap="none" rtlCol="0">
            <a:spAutoFit/>
          </a:bodyPr>
          <a:lstStyle/>
          <a:p>
            <a:r>
              <a:rPr lang="en-GB" dirty="0"/>
              <a:t>WHAT YOU SEE IS WHAT YOU USE</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5" name="Image 4">
            <a:extLst>
              <a:ext uri="{FF2B5EF4-FFF2-40B4-BE49-F238E27FC236}">
                <a16:creationId xmlns:a16="http://schemas.microsoft.com/office/drawing/2014/main" id="{86062B64-3C18-4BEB-A8DB-763DE750A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81">
            <a:off x="2508798" y="605446"/>
            <a:ext cx="4937267" cy="3291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516122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7BB5FD-1587-4EC3-B07C-AD59B2EA65BC}"/>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e 15">
            <a:extLst>
              <a:ext uri="{FF2B5EF4-FFF2-40B4-BE49-F238E27FC236}">
                <a16:creationId xmlns:a16="http://schemas.microsoft.com/office/drawing/2014/main" id="{11419A0C-37BD-454C-8F15-57F5E6204059}"/>
              </a:ext>
            </a:extLst>
          </p:cNvPr>
          <p:cNvGrpSpPr/>
          <p:nvPr/>
        </p:nvGrpSpPr>
        <p:grpSpPr>
          <a:xfrm>
            <a:off x="1210290" y="602498"/>
            <a:ext cx="2905447" cy="3625733"/>
            <a:chOff x="471466" y="458184"/>
            <a:chExt cx="3527429" cy="4227131"/>
          </a:xfrm>
        </p:grpSpPr>
        <p:pic>
          <p:nvPicPr>
            <p:cNvPr id="7" name="Image 6">
              <a:extLst>
                <a:ext uri="{FF2B5EF4-FFF2-40B4-BE49-F238E27FC236}">
                  <a16:creationId xmlns:a16="http://schemas.microsoft.com/office/drawing/2014/main" id="{BD4A1A11-2832-4D5C-97E4-5F1527C418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087" b="21875"/>
            <a:stretch/>
          </p:blipFill>
          <p:spPr>
            <a:xfrm rot="21222431">
              <a:off x="689241" y="458184"/>
              <a:ext cx="3309654" cy="4227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ZoneTexte 11">
              <a:extLst>
                <a:ext uri="{FF2B5EF4-FFF2-40B4-BE49-F238E27FC236}">
                  <a16:creationId xmlns:a16="http://schemas.microsoft.com/office/drawing/2014/main" id="{4BCEE072-E106-4512-9FD3-0AB91E51B31F}"/>
                </a:ext>
              </a:extLst>
            </p:cNvPr>
            <p:cNvSpPr txBox="1"/>
            <p:nvPr/>
          </p:nvSpPr>
          <p:spPr>
            <a:xfrm rot="21214840">
              <a:off x="471466" y="585301"/>
              <a:ext cx="553357" cy="369332"/>
            </a:xfrm>
            <a:prstGeom prst="rect">
              <a:avLst/>
            </a:prstGeom>
            <a:noFill/>
          </p:spPr>
          <p:txBody>
            <a:bodyPr wrap="none" rtlCol="0">
              <a:spAutoFit/>
            </a:bodyPr>
            <a:lstStyle/>
            <a:p>
              <a:r>
                <a:rPr lang="en-GB" dirty="0"/>
                <a:t>Bob</a:t>
              </a:r>
            </a:p>
          </p:txBody>
        </p:sp>
      </p:grpSp>
      <p:grpSp>
        <p:nvGrpSpPr>
          <p:cNvPr id="17" name="Groupe 16">
            <a:extLst>
              <a:ext uri="{FF2B5EF4-FFF2-40B4-BE49-F238E27FC236}">
                <a16:creationId xmlns:a16="http://schemas.microsoft.com/office/drawing/2014/main" id="{73CBE7BC-AA1C-4AA8-A804-3C946A71048F}"/>
              </a:ext>
            </a:extLst>
          </p:cNvPr>
          <p:cNvGrpSpPr/>
          <p:nvPr/>
        </p:nvGrpSpPr>
        <p:grpSpPr>
          <a:xfrm>
            <a:off x="5131629" y="464019"/>
            <a:ext cx="3192768" cy="3835923"/>
            <a:chOff x="4789395" y="370859"/>
            <a:chExt cx="3600400" cy="4278854"/>
          </a:xfrm>
        </p:grpSpPr>
        <p:pic>
          <p:nvPicPr>
            <p:cNvPr id="11" name="Image 10">
              <a:extLst>
                <a:ext uri="{FF2B5EF4-FFF2-40B4-BE49-F238E27FC236}">
                  <a16:creationId xmlns:a16="http://schemas.microsoft.com/office/drawing/2014/main" id="{13B2B073-524C-4EB6-A370-5804EB2FF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66" t="19201" r="23865"/>
            <a:stretch/>
          </p:blipFill>
          <p:spPr>
            <a:xfrm rot="248521">
              <a:off x="4789395" y="493787"/>
              <a:ext cx="3600400" cy="4155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ZoneTexte 13">
              <a:extLst>
                <a:ext uri="{FF2B5EF4-FFF2-40B4-BE49-F238E27FC236}">
                  <a16:creationId xmlns:a16="http://schemas.microsoft.com/office/drawing/2014/main" id="{42189593-A193-436F-8B70-0D9FC0AD3C00}"/>
                </a:ext>
              </a:extLst>
            </p:cNvPr>
            <p:cNvSpPr txBox="1"/>
            <p:nvPr/>
          </p:nvSpPr>
          <p:spPr>
            <a:xfrm rot="252612">
              <a:off x="4950697" y="370859"/>
              <a:ext cx="636713" cy="369332"/>
            </a:xfrm>
            <a:prstGeom prst="rect">
              <a:avLst/>
            </a:prstGeom>
            <a:noFill/>
          </p:spPr>
          <p:txBody>
            <a:bodyPr wrap="none" rtlCol="0">
              <a:spAutoFit/>
            </a:bodyPr>
            <a:lstStyle/>
            <a:p>
              <a:r>
                <a:rPr lang="en-GB" dirty="0"/>
                <a:t>Alice</a:t>
              </a:r>
            </a:p>
          </p:txBody>
        </p:sp>
      </p:grpSp>
      <p:cxnSp>
        <p:nvCxnSpPr>
          <p:cNvPr id="15" name="Connecteur droit 14">
            <a:extLst>
              <a:ext uri="{FF2B5EF4-FFF2-40B4-BE49-F238E27FC236}">
                <a16:creationId xmlns:a16="http://schemas.microsoft.com/office/drawing/2014/main" id="{67ADF4FE-1155-4516-907F-A6A089239814}"/>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E0484A30-1015-42EF-893B-B82FEC8A350E}"/>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51DE4FDE-7B5F-4017-A5DA-4FDA5A122CFA}"/>
              </a:ext>
            </a:extLst>
          </p:cNvPr>
          <p:cNvSpPr txBox="1"/>
          <p:nvPr/>
        </p:nvSpPr>
        <p:spPr>
          <a:xfrm rot="16200000">
            <a:off x="140535" y="802106"/>
            <a:ext cx="1086067" cy="369332"/>
          </a:xfrm>
          <a:prstGeom prst="rect">
            <a:avLst/>
          </a:prstGeom>
          <a:noFill/>
        </p:spPr>
        <p:txBody>
          <a:bodyPr wrap="none" rtlCol="0">
            <a:spAutoFit/>
          </a:bodyPr>
          <a:lstStyle/>
          <a:p>
            <a:r>
              <a:rPr lang="en-GB" dirty="0"/>
              <a:t>PICTURES</a:t>
            </a:r>
          </a:p>
        </p:txBody>
      </p:sp>
      <p:pic>
        <p:nvPicPr>
          <p:cNvPr id="20" name="Graphique 19" descr="Visage surpris noir">
            <a:extLst>
              <a:ext uri="{FF2B5EF4-FFF2-40B4-BE49-F238E27FC236}">
                <a16:creationId xmlns:a16="http://schemas.microsoft.com/office/drawing/2014/main" id="{E68BE02E-D658-4EF0-B273-9E32C48254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6746" y="724182"/>
            <a:ext cx="914400" cy="914400"/>
          </a:xfrm>
          <a:prstGeom prst="rect">
            <a:avLst/>
          </a:prstGeom>
        </p:spPr>
      </p:pic>
      <p:sp>
        <p:nvSpPr>
          <p:cNvPr id="21" name="Bulle narrative : ronde 20">
            <a:extLst>
              <a:ext uri="{FF2B5EF4-FFF2-40B4-BE49-F238E27FC236}">
                <a16:creationId xmlns:a16="http://schemas.microsoft.com/office/drawing/2014/main" id="{B162ECB6-92C1-48FB-B68B-F0184C61FE9D}"/>
              </a:ext>
            </a:extLst>
          </p:cNvPr>
          <p:cNvSpPr/>
          <p:nvPr/>
        </p:nvSpPr>
        <p:spPr>
          <a:xfrm>
            <a:off x="2379131" y="101263"/>
            <a:ext cx="2088232" cy="792087"/>
          </a:xfrm>
          <a:prstGeom prst="wedgeEllipseCallout">
            <a:avLst>
              <a:gd name="adj1" fmla="val 43717"/>
              <a:gd name="adj2" fmla="val 109274"/>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I won’t see cryptography the same way, now!</a:t>
            </a:r>
          </a:p>
        </p:txBody>
      </p:sp>
    </p:spTree>
    <p:extLst>
      <p:ext uri="{BB962C8B-B14F-4D97-AF65-F5344CB8AC3E}">
        <p14:creationId xmlns:p14="http://schemas.microsoft.com/office/powerpoint/2010/main" val="2838981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996144" y="1692749"/>
            <a:ext cx="3323730" cy="369332"/>
          </a:xfrm>
          <a:prstGeom prst="rect">
            <a:avLst/>
          </a:prstGeom>
          <a:noFill/>
        </p:spPr>
        <p:txBody>
          <a:bodyPr wrap="none" rtlCol="0">
            <a:spAutoFit/>
          </a:bodyPr>
          <a:lstStyle/>
          <a:p>
            <a:r>
              <a:rPr lang="en-GB" dirty="0"/>
              <a:t>WHAT YOU SEE IS WHAT YOU USE</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5" name="Image 4">
            <a:extLst>
              <a:ext uri="{FF2B5EF4-FFF2-40B4-BE49-F238E27FC236}">
                <a16:creationId xmlns:a16="http://schemas.microsoft.com/office/drawing/2014/main" id="{86062B64-3C18-4BEB-A8DB-763DE750A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81">
            <a:off x="1653915" y="529618"/>
            <a:ext cx="1742243" cy="1161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ZoneTexte 1">
            <a:extLst>
              <a:ext uri="{FF2B5EF4-FFF2-40B4-BE49-F238E27FC236}">
                <a16:creationId xmlns:a16="http://schemas.microsoft.com/office/drawing/2014/main" id="{957E72CA-A4F1-41D9-BFAD-BD34D50B9DBE}"/>
              </a:ext>
            </a:extLst>
          </p:cNvPr>
          <p:cNvSpPr txBox="1"/>
          <p:nvPr/>
        </p:nvSpPr>
        <p:spPr>
          <a:xfrm>
            <a:off x="4788024" y="555526"/>
            <a:ext cx="663964" cy="369332"/>
          </a:xfrm>
          <a:prstGeom prst="rect">
            <a:avLst/>
          </a:prstGeom>
          <a:noFill/>
        </p:spPr>
        <p:txBody>
          <a:bodyPr wrap="none" rtlCol="0">
            <a:spAutoFit/>
          </a:bodyPr>
          <a:lstStyle/>
          <a:p>
            <a:r>
              <a:rPr lang="en-GB" dirty="0"/>
              <a:t>MAN</a:t>
            </a:r>
          </a:p>
        </p:txBody>
      </p:sp>
      <p:sp>
        <p:nvSpPr>
          <p:cNvPr id="9" name="ZoneTexte 8">
            <a:extLst>
              <a:ext uri="{FF2B5EF4-FFF2-40B4-BE49-F238E27FC236}">
                <a16:creationId xmlns:a16="http://schemas.microsoft.com/office/drawing/2014/main" id="{8211C448-02C1-46C4-9258-D6C33623C72C}"/>
              </a:ext>
            </a:extLst>
          </p:cNvPr>
          <p:cNvSpPr txBox="1"/>
          <p:nvPr/>
        </p:nvSpPr>
        <p:spPr>
          <a:xfrm>
            <a:off x="4788024" y="1112306"/>
            <a:ext cx="820161" cy="369332"/>
          </a:xfrm>
          <a:prstGeom prst="rect">
            <a:avLst/>
          </a:prstGeom>
          <a:noFill/>
        </p:spPr>
        <p:txBody>
          <a:bodyPr wrap="none" rtlCol="0">
            <a:spAutoFit/>
          </a:bodyPr>
          <a:lstStyle/>
          <a:p>
            <a:r>
              <a:rPr lang="en-GB" dirty="0"/>
              <a:t>BEARD</a:t>
            </a:r>
          </a:p>
        </p:txBody>
      </p:sp>
      <p:sp>
        <p:nvSpPr>
          <p:cNvPr id="10" name="ZoneTexte 9">
            <a:extLst>
              <a:ext uri="{FF2B5EF4-FFF2-40B4-BE49-F238E27FC236}">
                <a16:creationId xmlns:a16="http://schemas.microsoft.com/office/drawing/2014/main" id="{356CCB9F-0A85-4CDB-A9FA-50EE3F42D63D}"/>
              </a:ext>
            </a:extLst>
          </p:cNvPr>
          <p:cNvSpPr txBox="1"/>
          <p:nvPr/>
        </p:nvSpPr>
        <p:spPr>
          <a:xfrm>
            <a:off x="4807885" y="1669086"/>
            <a:ext cx="1287147" cy="369332"/>
          </a:xfrm>
          <a:prstGeom prst="rect">
            <a:avLst/>
          </a:prstGeom>
          <a:noFill/>
        </p:spPr>
        <p:txBody>
          <a:bodyPr wrap="none" rtlCol="0">
            <a:spAutoFit/>
          </a:bodyPr>
          <a:lstStyle/>
          <a:p>
            <a:r>
              <a:rPr lang="en-GB" dirty="0"/>
              <a:t>CAUCASIAN</a:t>
            </a:r>
          </a:p>
        </p:txBody>
      </p:sp>
      <p:sp>
        <p:nvSpPr>
          <p:cNvPr id="13" name="ZoneTexte 12">
            <a:extLst>
              <a:ext uri="{FF2B5EF4-FFF2-40B4-BE49-F238E27FC236}">
                <a16:creationId xmlns:a16="http://schemas.microsoft.com/office/drawing/2014/main" id="{A85DA6B9-B05A-46EB-A038-9AEF0D89E755}"/>
              </a:ext>
            </a:extLst>
          </p:cNvPr>
          <p:cNvSpPr txBox="1"/>
          <p:nvPr/>
        </p:nvSpPr>
        <p:spPr>
          <a:xfrm>
            <a:off x="4827017" y="2225866"/>
            <a:ext cx="1155316" cy="369332"/>
          </a:xfrm>
          <a:prstGeom prst="rect">
            <a:avLst/>
          </a:prstGeom>
          <a:noFill/>
        </p:spPr>
        <p:txBody>
          <a:bodyPr wrap="none" rtlCol="0">
            <a:spAutoFit/>
          </a:bodyPr>
          <a:lstStyle/>
          <a:p>
            <a:r>
              <a:rPr lang="en-GB" dirty="0"/>
              <a:t>BLUE EYES</a:t>
            </a:r>
          </a:p>
        </p:txBody>
      </p:sp>
      <p:sp>
        <p:nvSpPr>
          <p:cNvPr id="16" name="ZoneTexte 15">
            <a:extLst>
              <a:ext uri="{FF2B5EF4-FFF2-40B4-BE49-F238E27FC236}">
                <a16:creationId xmlns:a16="http://schemas.microsoft.com/office/drawing/2014/main" id="{18C9CE29-E0DE-4F51-B8CB-2E304734B99A}"/>
              </a:ext>
            </a:extLst>
          </p:cNvPr>
          <p:cNvSpPr txBox="1"/>
          <p:nvPr/>
        </p:nvSpPr>
        <p:spPr>
          <a:xfrm>
            <a:off x="4827017" y="2782646"/>
            <a:ext cx="1386918" cy="369332"/>
          </a:xfrm>
          <a:prstGeom prst="rect">
            <a:avLst/>
          </a:prstGeom>
          <a:noFill/>
        </p:spPr>
        <p:txBody>
          <a:bodyPr wrap="none" rtlCol="0">
            <a:spAutoFit/>
          </a:bodyPr>
          <a:lstStyle/>
          <a:p>
            <a:r>
              <a:rPr lang="en-GB" dirty="0"/>
              <a:t>MARINE CAP</a:t>
            </a:r>
          </a:p>
        </p:txBody>
      </p:sp>
      <p:sp>
        <p:nvSpPr>
          <p:cNvPr id="3" name="ZoneTexte 2">
            <a:extLst>
              <a:ext uri="{FF2B5EF4-FFF2-40B4-BE49-F238E27FC236}">
                <a16:creationId xmlns:a16="http://schemas.microsoft.com/office/drawing/2014/main" id="{68922AF4-FDB8-418C-84C9-7EB09F9AA9CA}"/>
              </a:ext>
            </a:extLst>
          </p:cNvPr>
          <p:cNvSpPr txBox="1"/>
          <p:nvPr/>
        </p:nvSpPr>
        <p:spPr>
          <a:xfrm>
            <a:off x="4421959" y="1112306"/>
            <a:ext cx="300082" cy="369332"/>
          </a:xfrm>
          <a:prstGeom prst="rect">
            <a:avLst/>
          </a:prstGeom>
          <a:noFill/>
        </p:spPr>
        <p:txBody>
          <a:bodyPr wrap="none" rtlCol="0">
            <a:spAutoFit/>
          </a:bodyPr>
          <a:lstStyle/>
          <a:p>
            <a:r>
              <a:rPr lang="en-GB" dirty="0"/>
              <a:t>+</a:t>
            </a:r>
          </a:p>
        </p:txBody>
      </p:sp>
      <p:sp>
        <p:nvSpPr>
          <p:cNvPr id="17" name="ZoneTexte 16">
            <a:extLst>
              <a:ext uri="{FF2B5EF4-FFF2-40B4-BE49-F238E27FC236}">
                <a16:creationId xmlns:a16="http://schemas.microsoft.com/office/drawing/2014/main" id="{9CBEAA21-8F06-4D69-B7C4-AB29D0D95C76}"/>
              </a:ext>
            </a:extLst>
          </p:cNvPr>
          <p:cNvSpPr txBox="1"/>
          <p:nvPr/>
        </p:nvSpPr>
        <p:spPr>
          <a:xfrm>
            <a:off x="4421959" y="1669086"/>
            <a:ext cx="300082" cy="369332"/>
          </a:xfrm>
          <a:prstGeom prst="rect">
            <a:avLst/>
          </a:prstGeom>
          <a:noFill/>
        </p:spPr>
        <p:txBody>
          <a:bodyPr wrap="none" rtlCol="0">
            <a:spAutoFit/>
          </a:bodyPr>
          <a:lstStyle/>
          <a:p>
            <a:r>
              <a:rPr lang="en-GB" dirty="0"/>
              <a:t>+</a:t>
            </a:r>
          </a:p>
        </p:txBody>
      </p:sp>
      <p:sp>
        <p:nvSpPr>
          <p:cNvPr id="18" name="ZoneTexte 17">
            <a:extLst>
              <a:ext uri="{FF2B5EF4-FFF2-40B4-BE49-F238E27FC236}">
                <a16:creationId xmlns:a16="http://schemas.microsoft.com/office/drawing/2014/main" id="{29C6A824-C4B9-4992-889C-138E933BB4BC}"/>
              </a:ext>
            </a:extLst>
          </p:cNvPr>
          <p:cNvSpPr txBox="1"/>
          <p:nvPr/>
        </p:nvSpPr>
        <p:spPr>
          <a:xfrm>
            <a:off x="4421959" y="2225866"/>
            <a:ext cx="300082" cy="369332"/>
          </a:xfrm>
          <a:prstGeom prst="rect">
            <a:avLst/>
          </a:prstGeom>
          <a:noFill/>
        </p:spPr>
        <p:txBody>
          <a:bodyPr wrap="none" rtlCol="0">
            <a:spAutoFit/>
          </a:bodyPr>
          <a:lstStyle/>
          <a:p>
            <a:r>
              <a:rPr lang="en-GB" dirty="0"/>
              <a:t>+</a:t>
            </a:r>
          </a:p>
        </p:txBody>
      </p:sp>
      <p:sp>
        <p:nvSpPr>
          <p:cNvPr id="19" name="ZoneTexte 18">
            <a:extLst>
              <a:ext uri="{FF2B5EF4-FFF2-40B4-BE49-F238E27FC236}">
                <a16:creationId xmlns:a16="http://schemas.microsoft.com/office/drawing/2014/main" id="{9C8E807E-DB26-4233-9CCE-598AEFE193CC}"/>
              </a:ext>
            </a:extLst>
          </p:cNvPr>
          <p:cNvSpPr txBox="1"/>
          <p:nvPr/>
        </p:nvSpPr>
        <p:spPr>
          <a:xfrm>
            <a:off x="4421959" y="2782646"/>
            <a:ext cx="300082" cy="369332"/>
          </a:xfrm>
          <a:prstGeom prst="rect">
            <a:avLst/>
          </a:prstGeom>
          <a:noFill/>
        </p:spPr>
        <p:txBody>
          <a:bodyPr wrap="none" rtlCol="0">
            <a:spAutoFit/>
          </a:bodyPr>
          <a:lstStyle/>
          <a:p>
            <a:r>
              <a:rPr lang="en-GB" dirty="0"/>
              <a:t>+</a:t>
            </a:r>
          </a:p>
        </p:txBody>
      </p:sp>
      <p:sp>
        <p:nvSpPr>
          <p:cNvPr id="20" name="ZoneTexte 19">
            <a:extLst>
              <a:ext uri="{FF2B5EF4-FFF2-40B4-BE49-F238E27FC236}">
                <a16:creationId xmlns:a16="http://schemas.microsoft.com/office/drawing/2014/main" id="{F572230B-1B8A-4B1A-A4DF-FC900EE2AAE9}"/>
              </a:ext>
            </a:extLst>
          </p:cNvPr>
          <p:cNvSpPr txBox="1"/>
          <p:nvPr/>
        </p:nvSpPr>
        <p:spPr>
          <a:xfrm>
            <a:off x="4421959" y="3526875"/>
            <a:ext cx="300082" cy="369332"/>
          </a:xfrm>
          <a:prstGeom prst="rect">
            <a:avLst/>
          </a:prstGeom>
          <a:noFill/>
        </p:spPr>
        <p:txBody>
          <a:bodyPr wrap="none" rtlCol="0">
            <a:spAutoFit/>
          </a:bodyPr>
          <a:lstStyle/>
          <a:p>
            <a:r>
              <a:rPr lang="en-GB" dirty="0"/>
              <a:t>=</a:t>
            </a:r>
          </a:p>
        </p:txBody>
      </p:sp>
      <p:cxnSp>
        <p:nvCxnSpPr>
          <p:cNvPr id="7" name="Connecteur droit 6">
            <a:extLst>
              <a:ext uri="{FF2B5EF4-FFF2-40B4-BE49-F238E27FC236}">
                <a16:creationId xmlns:a16="http://schemas.microsoft.com/office/drawing/2014/main" id="{A0416002-B080-432F-BE0B-4C0D558FF11F}"/>
              </a:ext>
            </a:extLst>
          </p:cNvPr>
          <p:cNvCxnSpPr>
            <a:cxnSpLocks/>
          </p:cNvCxnSpPr>
          <p:nvPr/>
        </p:nvCxnSpPr>
        <p:spPr>
          <a:xfrm>
            <a:off x="4421959" y="3339426"/>
            <a:ext cx="1734217" cy="0"/>
          </a:xfrm>
          <a:prstGeom prst="line">
            <a:avLst/>
          </a:prstGeom>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4794606D-ED94-4162-976B-2255471AB0D3}"/>
              </a:ext>
            </a:extLst>
          </p:cNvPr>
          <p:cNvSpPr txBox="1"/>
          <p:nvPr/>
        </p:nvSpPr>
        <p:spPr>
          <a:xfrm>
            <a:off x="4788024" y="3526874"/>
            <a:ext cx="3787255" cy="369332"/>
          </a:xfrm>
          <a:prstGeom prst="rect">
            <a:avLst/>
          </a:prstGeom>
          <a:noFill/>
        </p:spPr>
        <p:txBody>
          <a:bodyPr wrap="none" rtlCol="0">
            <a:spAutoFit/>
          </a:bodyPr>
          <a:lstStyle/>
          <a:p>
            <a:r>
              <a:rPr lang="en-GB" dirty="0"/>
              <a:t>HARD WORKING, SOCIAL, TRUSTABLE?</a:t>
            </a:r>
          </a:p>
        </p:txBody>
      </p:sp>
    </p:spTree>
    <p:extLst>
      <p:ext uri="{BB962C8B-B14F-4D97-AF65-F5344CB8AC3E}">
        <p14:creationId xmlns:p14="http://schemas.microsoft.com/office/powerpoint/2010/main" val="3536335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996144" y="1692749"/>
            <a:ext cx="3323730" cy="369332"/>
          </a:xfrm>
          <a:prstGeom prst="rect">
            <a:avLst/>
          </a:prstGeom>
          <a:noFill/>
        </p:spPr>
        <p:txBody>
          <a:bodyPr wrap="none" rtlCol="0">
            <a:spAutoFit/>
          </a:bodyPr>
          <a:lstStyle/>
          <a:p>
            <a:r>
              <a:rPr lang="en-GB" dirty="0"/>
              <a:t>WHAT YOU SEE IS WHAT YOU USE</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5" name="Image 4">
            <a:extLst>
              <a:ext uri="{FF2B5EF4-FFF2-40B4-BE49-F238E27FC236}">
                <a16:creationId xmlns:a16="http://schemas.microsoft.com/office/drawing/2014/main" id="{86062B64-3C18-4BEB-A8DB-763DE750A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4175">
            <a:off x="1540877" y="1429219"/>
            <a:ext cx="3427253" cy="2285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ZoneTexte 20">
            <a:extLst>
              <a:ext uri="{FF2B5EF4-FFF2-40B4-BE49-F238E27FC236}">
                <a16:creationId xmlns:a16="http://schemas.microsoft.com/office/drawing/2014/main" id="{4794606D-ED94-4162-976B-2255471AB0D3}"/>
              </a:ext>
            </a:extLst>
          </p:cNvPr>
          <p:cNvSpPr txBox="1"/>
          <p:nvPr/>
        </p:nvSpPr>
        <p:spPr>
          <a:xfrm>
            <a:off x="1570681" y="476869"/>
            <a:ext cx="2776016" cy="369332"/>
          </a:xfrm>
          <a:prstGeom prst="rect">
            <a:avLst/>
          </a:prstGeom>
          <a:noFill/>
        </p:spPr>
        <p:txBody>
          <a:bodyPr wrap="none" rtlCol="0">
            <a:spAutoFit/>
          </a:bodyPr>
          <a:lstStyle/>
          <a:p>
            <a:r>
              <a:rPr lang="en-GB" dirty="0"/>
              <a:t>WHO SERVED TIME IN JAIL?</a:t>
            </a:r>
          </a:p>
        </p:txBody>
      </p:sp>
      <p:pic>
        <p:nvPicPr>
          <p:cNvPr id="13316" name="Picture 4" descr="Men's Wearing Black Suit Jacket and Pants">
            <a:extLst>
              <a:ext uri="{FF2B5EF4-FFF2-40B4-BE49-F238E27FC236}">
                <a16:creationId xmlns:a16="http://schemas.microsoft.com/office/drawing/2014/main" id="{0497495E-5E40-49F7-B2C1-7B0E7DE031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44469">
            <a:off x="5004952" y="1609400"/>
            <a:ext cx="3616153" cy="2412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15298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996144" y="1692749"/>
            <a:ext cx="3323730" cy="369332"/>
          </a:xfrm>
          <a:prstGeom prst="rect">
            <a:avLst/>
          </a:prstGeom>
          <a:noFill/>
        </p:spPr>
        <p:txBody>
          <a:bodyPr wrap="none" rtlCol="0">
            <a:spAutoFit/>
          </a:bodyPr>
          <a:lstStyle/>
          <a:p>
            <a:r>
              <a:rPr lang="en-GB" dirty="0"/>
              <a:t>WHAT YOU SEE IS WHAT YOU USE</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5" name="Image 4">
            <a:extLst>
              <a:ext uri="{FF2B5EF4-FFF2-40B4-BE49-F238E27FC236}">
                <a16:creationId xmlns:a16="http://schemas.microsoft.com/office/drawing/2014/main" id="{86062B64-3C18-4BEB-A8DB-763DE750A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4175">
            <a:off x="1540877" y="1429219"/>
            <a:ext cx="3427253" cy="2285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ZoneTexte 20">
            <a:extLst>
              <a:ext uri="{FF2B5EF4-FFF2-40B4-BE49-F238E27FC236}">
                <a16:creationId xmlns:a16="http://schemas.microsoft.com/office/drawing/2014/main" id="{4794606D-ED94-4162-976B-2255471AB0D3}"/>
              </a:ext>
            </a:extLst>
          </p:cNvPr>
          <p:cNvSpPr txBox="1"/>
          <p:nvPr/>
        </p:nvSpPr>
        <p:spPr>
          <a:xfrm>
            <a:off x="1570681" y="476869"/>
            <a:ext cx="2776016" cy="369332"/>
          </a:xfrm>
          <a:prstGeom prst="rect">
            <a:avLst/>
          </a:prstGeom>
          <a:noFill/>
        </p:spPr>
        <p:txBody>
          <a:bodyPr wrap="none" rtlCol="0">
            <a:spAutoFit/>
          </a:bodyPr>
          <a:lstStyle/>
          <a:p>
            <a:r>
              <a:rPr lang="en-GB" dirty="0"/>
              <a:t>WHO SERVED TIME IN JAIL?</a:t>
            </a:r>
          </a:p>
        </p:txBody>
      </p:sp>
      <p:pic>
        <p:nvPicPr>
          <p:cNvPr id="13314" name="Picture 2" descr="RÃ©sultat de recherche d'images pour &quot;former inmate&quot;">
            <a:extLst>
              <a:ext uri="{FF2B5EF4-FFF2-40B4-BE49-F238E27FC236}">
                <a16:creationId xmlns:a16="http://schemas.microsoft.com/office/drawing/2014/main" id="{09B9E636-FA6A-4591-B4A0-E57134A966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28506">
            <a:off x="5269021" y="1306292"/>
            <a:ext cx="2847626" cy="2346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5994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996144" y="1692749"/>
            <a:ext cx="3323730" cy="369332"/>
          </a:xfrm>
          <a:prstGeom prst="rect">
            <a:avLst/>
          </a:prstGeom>
          <a:noFill/>
        </p:spPr>
        <p:txBody>
          <a:bodyPr wrap="none" rtlCol="0">
            <a:spAutoFit/>
          </a:bodyPr>
          <a:lstStyle/>
          <a:p>
            <a:r>
              <a:rPr lang="en-GB" dirty="0"/>
              <a:t>WHAT YOU SEE IS WHAT YOU USE</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21" name="ZoneTexte 20">
            <a:extLst>
              <a:ext uri="{FF2B5EF4-FFF2-40B4-BE49-F238E27FC236}">
                <a16:creationId xmlns:a16="http://schemas.microsoft.com/office/drawing/2014/main" id="{4794606D-ED94-4162-976B-2255471AB0D3}"/>
              </a:ext>
            </a:extLst>
          </p:cNvPr>
          <p:cNvSpPr txBox="1"/>
          <p:nvPr/>
        </p:nvSpPr>
        <p:spPr>
          <a:xfrm>
            <a:off x="1570681" y="476869"/>
            <a:ext cx="2776016" cy="369332"/>
          </a:xfrm>
          <a:prstGeom prst="rect">
            <a:avLst/>
          </a:prstGeom>
          <a:noFill/>
        </p:spPr>
        <p:txBody>
          <a:bodyPr wrap="none" rtlCol="0">
            <a:spAutoFit/>
          </a:bodyPr>
          <a:lstStyle/>
          <a:p>
            <a:r>
              <a:rPr lang="en-GB" dirty="0"/>
              <a:t>WHO SERVED TIME IN JAIL?</a:t>
            </a:r>
          </a:p>
        </p:txBody>
      </p:sp>
      <p:pic>
        <p:nvPicPr>
          <p:cNvPr id="15362" name="Picture 2" descr="Woman Wearing Pink Collared Half-sleeved Top">
            <a:extLst>
              <a:ext uri="{FF2B5EF4-FFF2-40B4-BE49-F238E27FC236}">
                <a16:creationId xmlns:a16="http://schemas.microsoft.com/office/drawing/2014/main" id="{CEEE4FAE-FA77-4560-996C-FFE01E71A2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65254">
            <a:off x="1476301" y="1261288"/>
            <a:ext cx="3692101" cy="2466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5364" name="Picture 4" descr="Woman Wearing Black Crew-neck T-shirt">
            <a:extLst>
              <a:ext uri="{FF2B5EF4-FFF2-40B4-BE49-F238E27FC236}">
                <a16:creationId xmlns:a16="http://schemas.microsoft.com/office/drawing/2014/main" id="{57253336-1308-490C-B00A-CD7FB71A75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84614">
            <a:off x="5087607" y="1333473"/>
            <a:ext cx="3712529" cy="2476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31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433A95-104D-4D43-B7C3-73DB08CC46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24" b="7824"/>
          <a:stretch/>
        </p:blipFill>
        <p:spPr>
          <a:xfrm>
            <a:off x="0" y="0"/>
            <a:ext cx="9144000" cy="51435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bg1"/>
                </a:solidFill>
              </a:rPr>
              <a:t>The context defines what is normal, what is acceptable</a:t>
            </a:r>
          </a:p>
          <a:p>
            <a:pPr algn="ctr"/>
            <a:endParaRPr lang="en-GB" b="1" i="1" dirty="0">
              <a:solidFill>
                <a:schemeClr val="bg1"/>
              </a:solidFill>
            </a:endParaRPr>
          </a:p>
          <a:p>
            <a:pPr algn="ctr"/>
            <a:r>
              <a:rPr lang="en-GB" sz="1400" i="1" dirty="0">
                <a:solidFill>
                  <a:schemeClr val="bg1"/>
                </a:solidFill>
              </a:rPr>
              <a:t>People will do anything if the context allows it.</a:t>
            </a:r>
            <a:br>
              <a:rPr lang="en-GB" sz="1400" dirty="0">
                <a:solidFill>
                  <a:schemeClr val="bg1"/>
                </a:solidFill>
              </a:rPr>
            </a:br>
            <a:endParaRPr lang="en-GB" sz="1400" dirty="0">
              <a:solidFill>
                <a:schemeClr val="bg1">
                  <a:lumMod val="65000"/>
                </a:schemeClr>
              </a:solidFill>
            </a:endParaRPr>
          </a:p>
        </p:txBody>
      </p:sp>
    </p:spTree>
    <p:extLst>
      <p:ext uri="{BB962C8B-B14F-4D97-AF65-F5344CB8AC3E}">
        <p14:creationId xmlns:p14="http://schemas.microsoft.com/office/powerpoint/2010/main" val="340148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31443" y="853634"/>
            <a:ext cx="1430007" cy="369332"/>
          </a:xfrm>
          <a:prstGeom prst="rect">
            <a:avLst/>
          </a:prstGeom>
          <a:noFill/>
        </p:spPr>
        <p:txBody>
          <a:bodyPr wrap="none" rtlCol="0">
            <a:spAutoFit/>
          </a:bodyPr>
          <a:lstStyle/>
          <a:p>
            <a:r>
              <a:rPr lang="en-GB" dirty="0"/>
              <a:t>HALO EFFECT</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2" name="Rectangle 1">
            <a:extLst>
              <a:ext uri="{FF2B5EF4-FFF2-40B4-BE49-F238E27FC236}">
                <a16:creationId xmlns:a16="http://schemas.microsoft.com/office/drawing/2014/main" id="{FBF05D09-F8D3-4A57-B282-E9BC1A978535}"/>
              </a:ext>
            </a:extLst>
          </p:cNvPr>
          <p:cNvSpPr/>
          <p:nvPr/>
        </p:nvSpPr>
        <p:spPr>
          <a:xfrm>
            <a:off x="2286000" y="1971586"/>
            <a:ext cx="5166320" cy="923330"/>
          </a:xfrm>
          <a:prstGeom prst="rect">
            <a:avLst/>
          </a:prstGeom>
        </p:spPr>
        <p:txBody>
          <a:bodyPr wrap="square">
            <a:spAutoFit/>
          </a:bodyPr>
          <a:lstStyle/>
          <a:p>
            <a:r>
              <a:rPr lang="en-GB" dirty="0"/>
              <a:t>The tendency for a person's positive or negative traits to "spill over" from one personality area to another in others' perceptions of them</a:t>
            </a:r>
          </a:p>
        </p:txBody>
      </p:sp>
      <p:sp>
        <p:nvSpPr>
          <p:cNvPr id="13" name="ZoneTexte 12">
            <a:extLst>
              <a:ext uri="{FF2B5EF4-FFF2-40B4-BE49-F238E27FC236}">
                <a16:creationId xmlns:a16="http://schemas.microsoft.com/office/drawing/2014/main" id="{908CD814-8DB6-4A09-9E5C-3ADC51B50794}"/>
              </a:ext>
            </a:extLst>
          </p:cNvPr>
          <p:cNvSpPr txBox="1"/>
          <p:nvPr/>
        </p:nvSpPr>
        <p:spPr>
          <a:xfrm rot="21073259">
            <a:off x="1737550" y="970891"/>
            <a:ext cx="2128458" cy="523220"/>
          </a:xfrm>
          <a:prstGeom prst="rect">
            <a:avLst/>
          </a:prstGeom>
          <a:solidFill>
            <a:srgbClr val="467082"/>
          </a:solidFill>
        </p:spPr>
        <p:txBody>
          <a:bodyPr wrap="square" rtlCol="0">
            <a:spAutoFit/>
          </a:bodyPr>
          <a:lstStyle/>
          <a:p>
            <a:r>
              <a:rPr lang="en-GB" sz="2800" b="1" dirty="0">
                <a:solidFill>
                  <a:schemeClr val="bg1"/>
                </a:solidFill>
              </a:rPr>
              <a:t>HALO EFFECT</a:t>
            </a:r>
          </a:p>
        </p:txBody>
      </p:sp>
    </p:spTree>
    <p:extLst>
      <p:ext uri="{BB962C8B-B14F-4D97-AF65-F5344CB8AC3E}">
        <p14:creationId xmlns:p14="http://schemas.microsoft.com/office/powerpoint/2010/main" val="25166436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31443" y="853634"/>
            <a:ext cx="1430007" cy="369332"/>
          </a:xfrm>
          <a:prstGeom prst="rect">
            <a:avLst/>
          </a:prstGeom>
          <a:noFill/>
        </p:spPr>
        <p:txBody>
          <a:bodyPr wrap="none" rtlCol="0">
            <a:spAutoFit/>
          </a:bodyPr>
          <a:lstStyle/>
          <a:p>
            <a:r>
              <a:rPr lang="en-GB" dirty="0"/>
              <a:t>HALO EFFECT</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9" name="ZoneTexte 8">
            <a:extLst>
              <a:ext uri="{FF2B5EF4-FFF2-40B4-BE49-F238E27FC236}">
                <a16:creationId xmlns:a16="http://schemas.microsoft.com/office/drawing/2014/main" id="{A124BAE5-978F-4002-A467-2E26EF507C9D}"/>
              </a:ext>
            </a:extLst>
          </p:cNvPr>
          <p:cNvSpPr txBox="1"/>
          <p:nvPr/>
        </p:nvSpPr>
        <p:spPr>
          <a:xfrm>
            <a:off x="2441043" y="1275606"/>
            <a:ext cx="1733936" cy="369332"/>
          </a:xfrm>
          <a:prstGeom prst="rect">
            <a:avLst/>
          </a:prstGeom>
          <a:noFill/>
        </p:spPr>
        <p:txBody>
          <a:bodyPr wrap="none" rtlCol="0">
            <a:spAutoFit/>
          </a:bodyPr>
          <a:lstStyle/>
          <a:p>
            <a:r>
              <a:rPr lang="en-GB" b="1" dirty="0">
                <a:solidFill>
                  <a:srgbClr val="00B050"/>
                </a:solidFill>
              </a:rPr>
              <a:t>GOOD LOOKING</a:t>
            </a:r>
          </a:p>
        </p:txBody>
      </p:sp>
      <p:sp>
        <p:nvSpPr>
          <p:cNvPr id="10" name="Flèche : droite 9">
            <a:extLst>
              <a:ext uri="{FF2B5EF4-FFF2-40B4-BE49-F238E27FC236}">
                <a16:creationId xmlns:a16="http://schemas.microsoft.com/office/drawing/2014/main" id="{9CDE28BD-3931-4BA6-A38D-18203B48E414}"/>
              </a:ext>
            </a:extLst>
          </p:cNvPr>
          <p:cNvSpPr/>
          <p:nvPr/>
        </p:nvSpPr>
        <p:spPr>
          <a:xfrm>
            <a:off x="4152275" y="1388263"/>
            <a:ext cx="288032" cy="155739"/>
          </a:xfrm>
          <a:prstGeom prst="rightArrow">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a:extLst>
              <a:ext uri="{FF2B5EF4-FFF2-40B4-BE49-F238E27FC236}">
                <a16:creationId xmlns:a16="http://schemas.microsoft.com/office/drawing/2014/main" id="{A7BE4588-4510-4724-BED1-21864B7E80A0}"/>
              </a:ext>
            </a:extLst>
          </p:cNvPr>
          <p:cNvSpPr txBox="1"/>
          <p:nvPr/>
        </p:nvSpPr>
        <p:spPr>
          <a:xfrm>
            <a:off x="4499992" y="1275606"/>
            <a:ext cx="2336217" cy="369332"/>
          </a:xfrm>
          <a:prstGeom prst="rect">
            <a:avLst/>
          </a:prstGeom>
          <a:noFill/>
        </p:spPr>
        <p:txBody>
          <a:bodyPr wrap="none" rtlCol="0">
            <a:spAutoFit/>
          </a:bodyPr>
          <a:lstStyle/>
          <a:p>
            <a:r>
              <a:rPr lang="en-GB" dirty="0"/>
              <a:t>Perceived as </a:t>
            </a:r>
            <a:r>
              <a:rPr lang="en-GB" b="1" dirty="0">
                <a:solidFill>
                  <a:srgbClr val="00B050"/>
                </a:solidFill>
              </a:rPr>
              <a:t>SMARTER</a:t>
            </a:r>
          </a:p>
        </p:txBody>
      </p:sp>
      <p:sp>
        <p:nvSpPr>
          <p:cNvPr id="17" name="ZoneTexte 16">
            <a:extLst>
              <a:ext uri="{FF2B5EF4-FFF2-40B4-BE49-F238E27FC236}">
                <a16:creationId xmlns:a16="http://schemas.microsoft.com/office/drawing/2014/main" id="{2ADD8803-056F-48C4-8BB2-47CA40E5264C}"/>
              </a:ext>
            </a:extLst>
          </p:cNvPr>
          <p:cNvSpPr txBox="1"/>
          <p:nvPr/>
        </p:nvSpPr>
        <p:spPr>
          <a:xfrm>
            <a:off x="2482688" y="2984163"/>
            <a:ext cx="1650645" cy="369332"/>
          </a:xfrm>
          <a:prstGeom prst="rect">
            <a:avLst/>
          </a:prstGeom>
          <a:noFill/>
        </p:spPr>
        <p:txBody>
          <a:bodyPr wrap="none" rtlCol="0">
            <a:spAutoFit/>
          </a:bodyPr>
          <a:lstStyle/>
          <a:p>
            <a:r>
              <a:rPr lang="en-GB" b="1" dirty="0">
                <a:solidFill>
                  <a:srgbClr val="C00000"/>
                </a:solidFill>
              </a:rPr>
              <a:t>DIRTY CLOTHES</a:t>
            </a:r>
          </a:p>
        </p:txBody>
      </p:sp>
      <p:sp>
        <p:nvSpPr>
          <p:cNvPr id="18" name="Flèche : droite 17">
            <a:extLst>
              <a:ext uri="{FF2B5EF4-FFF2-40B4-BE49-F238E27FC236}">
                <a16:creationId xmlns:a16="http://schemas.microsoft.com/office/drawing/2014/main" id="{117990FF-E565-40A0-ADC6-7EE2F9362A6A}"/>
              </a:ext>
            </a:extLst>
          </p:cNvPr>
          <p:cNvSpPr/>
          <p:nvPr/>
        </p:nvSpPr>
        <p:spPr>
          <a:xfrm>
            <a:off x="4152275" y="3096820"/>
            <a:ext cx="288032" cy="155739"/>
          </a:xfrm>
          <a:prstGeom prst="rightArrow">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ZoneTexte 18">
            <a:extLst>
              <a:ext uri="{FF2B5EF4-FFF2-40B4-BE49-F238E27FC236}">
                <a16:creationId xmlns:a16="http://schemas.microsoft.com/office/drawing/2014/main" id="{1B763974-A23E-40EA-8221-9A8D9AF1D8E8}"/>
              </a:ext>
            </a:extLst>
          </p:cNvPr>
          <p:cNvSpPr txBox="1"/>
          <p:nvPr/>
        </p:nvSpPr>
        <p:spPr>
          <a:xfrm>
            <a:off x="4499992" y="2984163"/>
            <a:ext cx="3033331" cy="369332"/>
          </a:xfrm>
          <a:prstGeom prst="rect">
            <a:avLst/>
          </a:prstGeom>
          <a:noFill/>
        </p:spPr>
        <p:txBody>
          <a:bodyPr wrap="none" rtlCol="0">
            <a:spAutoFit/>
          </a:bodyPr>
          <a:lstStyle/>
          <a:p>
            <a:r>
              <a:rPr lang="en-GB" dirty="0"/>
              <a:t>Perceived as </a:t>
            </a:r>
            <a:r>
              <a:rPr lang="en-GB" b="1" dirty="0">
                <a:solidFill>
                  <a:srgbClr val="C00000"/>
                </a:solidFill>
              </a:rPr>
              <a:t>LESS ORGANIZED</a:t>
            </a:r>
          </a:p>
        </p:txBody>
      </p:sp>
      <p:sp>
        <p:nvSpPr>
          <p:cNvPr id="20" name="ZoneTexte 19">
            <a:extLst>
              <a:ext uri="{FF2B5EF4-FFF2-40B4-BE49-F238E27FC236}">
                <a16:creationId xmlns:a16="http://schemas.microsoft.com/office/drawing/2014/main" id="{63438045-4DB0-4E88-AF5D-634D28679731}"/>
              </a:ext>
            </a:extLst>
          </p:cNvPr>
          <p:cNvSpPr txBox="1"/>
          <p:nvPr/>
        </p:nvSpPr>
        <p:spPr>
          <a:xfrm>
            <a:off x="2987824" y="2129884"/>
            <a:ext cx="726930" cy="369332"/>
          </a:xfrm>
          <a:prstGeom prst="rect">
            <a:avLst/>
          </a:prstGeom>
          <a:noFill/>
        </p:spPr>
        <p:txBody>
          <a:bodyPr wrap="none" rtlCol="0">
            <a:spAutoFit/>
          </a:bodyPr>
          <a:lstStyle/>
          <a:p>
            <a:r>
              <a:rPr lang="en-GB" b="1" dirty="0">
                <a:solidFill>
                  <a:srgbClr val="00B050"/>
                </a:solidFill>
              </a:rPr>
              <a:t>SUITS</a:t>
            </a:r>
          </a:p>
        </p:txBody>
      </p:sp>
      <p:sp>
        <p:nvSpPr>
          <p:cNvPr id="21" name="Flèche : droite 20">
            <a:extLst>
              <a:ext uri="{FF2B5EF4-FFF2-40B4-BE49-F238E27FC236}">
                <a16:creationId xmlns:a16="http://schemas.microsoft.com/office/drawing/2014/main" id="{BA7468A7-915B-44EB-91D0-031DCE1EB778}"/>
              </a:ext>
            </a:extLst>
          </p:cNvPr>
          <p:cNvSpPr/>
          <p:nvPr/>
        </p:nvSpPr>
        <p:spPr>
          <a:xfrm>
            <a:off x="4159108" y="2236680"/>
            <a:ext cx="288032" cy="155739"/>
          </a:xfrm>
          <a:prstGeom prst="rightArrow">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ZoneTexte 21">
            <a:extLst>
              <a:ext uri="{FF2B5EF4-FFF2-40B4-BE49-F238E27FC236}">
                <a16:creationId xmlns:a16="http://schemas.microsoft.com/office/drawing/2014/main" id="{334520BE-6121-4B90-874E-33E4FE60C84A}"/>
              </a:ext>
            </a:extLst>
          </p:cNvPr>
          <p:cNvSpPr txBox="1"/>
          <p:nvPr/>
        </p:nvSpPr>
        <p:spPr>
          <a:xfrm>
            <a:off x="4891494" y="2129884"/>
            <a:ext cx="2347950" cy="369332"/>
          </a:xfrm>
          <a:prstGeom prst="rect">
            <a:avLst/>
          </a:prstGeom>
          <a:noFill/>
        </p:spPr>
        <p:txBody>
          <a:bodyPr wrap="none" rtlCol="0">
            <a:spAutoFit/>
          </a:bodyPr>
          <a:lstStyle/>
          <a:p>
            <a:r>
              <a:rPr lang="en-GB" b="1" dirty="0">
                <a:solidFill>
                  <a:srgbClr val="00B050"/>
                </a:solidFill>
              </a:rPr>
              <a:t> AUTHORITY POSITION</a:t>
            </a:r>
          </a:p>
        </p:txBody>
      </p:sp>
    </p:spTree>
    <p:extLst>
      <p:ext uri="{BB962C8B-B14F-4D97-AF65-F5344CB8AC3E}">
        <p14:creationId xmlns:p14="http://schemas.microsoft.com/office/powerpoint/2010/main" val="116600959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31443" y="853634"/>
            <a:ext cx="1430007" cy="369332"/>
          </a:xfrm>
          <a:prstGeom prst="rect">
            <a:avLst/>
          </a:prstGeom>
          <a:noFill/>
        </p:spPr>
        <p:txBody>
          <a:bodyPr wrap="none" rtlCol="0">
            <a:spAutoFit/>
          </a:bodyPr>
          <a:lstStyle/>
          <a:p>
            <a:r>
              <a:rPr lang="en-GB" dirty="0"/>
              <a:t>HALO EFFECT</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23" name="Rectangle 22">
            <a:extLst>
              <a:ext uri="{FF2B5EF4-FFF2-40B4-BE49-F238E27FC236}">
                <a16:creationId xmlns:a16="http://schemas.microsoft.com/office/drawing/2014/main" id="{776A09B4-07F7-4C7B-8E97-0F546018ACE8}"/>
              </a:ext>
            </a:extLst>
          </p:cNvPr>
          <p:cNvSpPr/>
          <p:nvPr/>
        </p:nvSpPr>
        <p:spPr>
          <a:xfrm>
            <a:off x="1709185" y="523035"/>
            <a:ext cx="6535213" cy="369332"/>
          </a:xfrm>
          <a:prstGeom prst="rect">
            <a:avLst/>
          </a:prstGeom>
        </p:spPr>
        <p:txBody>
          <a:bodyPr wrap="square">
            <a:spAutoFit/>
          </a:bodyPr>
          <a:lstStyle/>
          <a:p>
            <a:r>
              <a:rPr lang="en-GB" dirty="0"/>
              <a:t>It can also “spill over” someone or something else, close to you</a:t>
            </a:r>
          </a:p>
        </p:txBody>
      </p:sp>
      <p:pic>
        <p:nvPicPr>
          <p:cNvPr id="24" name="Image 23">
            <a:extLst>
              <a:ext uri="{FF2B5EF4-FFF2-40B4-BE49-F238E27FC236}">
                <a16:creationId xmlns:a16="http://schemas.microsoft.com/office/drawing/2014/main" id="{8339A530-96ED-4BE7-BD71-84695388F801}"/>
              </a:ext>
            </a:extLst>
          </p:cNvPr>
          <p:cNvPicPr>
            <a:picLocks noChangeAspect="1"/>
          </p:cNvPicPr>
          <p:nvPr/>
        </p:nvPicPr>
        <p:blipFill rotWithShape="1">
          <a:blip r:embed="rId3"/>
          <a:srcRect l="28894" t="1" r="428" b="-1692"/>
          <a:stretch/>
        </p:blipFill>
        <p:spPr>
          <a:xfrm rot="21480000">
            <a:off x="2175507" y="1268060"/>
            <a:ext cx="3747161" cy="3032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ZoneTexte 24">
            <a:extLst>
              <a:ext uri="{FF2B5EF4-FFF2-40B4-BE49-F238E27FC236}">
                <a16:creationId xmlns:a16="http://schemas.microsoft.com/office/drawing/2014/main" id="{CBC592EE-F93D-4ADC-99C3-F1C6CB592837}"/>
              </a:ext>
            </a:extLst>
          </p:cNvPr>
          <p:cNvSpPr txBox="1"/>
          <p:nvPr/>
        </p:nvSpPr>
        <p:spPr>
          <a:xfrm rot="21447548">
            <a:off x="6313233" y="2102752"/>
            <a:ext cx="2614818" cy="646331"/>
          </a:xfrm>
          <a:prstGeom prst="rect">
            <a:avLst/>
          </a:prstGeom>
          <a:noFill/>
        </p:spPr>
        <p:txBody>
          <a:bodyPr wrap="none" rtlCol="0">
            <a:spAutoFit/>
          </a:bodyPr>
          <a:lstStyle/>
          <a:p>
            <a:r>
              <a:rPr lang="en-GB" dirty="0"/>
              <a:t>Typical use of halo effect: </a:t>
            </a:r>
          </a:p>
          <a:p>
            <a:r>
              <a:rPr lang="en-GB" dirty="0"/>
              <a:t>women and sports car</a:t>
            </a:r>
          </a:p>
        </p:txBody>
      </p:sp>
    </p:spTree>
    <p:extLst>
      <p:ext uri="{BB962C8B-B14F-4D97-AF65-F5344CB8AC3E}">
        <p14:creationId xmlns:p14="http://schemas.microsoft.com/office/powerpoint/2010/main" val="601386574"/>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31443" y="853634"/>
            <a:ext cx="1430007" cy="369332"/>
          </a:xfrm>
          <a:prstGeom prst="rect">
            <a:avLst/>
          </a:prstGeom>
          <a:noFill/>
        </p:spPr>
        <p:txBody>
          <a:bodyPr wrap="none" rtlCol="0">
            <a:spAutoFit/>
          </a:bodyPr>
          <a:lstStyle/>
          <a:p>
            <a:r>
              <a:rPr lang="en-GB" dirty="0"/>
              <a:t>HALO EFFECT</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23" name="Rectangle 22">
            <a:extLst>
              <a:ext uri="{FF2B5EF4-FFF2-40B4-BE49-F238E27FC236}">
                <a16:creationId xmlns:a16="http://schemas.microsoft.com/office/drawing/2014/main" id="{776A09B4-07F7-4C7B-8E97-0F546018ACE8}"/>
              </a:ext>
            </a:extLst>
          </p:cNvPr>
          <p:cNvSpPr/>
          <p:nvPr/>
        </p:nvSpPr>
        <p:spPr>
          <a:xfrm>
            <a:off x="1709185" y="523035"/>
            <a:ext cx="6535213" cy="369332"/>
          </a:xfrm>
          <a:prstGeom prst="rect">
            <a:avLst/>
          </a:prstGeom>
        </p:spPr>
        <p:txBody>
          <a:bodyPr wrap="square">
            <a:spAutoFit/>
          </a:bodyPr>
          <a:lstStyle/>
          <a:p>
            <a:r>
              <a:rPr lang="en-GB" dirty="0"/>
              <a:t>It can also “spill over” FROM someone or something close to you</a:t>
            </a:r>
          </a:p>
        </p:txBody>
      </p:sp>
      <p:pic>
        <p:nvPicPr>
          <p:cNvPr id="17410" name="Picture 2" descr="https://images.pexels.com/photos/1232511/pexels-photo-1232511.jpeg?auto=compress&amp;cs=tinysrgb&amp;dpr=2&amp;h=750&amp;w=1260">
            <a:extLst>
              <a:ext uri="{FF2B5EF4-FFF2-40B4-BE49-F238E27FC236}">
                <a16:creationId xmlns:a16="http://schemas.microsoft.com/office/drawing/2014/main" id="{E09BE50B-A7EF-48F6-A9B4-64A180D8A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15761">
            <a:off x="1579809" y="1449376"/>
            <a:ext cx="3857625"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93CE0163-B500-4F71-BD18-2A0739E9DF0C}"/>
              </a:ext>
            </a:extLst>
          </p:cNvPr>
          <p:cNvPicPr>
            <a:picLocks noChangeAspect="1"/>
          </p:cNvPicPr>
          <p:nvPr/>
        </p:nvPicPr>
        <p:blipFill rotWithShape="1">
          <a:blip r:embed="rId4"/>
          <a:srcRect l="13268" t="8430" r="13010"/>
          <a:stretch/>
        </p:blipFill>
        <p:spPr>
          <a:xfrm rot="308527">
            <a:off x="3980599" y="1286347"/>
            <a:ext cx="3587924" cy="2996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083431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433A95-104D-4D43-B7C3-73DB08CC46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24" b="7824"/>
          <a:stretch/>
        </p:blipFill>
        <p:spPr>
          <a:xfrm>
            <a:off x="0" y="0"/>
            <a:ext cx="9144000" cy="51435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bg1"/>
                </a:solidFill>
              </a:rPr>
              <a:t>Little details linked to some stereotypes can make you appear to be anything you want.</a:t>
            </a:r>
          </a:p>
          <a:p>
            <a:pPr algn="ctr"/>
            <a:endParaRPr lang="en-GB" b="1" i="1" dirty="0">
              <a:solidFill>
                <a:schemeClr val="bg1"/>
              </a:solidFill>
            </a:endParaRPr>
          </a:p>
          <a:p>
            <a:pPr algn="ctr"/>
            <a:r>
              <a:rPr lang="en-GB" sz="1400" i="1" dirty="0">
                <a:solidFill>
                  <a:schemeClr val="bg1"/>
                </a:solidFill>
              </a:rPr>
              <a:t>A clean man with a beard, wearing a clean suit with a white shirt, smiling and handling a little cat in his arms will look more honest than a person in jeans wearing an Hard-Rock T-Shirt and holding a dirty bag.</a:t>
            </a:r>
            <a:br>
              <a:rPr lang="en-GB" sz="1400" dirty="0">
                <a:solidFill>
                  <a:schemeClr val="bg1"/>
                </a:solidFill>
              </a:rPr>
            </a:br>
            <a:endParaRPr lang="en-GB" sz="1400" dirty="0">
              <a:solidFill>
                <a:schemeClr val="bg1">
                  <a:lumMod val="65000"/>
                </a:schemeClr>
              </a:solidFill>
            </a:endParaRPr>
          </a:p>
        </p:txBody>
      </p:sp>
    </p:spTree>
    <p:extLst>
      <p:ext uri="{BB962C8B-B14F-4D97-AF65-F5344CB8AC3E}">
        <p14:creationId xmlns:p14="http://schemas.microsoft.com/office/powerpoint/2010/main" val="2580828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1070CA0-9574-4CDE-A3AC-59A6724D8D1A}"/>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 12">
            <a:extLst>
              <a:ext uri="{FF2B5EF4-FFF2-40B4-BE49-F238E27FC236}">
                <a16:creationId xmlns:a16="http://schemas.microsoft.com/office/drawing/2014/main" id="{99DAFB3E-4D69-4FD9-9186-3F6CE8E86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371" y="656826"/>
            <a:ext cx="3825315" cy="3810372"/>
          </a:xfrm>
          <a:prstGeom prst="rect">
            <a:avLst/>
          </a:prstGeom>
        </p:spPr>
      </p:pic>
      <p:sp>
        <p:nvSpPr>
          <p:cNvPr id="59" name="Rectangle 58">
            <a:extLst>
              <a:ext uri="{FF2B5EF4-FFF2-40B4-BE49-F238E27FC236}">
                <a16:creationId xmlns:a16="http://schemas.microsoft.com/office/drawing/2014/main" id="{6EF7FCFF-688F-446A-90A3-3E435DFA19BF}"/>
              </a:ext>
            </a:extLst>
          </p:cNvPr>
          <p:cNvSpPr/>
          <p:nvPr/>
        </p:nvSpPr>
        <p:spPr>
          <a:xfrm>
            <a:off x="4816396" y="248605"/>
            <a:ext cx="695657" cy="43393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onnecteur droit 7">
            <a:extLst>
              <a:ext uri="{FF2B5EF4-FFF2-40B4-BE49-F238E27FC236}">
                <a16:creationId xmlns:a16="http://schemas.microsoft.com/office/drawing/2014/main" id="{2E4C9673-E17F-4AB7-88BE-2063B8258455}"/>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pic>
        <p:nvPicPr>
          <p:cNvPr id="9" name="Image 8">
            <a:extLst>
              <a:ext uri="{FF2B5EF4-FFF2-40B4-BE49-F238E27FC236}">
                <a16:creationId xmlns:a16="http://schemas.microsoft.com/office/drawing/2014/main" id="{95406CA0-113C-47BB-801D-C62A9ADB4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491" y="639723"/>
            <a:ext cx="1897941" cy="3795882"/>
          </a:xfrm>
          <a:prstGeom prst="rect">
            <a:avLst/>
          </a:prstGeom>
        </p:spPr>
      </p:pic>
      <p:pic>
        <p:nvPicPr>
          <p:cNvPr id="15" name="Image 14">
            <a:extLst>
              <a:ext uri="{FF2B5EF4-FFF2-40B4-BE49-F238E27FC236}">
                <a16:creationId xmlns:a16="http://schemas.microsoft.com/office/drawing/2014/main" id="{7A44C10A-5714-4081-B4E9-F3CFEBF2A8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0272" y="433457"/>
            <a:ext cx="447904" cy="447904"/>
          </a:xfrm>
          <a:prstGeom prst="rect">
            <a:avLst/>
          </a:prstGeom>
        </p:spPr>
      </p:pic>
      <p:cxnSp>
        <p:nvCxnSpPr>
          <p:cNvPr id="17" name="Connecteur droit avec flèche 16">
            <a:extLst>
              <a:ext uri="{FF2B5EF4-FFF2-40B4-BE49-F238E27FC236}">
                <a16:creationId xmlns:a16="http://schemas.microsoft.com/office/drawing/2014/main" id="{E1700420-920E-4EB8-A846-DB2C90AF2AF0}"/>
              </a:ext>
            </a:extLst>
          </p:cNvPr>
          <p:cNvCxnSpPr>
            <a:cxnSpLocks/>
          </p:cNvCxnSpPr>
          <p:nvPr/>
        </p:nvCxnSpPr>
        <p:spPr>
          <a:xfrm flipH="1">
            <a:off x="3233591" y="642024"/>
            <a:ext cx="1533605"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cteur droit avec flèche 17">
            <a:extLst>
              <a:ext uri="{FF2B5EF4-FFF2-40B4-BE49-F238E27FC236}">
                <a16:creationId xmlns:a16="http://schemas.microsoft.com/office/drawing/2014/main" id="{DB7EF6C3-583E-4D15-823C-A73C07117B7F}"/>
              </a:ext>
            </a:extLst>
          </p:cNvPr>
          <p:cNvCxnSpPr>
            <a:cxnSpLocks/>
          </p:cNvCxnSpPr>
          <p:nvPr/>
        </p:nvCxnSpPr>
        <p:spPr>
          <a:xfrm>
            <a:off x="5548748" y="639723"/>
            <a:ext cx="1801799" cy="970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Graphique 18" descr="Webcam">
            <a:extLst>
              <a:ext uri="{FF2B5EF4-FFF2-40B4-BE49-F238E27FC236}">
                <a16:creationId xmlns:a16="http://schemas.microsoft.com/office/drawing/2014/main" id="{E8EAD5EF-30CC-4E3E-B705-36F09DB392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47388" y="972461"/>
            <a:ext cx="633673" cy="633673"/>
          </a:xfrm>
          <a:prstGeom prst="rect">
            <a:avLst/>
          </a:prstGeom>
        </p:spPr>
      </p:pic>
      <p:cxnSp>
        <p:nvCxnSpPr>
          <p:cNvPr id="20" name="Connecteur droit avec flèche 19">
            <a:extLst>
              <a:ext uri="{FF2B5EF4-FFF2-40B4-BE49-F238E27FC236}">
                <a16:creationId xmlns:a16="http://schemas.microsoft.com/office/drawing/2014/main" id="{B8F106AE-AAC9-4FEB-B719-985644A557D0}"/>
              </a:ext>
            </a:extLst>
          </p:cNvPr>
          <p:cNvCxnSpPr>
            <a:cxnSpLocks/>
            <a:stCxn id="19" idx="1"/>
          </p:cNvCxnSpPr>
          <p:nvPr/>
        </p:nvCxnSpPr>
        <p:spPr>
          <a:xfrm flipH="1" flipV="1">
            <a:off x="3187112" y="912378"/>
            <a:ext cx="1660276" cy="3769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a:extLst>
              <a:ext uri="{FF2B5EF4-FFF2-40B4-BE49-F238E27FC236}">
                <a16:creationId xmlns:a16="http://schemas.microsoft.com/office/drawing/2014/main" id="{5ED36973-C5F3-4310-8E3E-DEDA9979213D}"/>
              </a:ext>
            </a:extLst>
          </p:cNvPr>
          <p:cNvCxnSpPr>
            <a:cxnSpLocks/>
            <a:stCxn id="19" idx="3"/>
          </p:cNvCxnSpPr>
          <p:nvPr/>
        </p:nvCxnSpPr>
        <p:spPr>
          <a:xfrm flipV="1">
            <a:off x="5481061" y="877938"/>
            <a:ext cx="1950431" cy="4113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Graphique 28" descr="Micro de radio">
            <a:extLst>
              <a:ext uri="{FF2B5EF4-FFF2-40B4-BE49-F238E27FC236}">
                <a16:creationId xmlns:a16="http://schemas.microsoft.com/office/drawing/2014/main" id="{8E058604-A94F-44C9-81FD-5129BA703D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47388" y="1697234"/>
            <a:ext cx="633673" cy="633673"/>
          </a:xfrm>
          <a:prstGeom prst="rect">
            <a:avLst/>
          </a:prstGeom>
        </p:spPr>
      </p:pic>
      <p:cxnSp>
        <p:nvCxnSpPr>
          <p:cNvPr id="30" name="Connecteur droit avec flèche 29">
            <a:extLst>
              <a:ext uri="{FF2B5EF4-FFF2-40B4-BE49-F238E27FC236}">
                <a16:creationId xmlns:a16="http://schemas.microsoft.com/office/drawing/2014/main" id="{FEFE538A-BF48-4EC6-810F-823743EA9366}"/>
              </a:ext>
            </a:extLst>
          </p:cNvPr>
          <p:cNvCxnSpPr>
            <a:cxnSpLocks/>
            <a:stCxn id="29" idx="3"/>
          </p:cNvCxnSpPr>
          <p:nvPr/>
        </p:nvCxnSpPr>
        <p:spPr>
          <a:xfrm flipV="1">
            <a:off x="5481061" y="1010581"/>
            <a:ext cx="1869486" cy="1003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eur droit avec flèche 34">
            <a:extLst>
              <a:ext uri="{FF2B5EF4-FFF2-40B4-BE49-F238E27FC236}">
                <a16:creationId xmlns:a16="http://schemas.microsoft.com/office/drawing/2014/main" id="{A389BE78-7AE7-4C21-92C6-850706B34AEE}"/>
              </a:ext>
            </a:extLst>
          </p:cNvPr>
          <p:cNvCxnSpPr>
            <a:cxnSpLocks/>
            <a:stCxn id="29" idx="1"/>
          </p:cNvCxnSpPr>
          <p:nvPr/>
        </p:nvCxnSpPr>
        <p:spPr>
          <a:xfrm flipH="1" flipV="1">
            <a:off x="3233591" y="1026448"/>
            <a:ext cx="1613797" cy="9876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8" name="Graphique 37" descr="Haut-parleurs">
            <a:extLst>
              <a:ext uri="{FF2B5EF4-FFF2-40B4-BE49-F238E27FC236}">
                <a16:creationId xmlns:a16="http://schemas.microsoft.com/office/drawing/2014/main" id="{E7542EB1-1C2A-4C14-B52D-982C48A1A6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47388" y="2422006"/>
            <a:ext cx="633673" cy="633673"/>
          </a:xfrm>
          <a:prstGeom prst="rect">
            <a:avLst/>
          </a:prstGeom>
        </p:spPr>
      </p:pic>
      <p:cxnSp>
        <p:nvCxnSpPr>
          <p:cNvPr id="39" name="Connecteur droit avec flèche 38">
            <a:extLst>
              <a:ext uri="{FF2B5EF4-FFF2-40B4-BE49-F238E27FC236}">
                <a16:creationId xmlns:a16="http://schemas.microsoft.com/office/drawing/2014/main" id="{AB3F3946-1135-460A-9BE9-F58D640F0170}"/>
              </a:ext>
            </a:extLst>
          </p:cNvPr>
          <p:cNvCxnSpPr>
            <a:cxnSpLocks/>
            <a:stCxn id="38" idx="3"/>
          </p:cNvCxnSpPr>
          <p:nvPr/>
        </p:nvCxnSpPr>
        <p:spPr>
          <a:xfrm flipV="1">
            <a:off x="5481061" y="1093334"/>
            <a:ext cx="2047729" cy="16455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Connecteur droit avec flèche 41">
            <a:extLst>
              <a:ext uri="{FF2B5EF4-FFF2-40B4-BE49-F238E27FC236}">
                <a16:creationId xmlns:a16="http://schemas.microsoft.com/office/drawing/2014/main" id="{8794A971-1362-4402-8A29-3909A0881074}"/>
              </a:ext>
            </a:extLst>
          </p:cNvPr>
          <p:cNvCxnSpPr>
            <a:cxnSpLocks/>
            <a:stCxn id="38" idx="1"/>
          </p:cNvCxnSpPr>
          <p:nvPr/>
        </p:nvCxnSpPr>
        <p:spPr>
          <a:xfrm flipH="1" flipV="1">
            <a:off x="3126932" y="1125459"/>
            <a:ext cx="1720456" cy="1613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5" name="Graphique 44" descr="Imprimante">
            <a:extLst>
              <a:ext uri="{FF2B5EF4-FFF2-40B4-BE49-F238E27FC236}">
                <a16:creationId xmlns:a16="http://schemas.microsoft.com/office/drawing/2014/main" id="{3D6436E8-159C-4F1B-BD51-9ED3353F2B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47388" y="3146777"/>
            <a:ext cx="633673" cy="633673"/>
          </a:xfrm>
          <a:prstGeom prst="rect">
            <a:avLst/>
          </a:prstGeom>
        </p:spPr>
      </p:pic>
      <p:cxnSp>
        <p:nvCxnSpPr>
          <p:cNvPr id="46" name="Connecteur droit avec flèche 45">
            <a:extLst>
              <a:ext uri="{FF2B5EF4-FFF2-40B4-BE49-F238E27FC236}">
                <a16:creationId xmlns:a16="http://schemas.microsoft.com/office/drawing/2014/main" id="{7A01E082-4F46-426D-91E5-1F86E581FB4D}"/>
              </a:ext>
            </a:extLst>
          </p:cNvPr>
          <p:cNvCxnSpPr>
            <a:cxnSpLocks/>
            <a:stCxn id="45" idx="1"/>
          </p:cNvCxnSpPr>
          <p:nvPr/>
        </p:nvCxnSpPr>
        <p:spPr>
          <a:xfrm flipH="1" flipV="1">
            <a:off x="1526836" y="1535038"/>
            <a:ext cx="3320552" cy="1928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9925E77E-0D6F-4BCE-B08C-3649BEA53F0E}"/>
              </a:ext>
            </a:extLst>
          </p:cNvPr>
          <p:cNvCxnSpPr>
            <a:cxnSpLocks/>
            <a:stCxn id="45" idx="3"/>
          </p:cNvCxnSpPr>
          <p:nvPr/>
        </p:nvCxnSpPr>
        <p:spPr>
          <a:xfrm flipV="1">
            <a:off x="5481061" y="2467682"/>
            <a:ext cx="1446375" cy="995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2" name="Graphique 51" descr="Batterie pleine">
            <a:extLst>
              <a:ext uri="{FF2B5EF4-FFF2-40B4-BE49-F238E27FC236}">
                <a16:creationId xmlns:a16="http://schemas.microsoft.com/office/drawing/2014/main" id="{6D7C8DEF-3920-41E2-BA4B-9F95BC96A7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47388" y="3871548"/>
            <a:ext cx="633673" cy="633673"/>
          </a:xfrm>
          <a:prstGeom prst="rect">
            <a:avLst/>
          </a:prstGeom>
        </p:spPr>
      </p:pic>
      <p:cxnSp>
        <p:nvCxnSpPr>
          <p:cNvPr id="53" name="Connecteur droit avec flèche 52">
            <a:extLst>
              <a:ext uri="{FF2B5EF4-FFF2-40B4-BE49-F238E27FC236}">
                <a16:creationId xmlns:a16="http://schemas.microsoft.com/office/drawing/2014/main" id="{D5D1F4A8-504E-4DC5-A3BF-7351529D2F93}"/>
              </a:ext>
            </a:extLst>
          </p:cNvPr>
          <p:cNvCxnSpPr>
            <a:cxnSpLocks/>
            <a:stCxn id="52" idx="1"/>
          </p:cNvCxnSpPr>
          <p:nvPr/>
        </p:nvCxnSpPr>
        <p:spPr>
          <a:xfrm flipH="1" flipV="1">
            <a:off x="3103979" y="2167510"/>
            <a:ext cx="1743409" cy="2020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Connecteur droit avec flèche 55">
            <a:extLst>
              <a:ext uri="{FF2B5EF4-FFF2-40B4-BE49-F238E27FC236}">
                <a16:creationId xmlns:a16="http://schemas.microsoft.com/office/drawing/2014/main" id="{8083EAAA-E5E4-4CD6-9784-A09965189B95}"/>
              </a:ext>
            </a:extLst>
          </p:cNvPr>
          <p:cNvCxnSpPr>
            <a:cxnSpLocks/>
            <a:stCxn id="52" idx="3"/>
          </p:cNvCxnSpPr>
          <p:nvPr/>
        </p:nvCxnSpPr>
        <p:spPr>
          <a:xfrm flipV="1">
            <a:off x="5481061" y="2127818"/>
            <a:ext cx="2047729" cy="2060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7D4559BC-7859-4A14-8522-419376C9B56A}"/>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73" name="ZoneTexte 72">
            <a:extLst>
              <a:ext uri="{FF2B5EF4-FFF2-40B4-BE49-F238E27FC236}">
                <a16:creationId xmlns:a16="http://schemas.microsoft.com/office/drawing/2014/main" id="{255651E1-8BDC-4681-94A4-E818B414002A}"/>
              </a:ext>
            </a:extLst>
          </p:cNvPr>
          <p:cNvSpPr txBox="1"/>
          <p:nvPr/>
        </p:nvSpPr>
        <p:spPr>
          <a:xfrm rot="16200000">
            <a:off x="-7294" y="787794"/>
            <a:ext cx="1381725" cy="369332"/>
          </a:xfrm>
          <a:prstGeom prst="rect">
            <a:avLst/>
          </a:prstGeom>
          <a:noFill/>
        </p:spPr>
        <p:txBody>
          <a:bodyPr wrap="none" rtlCol="0">
            <a:spAutoFit/>
          </a:bodyPr>
          <a:lstStyle/>
          <a:p>
            <a:r>
              <a:rPr lang="en-GB" dirty="0"/>
              <a:t>SCHEMATICS</a:t>
            </a:r>
          </a:p>
        </p:txBody>
      </p:sp>
      <p:sp>
        <p:nvSpPr>
          <p:cNvPr id="80" name="ZoneTexte 79">
            <a:extLst>
              <a:ext uri="{FF2B5EF4-FFF2-40B4-BE49-F238E27FC236}">
                <a16:creationId xmlns:a16="http://schemas.microsoft.com/office/drawing/2014/main" id="{C5DA1B93-1139-46AC-8CF2-93B937D0A596}"/>
              </a:ext>
            </a:extLst>
          </p:cNvPr>
          <p:cNvSpPr txBox="1"/>
          <p:nvPr/>
        </p:nvSpPr>
        <p:spPr>
          <a:xfrm>
            <a:off x="1067203" y="306970"/>
            <a:ext cx="1629549" cy="369332"/>
          </a:xfrm>
          <a:prstGeom prst="rect">
            <a:avLst/>
          </a:prstGeom>
          <a:noFill/>
        </p:spPr>
        <p:txBody>
          <a:bodyPr wrap="none" rtlCol="0">
            <a:spAutoFit/>
          </a:bodyPr>
          <a:lstStyle/>
          <a:p>
            <a:r>
              <a:rPr lang="en-GB" dirty="0"/>
              <a:t>HW Version 1.0</a:t>
            </a:r>
          </a:p>
        </p:txBody>
      </p:sp>
    </p:spTree>
    <p:extLst>
      <p:ext uri="{BB962C8B-B14F-4D97-AF65-F5344CB8AC3E}">
        <p14:creationId xmlns:p14="http://schemas.microsoft.com/office/powerpoint/2010/main" val="169952102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38108" y="853634"/>
            <a:ext cx="1443344" cy="369332"/>
          </a:xfrm>
          <a:prstGeom prst="rect">
            <a:avLst/>
          </a:prstGeom>
          <a:noFill/>
        </p:spPr>
        <p:txBody>
          <a:bodyPr wrap="none" rtlCol="0">
            <a:spAutoFit/>
          </a:bodyPr>
          <a:lstStyle/>
          <a:p>
            <a:r>
              <a:rPr lang="en-GB" dirty="0"/>
              <a:t>FAST &amp; SLOW</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867040" y="476869"/>
            <a:ext cx="184731" cy="369332"/>
          </a:xfrm>
          <a:prstGeom prst="rect">
            <a:avLst/>
          </a:prstGeom>
          <a:noFill/>
        </p:spPr>
        <p:txBody>
          <a:bodyPr wrap="none" rtlCol="0">
            <a:spAutoFit/>
          </a:bodyPr>
          <a:lstStyle/>
          <a:p>
            <a:endParaRPr lang="en-GB" dirty="0"/>
          </a:p>
        </p:txBody>
      </p:sp>
      <p:sp>
        <p:nvSpPr>
          <p:cNvPr id="10" name="Content Placeholder 2">
            <a:extLst>
              <a:ext uri="{FF2B5EF4-FFF2-40B4-BE49-F238E27FC236}">
                <a16:creationId xmlns:a16="http://schemas.microsoft.com/office/drawing/2014/main" id="{1D3CC8C6-9C15-473F-9099-6043DC4C0F72}"/>
              </a:ext>
            </a:extLst>
          </p:cNvPr>
          <p:cNvSpPr>
            <a:spLocks noGrp="1"/>
          </p:cNvSpPr>
          <p:nvPr>
            <p:ph idx="1"/>
          </p:nvPr>
        </p:nvSpPr>
        <p:spPr>
          <a:xfrm>
            <a:off x="1682360" y="409506"/>
            <a:ext cx="2992992" cy="1226139"/>
          </a:xfrm>
        </p:spPr>
        <p:txBody>
          <a:bodyPr>
            <a:normAutofit fontScale="85000" lnSpcReduction="20000"/>
          </a:bodyPr>
          <a:lstStyle/>
          <a:p>
            <a:pPr marL="0" indent="0">
              <a:buNone/>
            </a:pPr>
            <a:r>
              <a:rPr lang="fr-BE" sz="2000" dirty="0">
                <a:solidFill>
                  <a:schemeClr val="tx1">
                    <a:lumMod val="85000"/>
                    <a:lumOff val="15000"/>
                  </a:schemeClr>
                </a:solidFill>
              </a:rPr>
              <a:t>STEREOTYPES are</a:t>
            </a:r>
          </a:p>
          <a:p>
            <a:pPr lvl="1">
              <a:buFont typeface="Wingdings" panose="05000000000000000000" pitchFamily="2" charset="2"/>
              <a:buChar char="§"/>
            </a:pPr>
            <a:r>
              <a:rPr lang="fr-BE" sz="1600" dirty="0">
                <a:solidFill>
                  <a:schemeClr val="tx1">
                    <a:lumMod val="85000"/>
                    <a:lumOff val="15000"/>
                  </a:schemeClr>
                </a:solidFill>
              </a:rPr>
              <a:t>FAST to process </a:t>
            </a:r>
          </a:p>
          <a:p>
            <a:pPr lvl="1">
              <a:buFont typeface="Wingdings" panose="05000000000000000000" pitchFamily="2" charset="2"/>
              <a:buChar char="§"/>
            </a:pPr>
            <a:r>
              <a:rPr lang="fr-BE" sz="1600" dirty="0">
                <a:solidFill>
                  <a:schemeClr val="tx1">
                    <a:lumMod val="85000"/>
                    <a:lumOff val="15000"/>
                  </a:schemeClr>
                </a:solidFill>
              </a:rPr>
              <a:t>ENERGY efficient</a:t>
            </a:r>
          </a:p>
          <a:p>
            <a:pPr lvl="1">
              <a:buFont typeface="Wingdings" panose="05000000000000000000" pitchFamily="2" charset="2"/>
              <a:buChar char="§"/>
            </a:pPr>
            <a:r>
              <a:rPr lang="fr-BE" sz="1600" dirty="0">
                <a:solidFill>
                  <a:schemeClr val="tx1">
                    <a:lumMod val="85000"/>
                    <a:lumOff val="15000"/>
                  </a:schemeClr>
                </a:solidFill>
              </a:rPr>
              <a:t>SPONTANEOUS</a:t>
            </a:r>
          </a:p>
          <a:p>
            <a:pPr lvl="1">
              <a:buFont typeface="Wingdings" panose="05000000000000000000" pitchFamily="2" charset="2"/>
              <a:buChar char="§"/>
            </a:pPr>
            <a:r>
              <a:rPr lang="fr-BE" sz="1600" dirty="0">
                <a:solidFill>
                  <a:schemeClr val="tx1">
                    <a:lumMod val="85000"/>
                    <a:lumOff val="15000"/>
                  </a:schemeClr>
                </a:solidFill>
              </a:rPr>
              <a:t>PREDICTIBLE / REPETITIVE</a:t>
            </a:r>
          </a:p>
          <a:p>
            <a:pPr>
              <a:buFont typeface="Wingdings" panose="05000000000000000000" pitchFamily="2" charset="2"/>
              <a:buChar char="§"/>
            </a:pPr>
            <a:endParaRPr lang="fr-BE" sz="2000" dirty="0">
              <a:solidFill>
                <a:schemeClr val="tx1">
                  <a:lumMod val="65000"/>
                  <a:lumOff val="35000"/>
                </a:schemeClr>
              </a:solidFill>
            </a:endParaRPr>
          </a:p>
          <a:p>
            <a:pPr>
              <a:buFont typeface="Wingdings" panose="05000000000000000000" pitchFamily="2" charset="2"/>
              <a:buChar char="§"/>
            </a:pPr>
            <a:endParaRPr lang="fr-BE" sz="2000" dirty="0">
              <a:solidFill>
                <a:schemeClr val="tx1">
                  <a:lumMod val="65000"/>
                  <a:lumOff val="35000"/>
                </a:schemeClr>
              </a:solidFill>
              <a:latin typeface="OCR A Extended" panose="02010509020102010303" pitchFamily="50" charset="0"/>
            </a:endParaRPr>
          </a:p>
          <a:p>
            <a:pPr>
              <a:buFont typeface="Wingdings" panose="05000000000000000000" pitchFamily="2" charset="2"/>
              <a:buChar char="§"/>
            </a:pPr>
            <a:endParaRPr lang="fr-BE" sz="2000" dirty="0">
              <a:solidFill>
                <a:schemeClr val="tx1">
                  <a:lumMod val="65000"/>
                  <a:lumOff val="35000"/>
                </a:schemeClr>
              </a:solidFill>
              <a:latin typeface="OCR A Extended" panose="02010509020102010303" pitchFamily="50" charset="0"/>
            </a:endParaRPr>
          </a:p>
        </p:txBody>
      </p:sp>
      <p:sp>
        <p:nvSpPr>
          <p:cNvPr id="23" name="Content Placeholder 2">
            <a:extLst>
              <a:ext uri="{FF2B5EF4-FFF2-40B4-BE49-F238E27FC236}">
                <a16:creationId xmlns:a16="http://schemas.microsoft.com/office/drawing/2014/main" id="{ED0219E2-75C7-43F3-A105-3178C66DCA28}"/>
              </a:ext>
            </a:extLst>
          </p:cNvPr>
          <p:cNvSpPr txBox="1">
            <a:spLocks/>
          </p:cNvSpPr>
          <p:nvPr/>
        </p:nvSpPr>
        <p:spPr>
          <a:xfrm>
            <a:off x="4860032" y="302495"/>
            <a:ext cx="2691305" cy="144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9600" dirty="0">
                <a:solidFill>
                  <a:schemeClr val="tx1">
                    <a:lumMod val="85000"/>
                    <a:lumOff val="15000"/>
                  </a:schemeClr>
                </a:solidFill>
              </a:rPr>
              <a:t>FAST</a:t>
            </a:r>
          </a:p>
          <a:p>
            <a:pPr>
              <a:buFont typeface="Wingdings" panose="05000000000000000000" pitchFamily="2" charset="2"/>
              <a:buChar char="§"/>
            </a:pPr>
            <a:endParaRPr lang="fr-BE" sz="9600" dirty="0">
              <a:solidFill>
                <a:schemeClr val="tx1">
                  <a:lumMod val="65000"/>
                  <a:lumOff val="35000"/>
                </a:schemeClr>
              </a:solidFill>
            </a:endParaRPr>
          </a:p>
          <a:p>
            <a:pPr>
              <a:buFont typeface="Wingdings" panose="05000000000000000000" pitchFamily="2" charset="2"/>
              <a:buChar char="§"/>
            </a:pPr>
            <a:endParaRPr lang="fr-BE" sz="9600" dirty="0">
              <a:solidFill>
                <a:schemeClr val="tx1">
                  <a:lumMod val="65000"/>
                  <a:lumOff val="35000"/>
                </a:schemeClr>
              </a:solidFill>
              <a:latin typeface="OCR A Extended" panose="02010509020102010303" pitchFamily="50" charset="0"/>
            </a:endParaRPr>
          </a:p>
          <a:p>
            <a:pPr>
              <a:buFont typeface="Wingdings" panose="05000000000000000000" pitchFamily="2" charset="2"/>
              <a:buChar char="§"/>
            </a:pPr>
            <a:endParaRPr lang="fr-BE" sz="9600" dirty="0">
              <a:solidFill>
                <a:schemeClr val="tx1">
                  <a:lumMod val="65000"/>
                  <a:lumOff val="35000"/>
                </a:schemeClr>
              </a:solidFill>
              <a:latin typeface="OCR A Extended" panose="02010509020102010303" pitchFamily="50" charset="0"/>
            </a:endParaRPr>
          </a:p>
        </p:txBody>
      </p:sp>
      <p:sp>
        <p:nvSpPr>
          <p:cNvPr id="24" name="Content Placeholder 2">
            <a:extLst>
              <a:ext uri="{FF2B5EF4-FFF2-40B4-BE49-F238E27FC236}">
                <a16:creationId xmlns:a16="http://schemas.microsoft.com/office/drawing/2014/main" id="{A612CCAD-800A-45E5-B76B-11A6E324C98E}"/>
              </a:ext>
            </a:extLst>
          </p:cNvPr>
          <p:cNvSpPr txBox="1">
            <a:spLocks/>
          </p:cNvSpPr>
          <p:nvPr/>
        </p:nvSpPr>
        <p:spPr>
          <a:xfrm>
            <a:off x="1682980" y="2715766"/>
            <a:ext cx="3164827" cy="12261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9600" dirty="0">
                <a:solidFill>
                  <a:srgbClr val="467082"/>
                </a:solidFill>
              </a:rPr>
              <a:t>SLOW</a:t>
            </a:r>
          </a:p>
          <a:p>
            <a:pPr>
              <a:buFont typeface="Wingdings" panose="05000000000000000000" pitchFamily="2" charset="2"/>
              <a:buChar char="§"/>
            </a:pPr>
            <a:endParaRPr lang="fr-BE" sz="9600" dirty="0">
              <a:solidFill>
                <a:schemeClr val="tx1">
                  <a:lumMod val="65000"/>
                  <a:lumOff val="35000"/>
                </a:schemeClr>
              </a:solidFill>
            </a:endParaRPr>
          </a:p>
          <a:p>
            <a:pPr>
              <a:buFont typeface="Wingdings" panose="05000000000000000000" pitchFamily="2" charset="2"/>
              <a:buChar char="§"/>
            </a:pPr>
            <a:endParaRPr lang="fr-BE" sz="9600" dirty="0">
              <a:solidFill>
                <a:schemeClr val="tx1">
                  <a:lumMod val="65000"/>
                  <a:lumOff val="35000"/>
                </a:schemeClr>
              </a:solidFill>
              <a:latin typeface="OCR A Extended" panose="02010509020102010303" pitchFamily="50" charset="0"/>
            </a:endParaRPr>
          </a:p>
          <a:p>
            <a:pPr>
              <a:buFont typeface="Wingdings" panose="05000000000000000000" pitchFamily="2" charset="2"/>
              <a:buChar char="§"/>
            </a:pPr>
            <a:endParaRPr lang="fr-BE" sz="9600" dirty="0">
              <a:solidFill>
                <a:schemeClr val="tx1">
                  <a:lumMod val="65000"/>
                  <a:lumOff val="35000"/>
                </a:schemeClr>
              </a:solidFill>
              <a:latin typeface="OCR A Extended" panose="02010509020102010303" pitchFamily="50" charset="0"/>
            </a:endParaRPr>
          </a:p>
        </p:txBody>
      </p:sp>
      <p:sp>
        <p:nvSpPr>
          <p:cNvPr id="25" name="Content Placeholder 2">
            <a:extLst>
              <a:ext uri="{FF2B5EF4-FFF2-40B4-BE49-F238E27FC236}">
                <a16:creationId xmlns:a16="http://schemas.microsoft.com/office/drawing/2014/main" id="{3148747B-5524-4F45-9EF7-423CDFF606ED}"/>
              </a:ext>
            </a:extLst>
          </p:cNvPr>
          <p:cNvSpPr txBox="1">
            <a:spLocks/>
          </p:cNvSpPr>
          <p:nvPr/>
        </p:nvSpPr>
        <p:spPr>
          <a:xfrm>
            <a:off x="5035392" y="3003798"/>
            <a:ext cx="2992992" cy="122613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467082"/>
                </a:solidFill>
              </a:rPr>
              <a:t>FREE WILL requires</a:t>
            </a:r>
          </a:p>
          <a:p>
            <a:pPr lvl="1">
              <a:buFont typeface="Wingdings" panose="05000000000000000000" pitchFamily="2" charset="2"/>
              <a:buChar char="§"/>
            </a:pPr>
            <a:r>
              <a:rPr lang="en-US" sz="1600" dirty="0">
                <a:solidFill>
                  <a:srgbClr val="467082"/>
                </a:solidFill>
              </a:rPr>
              <a:t>TIME to process </a:t>
            </a:r>
          </a:p>
          <a:p>
            <a:pPr lvl="1">
              <a:buFont typeface="Wingdings" panose="05000000000000000000" pitchFamily="2" charset="2"/>
              <a:buChar char="§"/>
            </a:pPr>
            <a:r>
              <a:rPr lang="en-US" sz="1600" dirty="0">
                <a:solidFill>
                  <a:srgbClr val="467082"/>
                </a:solidFill>
              </a:rPr>
              <a:t>Lot of mental ENERGY</a:t>
            </a:r>
          </a:p>
          <a:p>
            <a:pPr lvl="1">
              <a:buFont typeface="Wingdings" panose="05000000000000000000" pitchFamily="2" charset="2"/>
              <a:buChar char="§"/>
            </a:pPr>
            <a:r>
              <a:rPr lang="en-US" sz="1600" dirty="0">
                <a:solidFill>
                  <a:srgbClr val="467082"/>
                </a:solidFill>
              </a:rPr>
              <a:t>EFFORT</a:t>
            </a:r>
          </a:p>
          <a:p>
            <a:pPr>
              <a:buFont typeface="Wingdings" panose="05000000000000000000" pitchFamily="2" charset="2"/>
              <a:buChar char="§"/>
            </a:pPr>
            <a:endParaRPr lang="en-US" sz="2000" dirty="0">
              <a:solidFill>
                <a:schemeClr val="tx1">
                  <a:lumMod val="65000"/>
                  <a:lumOff val="35000"/>
                </a:schemeClr>
              </a:solidFill>
            </a:endParaRPr>
          </a:p>
          <a:p>
            <a:pPr>
              <a:buFont typeface="Wingdings" panose="05000000000000000000" pitchFamily="2" charset="2"/>
              <a:buChar char="§"/>
            </a:pPr>
            <a:endParaRPr lang="en-US" sz="2000" dirty="0">
              <a:solidFill>
                <a:schemeClr val="tx1">
                  <a:lumMod val="65000"/>
                  <a:lumOff val="35000"/>
                </a:schemeClr>
              </a:solidFill>
              <a:latin typeface="OCR A Extended" panose="02010509020102010303" pitchFamily="50" charset="0"/>
            </a:endParaRPr>
          </a:p>
          <a:p>
            <a:pPr>
              <a:buFont typeface="Wingdings" panose="05000000000000000000" pitchFamily="2" charset="2"/>
              <a:buChar char="§"/>
            </a:pPr>
            <a:endParaRPr lang="en-US" sz="2000" dirty="0">
              <a:solidFill>
                <a:schemeClr val="tx1">
                  <a:lumMod val="65000"/>
                  <a:lumOff val="35000"/>
                </a:schemeClr>
              </a:solidFill>
              <a:latin typeface="OCR A Extended" panose="02010509020102010303" pitchFamily="50" charset="0"/>
            </a:endParaRPr>
          </a:p>
        </p:txBody>
      </p:sp>
    </p:spTree>
    <p:extLst>
      <p:ext uri="{BB962C8B-B14F-4D97-AF65-F5344CB8AC3E}">
        <p14:creationId xmlns:p14="http://schemas.microsoft.com/office/powerpoint/2010/main" val="116524035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990484" y="1727606"/>
            <a:ext cx="3348096" cy="369332"/>
          </a:xfrm>
          <a:prstGeom prst="rect">
            <a:avLst/>
          </a:prstGeom>
          <a:noFill/>
        </p:spPr>
        <p:txBody>
          <a:bodyPr wrap="none" rtlCol="0">
            <a:spAutoFit/>
          </a:bodyPr>
          <a:lstStyle/>
          <a:p>
            <a:r>
              <a:rPr lang="en-GB" dirty="0"/>
              <a:t>STORING DATA IS A FAST PROCESS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867040" y="476869"/>
            <a:ext cx="184731" cy="369332"/>
          </a:xfrm>
          <a:prstGeom prst="rect">
            <a:avLst/>
          </a:prstGeom>
          <a:noFill/>
        </p:spPr>
        <p:txBody>
          <a:bodyPr wrap="none" rtlCol="0">
            <a:spAutoFit/>
          </a:bodyPr>
          <a:lstStyle/>
          <a:p>
            <a:endParaRPr lang="en-GB" dirty="0"/>
          </a:p>
        </p:txBody>
      </p:sp>
      <p:sp>
        <p:nvSpPr>
          <p:cNvPr id="10" name="Content Placeholder 2">
            <a:extLst>
              <a:ext uri="{FF2B5EF4-FFF2-40B4-BE49-F238E27FC236}">
                <a16:creationId xmlns:a16="http://schemas.microsoft.com/office/drawing/2014/main" id="{1D3CC8C6-9C15-473F-9099-6043DC4C0F72}"/>
              </a:ext>
            </a:extLst>
          </p:cNvPr>
          <p:cNvSpPr>
            <a:spLocks noGrp="1"/>
          </p:cNvSpPr>
          <p:nvPr>
            <p:ph idx="1"/>
          </p:nvPr>
        </p:nvSpPr>
        <p:spPr>
          <a:xfrm>
            <a:off x="1682359" y="409506"/>
            <a:ext cx="6706051" cy="436695"/>
          </a:xfrm>
        </p:spPr>
        <p:txBody>
          <a:bodyPr>
            <a:noAutofit/>
          </a:bodyPr>
          <a:lstStyle/>
          <a:p>
            <a:pPr marL="0" indent="0">
              <a:buNone/>
            </a:pPr>
            <a:r>
              <a:rPr lang="fr-BE" sz="2000" dirty="0" err="1">
                <a:solidFill>
                  <a:schemeClr val="tx1">
                    <a:lumMod val="85000"/>
                    <a:lumOff val="15000"/>
                  </a:schemeClr>
                </a:solidFill>
              </a:rPr>
              <a:t>Storing</a:t>
            </a:r>
            <a:r>
              <a:rPr lang="fr-BE" sz="2000" dirty="0">
                <a:solidFill>
                  <a:schemeClr val="tx1">
                    <a:lumMod val="85000"/>
                    <a:lumOff val="15000"/>
                  </a:schemeClr>
                </a:solidFill>
              </a:rPr>
              <a:t> data in </a:t>
            </a:r>
            <a:r>
              <a:rPr lang="fr-BE" sz="2000" dirty="0" err="1">
                <a:solidFill>
                  <a:schemeClr val="tx1">
                    <a:lumMod val="85000"/>
                    <a:lumOff val="15000"/>
                  </a:schemeClr>
                </a:solidFill>
              </a:rPr>
              <a:t>our</a:t>
            </a:r>
            <a:r>
              <a:rPr lang="fr-BE" sz="2000" dirty="0">
                <a:solidFill>
                  <a:schemeClr val="tx1">
                    <a:lumMod val="85000"/>
                    <a:lumOff val="15000"/>
                  </a:schemeClr>
                </a:solidFill>
              </a:rPr>
              <a:t> </a:t>
            </a:r>
            <a:r>
              <a:rPr lang="fr-BE" sz="2000" dirty="0" err="1">
                <a:solidFill>
                  <a:schemeClr val="tx1">
                    <a:lumMod val="85000"/>
                    <a:lumOff val="15000"/>
                  </a:schemeClr>
                </a:solidFill>
              </a:rPr>
              <a:t>brain</a:t>
            </a:r>
            <a:r>
              <a:rPr lang="fr-BE" sz="2000" dirty="0">
                <a:solidFill>
                  <a:schemeClr val="tx1">
                    <a:lumMod val="85000"/>
                    <a:lumOff val="15000"/>
                  </a:schemeClr>
                </a:solidFill>
              </a:rPr>
              <a:t> </a:t>
            </a:r>
            <a:r>
              <a:rPr lang="fr-BE" sz="2000" dirty="0" err="1">
                <a:solidFill>
                  <a:schemeClr val="tx1">
                    <a:lumMod val="85000"/>
                    <a:lumOff val="15000"/>
                  </a:schemeClr>
                </a:solidFill>
              </a:rPr>
              <a:t>is</a:t>
            </a:r>
            <a:r>
              <a:rPr lang="fr-BE" sz="2000" dirty="0">
                <a:solidFill>
                  <a:schemeClr val="tx1">
                    <a:lumMod val="85000"/>
                    <a:lumOff val="15000"/>
                  </a:schemeClr>
                </a:solidFill>
              </a:rPr>
              <a:t> a </a:t>
            </a:r>
            <a:r>
              <a:rPr lang="fr-BE" sz="2000" dirty="0" err="1">
                <a:solidFill>
                  <a:schemeClr val="tx1">
                    <a:lumMod val="85000"/>
                    <a:lumOff val="15000"/>
                  </a:schemeClr>
                </a:solidFill>
              </a:rPr>
              <a:t>rather</a:t>
            </a:r>
            <a:r>
              <a:rPr lang="fr-BE" sz="2000" dirty="0">
                <a:solidFill>
                  <a:schemeClr val="tx1">
                    <a:lumMod val="85000"/>
                    <a:lumOff val="15000"/>
                  </a:schemeClr>
                </a:solidFill>
              </a:rPr>
              <a:t> simple and fast process.</a:t>
            </a:r>
          </a:p>
          <a:p>
            <a:pPr marL="0" indent="0">
              <a:buNone/>
            </a:pPr>
            <a:endParaRPr lang="fr-BE" sz="2000" dirty="0">
              <a:solidFill>
                <a:schemeClr val="tx1">
                  <a:lumMod val="85000"/>
                  <a:lumOff val="15000"/>
                </a:schemeClr>
              </a:solidFill>
            </a:endParaRPr>
          </a:p>
          <a:p>
            <a:pPr marL="0" indent="0">
              <a:buNone/>
            </a:pPr>
            <a:endParaRPr lang="fr-BE" sz="2000" dirty="0">
              <a:solidFill>
                <a:schemeClr val="tx1">
                  <a:lumMod val="85000"/>
                  <a:lumOff val="15000"/>
                </a:schemeClr>
              </a:solidFill>
            </a:endParaRPr>
          </a:p>
          <a:p>
            <a:pPr marL="0" indent="0">
              <a:buNone/>
            </a:pPr>
            <a:r>
              <a:rPr lang="fr-BE" sz="2000" dirty="0">
                <a:solidFill>
                  <a:schemeClr val="tx1">
                    <a:lumMod val="85000"/>
                    <a:lumOff val="15000"/>
                  </a:schemeClr>
                </a:solidFill>
              </a:rPr>
              <a:t> </a:t>
            </a:r>
          </a:p>
          <a:p>
            <a:pPr>
              <a:buFont typeface="Wingdings" panose="05000000000000000000" pitchFamily="2" charset="2"/>
              <a:buChar char="§"/>
            </a:pPr>
            <a:endParaRPr lang="fr-BE" sz="2000" dirty="0">
              <a:solidFill>
                <a:schemeClr val="tx1">
                  <a:lumMod val="65000"/>
                  <a:lumOff val="35000"/>
                </a:schemeClr>
              </a:solidFill>
            </a:endParaRPr>
          </a:p>
          <a:p>
            <a:pPr>
              <a:buFont typeface="Wingdings" panose="05000000000000000000" pitchFamily="2" charset="2"/>
              <a:buChar char="§"/>
            </a:pPr>
            <a:endParaRPr lang="fr-BE" sz="2000" dirty="0">
              <a:solidFill>
                <a:schemeClr val="tx1">
                  <a:lumMod val="65000"/>
                  <a:lumOff val="35000"/>
                </a:schemeClr>
              </a:solidFill>
              <a:latin typeface="OCR A Extended" panose="02010509020102010303" pitchFamily="50" charset="0"/>
            </a:endParaRPr>
          </a:p>
          <a:p>
            <a:pPr>
              <a:buFont typeface="Wingdings" panose="05000000000000000000" pitchFamily="2" charset="2"/>
              <a:buChar char="§"/>
            </a:pPr>
            <a:endParaRPr lang="fr-BE" sz="2000" dirty="0">
              <a:solidFill>
                <a:schemeClr val="tx1">
                  <a:lumMod val="65000"/>
                  <a:lumOff val="35000"/>
                </a:schemeClr>
              </a:solidFill>
              <a:latin typeface="OCR A Extended" panose="02010509020102010303" pitchFamily="50" charset="0"/>
            </a:endParaRPr>
          </a:p>
        </p:txBody>
      </p:sp>
      <p:sp>
        <p:nvSpPr>
          <p:cNvPr id="2" name="Organigramme : Données 1">
            <a:extLst>
              <a:ext uri="{FF2B5EF4-FFF2-40B4-BE49-F238E27FC236}">
                <a16:creationId xmlns:a16="http://schemas.microsoft.com/office/drawing/2014/main" id="{243A4C7C-743F-4125-9B16-0D9CE0A4A927}"/>
              </a:ext>
            </a:extLst>
          </p:cNvPr>
          <p:cNvSpPr/>
          <p:nvPr/>
        </p:nvSpPr>
        <p:spPr>
          <a:xfrm>
            <a:off x="1295625" y="1851670"/>
            <a:ext cx="1152120" cy="1152128"/>
          </a:xfrm>
          <a:prstGeom prst="flowChartInputOutput">
            <a:avLst/>
          </a:prstGeom>
          <a:solidFill>
            <a:schemeClr val="bg1">
              <a:lumMod val="95000"/>
            </a:schemeClr>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467082"/>
                </a:solidFill>
              </a:rPr>
              <a:t>NEW DATA</a:t>
            </a:r>
          </a:p>
        </p:txBody>
      </p:sp>
      <p:sp>
        <p:nvSpPr>
          <p:cNvPr id="3" name="Organigramme : Procédé 2">
            <a:extLst>
              <a:ext uri="{FF2B5EF4-FFF2-40B4-BE49-F238E27FC236}">
                <a16:creationId xmlns:a16="http://schemas.microsoft.com/office/drawing/2014/main" id="{64E86357-79D3-4AAA-B5CE-38487E618D6D}"/>
              </a:ext>
            </a:extLst>
          </p:cNvPr>
          <p:cNvSpPr/>
          <p:nvPr/>
        </p:nvSpPr>
        <p:spPr>
          <a:xfrm>
            <a:off x="4499992" y="1856830"/>
            <a:ext cx="1800196" cy="1152128"/>
          </a:xfrm>
          <a:prstGeom prst="flowChartProcess">
            <a:avLst/>
          </a:prstGeom>
          <a:solidFill>
            <a:schemeClr val="bg1">
              <a:lumMod val="95000"/>
            </a:schemeClr>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467082"/>
                </a:solidFill>
              </a:rPr>
              <a:t>PHONOLOGIC TREATMENT</a:t>
            </a:r>
          </a:p>
        </p:txBody>
      </p:sp>
      <p:sp>
        <p:nvSpPr>
          <p:cNvPr id="5" name="Organigramme : Disque magnétique 4">
            <a:extLst>
              <a:ext uri="{FF2B5EF4-FFF2-40B4-BE49-F238E27FC236}">
                <a16:creationId xmlns:a16="http://schemas.microsoft.com/office/drawing/2014/main" id="{106B6F3A-F1C8-44E4-8CD6-F564D5DFC189}"/>
              </a:ext>
            </a:extLst>
          </p:cNvPr>
          <p:cNvSpPr/>
          <p:nvPr/>
        </p:nvSpPr>
        <p:spPr>
          <a:xfrm>
            <a:off x="6587407" y="3291830"/>
            <a:ext cx="1800186" cy="1734650"/>
          </a:xfrm>
          <a:prstGeom prst="flowChartMagneticDisk">
            <a:avLst/>
          </a:prstGeom>
          <a:solidFill>
            <a:schemeClr val="bg1">
              <a:lumMod val="95000"/>
            </a:schemeClr>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467082"/>
                </a:solidFill>
              </a:rPr>
              <a:t>STORED IN MEMORY </a:t>
            </a:r>
            <a:br>
              <a:rPr lang="en-GB" dirty="0">
                <a:solidFill>
                  <a:srgbClr val="467082"/>
                </a:solidFill>
              </a:rPr>
            </a:br>
            <a:r>
              <a:rPr lang="en-GB" dirty="0">
                <a:solidFill>
                  <a:srgbClr val="467082"/>
                </a:solidFill>
              </a:rPr>
              <a:t>(Flag: TRUE)</a:t>
            </a:r>
          </a:p>
        </p:txBody>
      </p:sp>
      <p:cxnSp>
        <p:nvCxnSpPr>
          <p:cNvPr id="7" name="Connecteur droit avec flèche 6">
            <a:extLst>
              <a:ext uri="{FF2B5EF4-FFF2-40B4-BE49-F238E27FC236}">
                <a16:creationId xmlns:a16="http://schemas.microsoft.com/office/drawing/2014/main" id="{2719F058-7A34-46D4-A93A-EEB28D96C6D1}"/>
              </a:ext>
            </a:extLst>
          </p:cNvPr>
          <p:cNvCxnSpPr>
            <a:cxnSpLocks/>
            <a:stCxn id="2" idx="5"/>
            <a:endCxn id="20" idx="1"/>
          </p:cNvCxnSpPr>
          <p:nvPr/>
        </p:nvCxnSpPr>
        <p:spPr>
          <a:xfrm>
            <a:off x="2332533" y="2427734"/>
            <a:ext cx="512213" cy="0"/>
          </a:xfrm>
          <a:prstGeom prst="straightConnector1">
            <a:avLst/>
          </a:prstGeom>
          <a:ln w="28575">
            <a:solidFill>
              <a:srgbClr val="46708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3FC9BC22-54E9-430E-B745-F649DBBD00BB}"/>
              </a:ext>
            </a:extLst>
          </p:cNvPr>
          <p:cNvCxnSpPr>
            <a:cxnSpLocks/>
            <a:stCxn id="3" idx="3"/>
            <a:endCxn id="30" idx="1"/>
          </p:cNvCxnSpPr>
          <p:nvPr/>
        </p:nvCxnSpPr>
        <p:spPr>
          <a:xfrm flipV="1">
            <a:off x="6300188" y="2427734"/>
            <a:ext cx="611607" cy="5160"/>
          </a:xfrm>
          <a:prstGeom prst="straightConnector1">
            <a:avLst/>
          </a:prstGeom>
          <a:ln w="28575">
            <a:solidFill>
              <a:srgbClr val="467082"/>
            </a:solidFill>
            <a:tailEnd type="triangle"/>
          </a:ln>
        </p:spPr>
        <p:style>
          <a:lnRef idx="1">
            <a:schemeClr val="accent1"/>
          </a:lnRef>
          <a:fillRef idx="0">
            <a:schemeClr val="accent1"/>
          </a:fillRef>
          <a:effectRef idx="0">
            <a:schemeClr val="accent1"/>
          </a:effectRef>
          <a:fontRef idx="minor">
            <a:schemeClr val="tx1"/>
          </a:fontRef>
        </p:style>
      </p:cxnSp>
      <p:sp>
        <p:nvSpPr>
          <p:cNvPr id="20" name="Organigramme : Décision 19">
            <a:extLst>
              <a:ext uri="{FF2B5EF4-FFF2-40B4-BE49-F238E27FC236}">
                <a16:creationId xmlns:a16="http://schemas.microsoft.com/office/drawing/2014/main" id="{6A9C7C3E-36C7-4BC1-9042-D13E7D49A7A9}"/>
              </a:ext>
            </a:extLst>
          </p:cNvPr>
          <p:cNvSpPr/>
          <p:nvPr/>
        </p:nvSpPr>
        <p:spPr>
          <a:xfrm>
            <a:off x="2844746" y="1851670"/>
            <a:ext cx="1152119" cy="1152128"/>
          </a:xfrm>
          <a:prstGeom prst="flowChartDecision">
            <a:avLst/>
          </a:prstGeom>
          <a:solidFill>
            <a:schemeClr val="bg1">
              <a:lumMod val="95000"/>
            </a:schemeClr>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dirty="0">
                <a:solidFill>
                  <a:srgbClr val="467082"/>
                </a:solidFill>
              </a:rPr>
              <a:t>TRIGGERS?</a:t>
            </a:r>
          </a:p>
        </p:txBody>
      </p:sp>
      <p:cxnSp>
        <p:nvCxnSpPr>
          <p:cNvPr id="27" name="Connecteur droit avec flèche 26">
            <a:extLst>
              <a:ext uri="{FF2B5EF4-FFF2-40B4-BE49-F238E27FC236}">
                <a16:creationId xmlns:a16="http://schemas.microsoft.com/office/drawing/2014/main" id="{428FA710-EA93-4163-99EB-993188336E71}"/>
              </a:ext>
            </a:extLst>
          </p:cNvPr>
          <p:cNvCxnSpPr>
            <a:cxnSpLocks/>
          </p:cNvCxnSpPr>
          <p:nvPr/>
        </p:nvCxnSpPr>
        <p:spPr>
          <a:xfrm>
            <a:off x="3996865" y="2427734"/>
            <a:ext cx="512213" cy="0"/>
          </a:xfrm>
          <a:prstGeom prst="straightConnector1">
            <a:avLst/>
          </a:prstGeom>
          <a:ln w="28575">
            <a:solidFill>
              <a:srgbClr val="467082"/>
            </a:solidFill>
            <a:tailEnd type="triangle"/>
          </a:ln>
        </p:spPr>
        <p:style>
          <a:lnRef idx="1">
            <a:schemeClr val="accent1"/>
          </a:lnRef>
          <a:fillRef idx="0">
            <a:schemeClr val="accent1"/>
          </a:fillRef>
          <a:effectRef idx="0">
            <a:schemeClr val="accent1"/>
          </a:effectRef>
          <a:fontRef idx="minor">
            <a:schemeClr val="tx1"/>
          </a:fontRef>
        </p:style>
      </p:cxnSp>
      <p:sp>
        <p:nvSpPr>
          <p:cNvPr id="30" name="Organigramme : Décision 29">
            <a:extLst>
              <a:ext uri="{FF2B5EF4-FFF2-40B4-BE49-F238E27FC236}">
                <a16:creationId xmlns:a16="http://schemas.microsoft.com/office/drawing/2014/main" id="{7B40D888-44D0-4858-9770-CBE40EC4E975}"/>
              </a:ext>
            </a:extLst>
          </p:cNvPr>
          <p:cNvSpPr/>
          <p:nvPr/>
        </p:nvSpPr>
        <p:spPr>
          <a:xfrm>
            <a:off x="6911795" y="1851670"/>
            <a:ext cx="1152119" cy="1152128"/>
          </a:xfrm>
          <a:prstGeom prst="flowChartDecision">
            <a:avLst/>
          </a:prstGeom>
          <a:solidFill>
            <a:schemeClr val="bg1">
              <a:lumMod val="95000"/>
            </a:schemeClr>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dirty="0">
                <a:solidFill>
                  <a:srgbClr val="467082"/>
                </a:solidFill>
              </a:rPr>
              <a:t>TRIGGERS?</a:t>
            </a:r>
          </a:p>
        </p:txBody>
      </p:sp>
      <p:cxnSp>
        <p:nvCxnSpPr>
          <p:cNvPr id="34" name="Connecteur droit avec flèche 33">
            <a:extLst>
              <a:ext uri="{FF2B5EF4-FFF2-40B4-BE49-F238E27FC236}">
                <a16:creationId xmlns:a16="http://schemas.microsoft.com/office/drawing/2014/main" id="{0B484B63-D406-4D1C-8E76-0777A29965C5}"/>
              </a:ext>
            </a:extLst>
          </p:cNvPr>
          <p:cNvCxnSpPr>
            <a:cxnSpLocks/>
            <a:stCxn id="30" idx="2"/>
            <a:endCxn id="5" idx="1"/>
          </p:cNvCxnSpPr>
          <p:nvPr/>
        </p:nvCxnSpPr>
        <p:spPr>
          <a:xfrm flipH="1">
            <a:off x="7487500" y="3003798"/>
            <a:ext cx="355" cy="288032"/>
          </a:xfrm>
          <a:prstGeom prst="straightConnector1">
            <a:avLst/>
          </a:prstGeom>
          <a:ln w="28575">
            <a:solidFill>
              <a:srgbClr val="467082"/>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244E0C9D-3F32-4ED0-8DF3-A547EC021A5B}"/>
              </a:ext>
            </a:extLst>
          </p:cNvPr>
          <p:cNvSpPr txBox="1"/>
          <p:nvPr/>
        </p:nvSpPr>
        <p:spPr>
          <a:xfrm>
            <a:off x="7550394" y="2922498"/>
            <a:ext cx="492443" cy="369332"/>
          </a:xfrm>
          <a:prstGeom prst="rect">
            <a:avLst/>
          </a:prstGeom>
          <a:noFill/>
        </p:spPr>
        <p:txBody>
          <a:bodyPr wrap="none" rtlCol="0">
            <a:spAutoFit/>
          </a:bodyPr>
          <a:lstStyle/>
          <a:p>
            <a:r>
              <a:rPr lang="en-GB" b="1" dirty="0">
                <a:solidFill>
                  <a:srgbClr val="467082"/>
                </a:solidFill>
              </a:rPr>
              <a:t>NO</a:t>
            </a:r>
          </a:p>
        </p:txBody>
      </p:sp>
      <p:sp>
        <p:nvSpPr>
          <p:cNvPr id="38" name="ZoneTexte 37">
            <a:extLst>
              <a:ext uri="{FF2B5EF4-FFF2-40B4-BE49-F238E27FC236}">
                <a16:creationId xmlns:a16="http://schemas.microsoft.com/office/drawing/2014/main" id="{C2F2F6E4-3692-4442-A22E-787E40950947}"/>
              </a:ext>
            </a:extLst>
          </p:cNvPr>
          <p:cNvSpPr txBox="1"/>
          <p:nvPr/>
        </p:nvSpPr>
        <p:spPr>
          <a:xfrm>
            <a:off x="3968141" y="2129408"/>
            <a:ext cx="492443" cy="369332"/>
          </a:xfrm>
          <a:prstGeom prst="rect">
            <a:avLst/>
          </a:prstGeom>
          <a:noFill/>
        </p:spPr>
        <p:txBody>
          <a:bodyPr wrap="none" rtlCol="0">
            <a:spAutoFit/>
          </a:bodyPr>
          <a:lstStyle/>
          <a:p>
            <a:r>
              <a:rPr lang="en-GB" b="1" dirty="0">
                <a:solidFill>
                  <a:srgbClr val="467082"/>
                </a:solidFill>
              </a:rPr>
              <a:t>NO</a:t>
            </a:r>
          </a:p>
        </p:txBody>
      </p:sp>
      <p:sp>
        <p:nvSpPr>
          <p:cNvPr id="39" name="Content Placeholder 2">
            <a:extLst>
              <a:ext uri="{FF2B5EF4-FFF2-40B4-BE49-F238E27FC236}">
                <a16:creationId xmlns:a16="http://schemas.microsoft.com/office/drawing/2014/main" id="{21CBA8C4-3C2D-4B7E-9C51-72A1D44BAE84}"/>
              </a:ext>
            </a:extLst>
          </p:cNvPr>
          <p:cNvSpPr txBox="1">
            <a:spLocks/>
          </p:cNvSpPr>
          <p:nvPr/>
        </p:nvSpPr>
        <p:spPr>
          <a:xfrm rot="21308388">
            <a:off x="1489367" y="3665006"/>
            <a:ext cx="4721178" cy="1077093"/>
          </a:xfrm>
          <a:prstGeom prst="rect">
            <a:avLst/>
          </a:prstGeom>
          <a:solidFill>
            <a:srgbClr val="467082"/>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2000" dirty="0" err="1">
                <a:solidFill>
                  <a:schemeClr val="bg1"/>
                </a:solidFill>
              </a:rPr>
              <a:t>According</a:t>
            </a:r>
            <a:r>
              <a:rPr lang="fr-BE" sz="2000" dirty="0">
                <a:solidFill>
                  <a:schemeClr val="bg1"/>
                </a:solidFill>
              </a:rPr>
              <a:t> to the Direct </a:t>
            </a:r>
            <a:r>
              <a:rPr lang="fr-BE" sz="2000" dirty="0" err="1">
                <a:solidFill>
                  <a:schemeClr val="bg1"/>
                </a:solidFill>
              </a:rPr>
              <a:t>Processing</a:t>
            </a:r>
            <a:r>
              <a:rPr lang="fr-BE" sz="2000" dirty="0">
                <a:solidFill>
                  <a:schemeClr val="bg1"/>
                </a:solidFill>
              </a:rPr>
              <a:t> Model, </a:t>
            </a:r>
            <a:r>
              <a:rPr lang="fr-BE" sz="2000" dirty="0" err="1">
                <a:solidFill>
                  <a:schemeClr val="bg1"/>
                </a:solidFill>
              </a:rPr>
              <a:t>We</a:t>
            </a:r>
            <a:r>
              <a:rPr lang="fr-BE" sz="2000" dirty="0">
                <a:solidFill>
                  <a:schemeClr val="bg1"/>
                </a:solidFill>
              </a:rPr>
              <a:t> tend to </a:t>
            </a:r>
            <a:r>
              <a:rPr lang="fr-BE" sz="2000" dirty="0" err="1">
                <a:solidFill>
                  <a:schemeClr val="bg1"/>
                </a:solidFill>
              </a:rPr>
              <a:t>believe</a:t>
            </a:r>
            <a:r>
              <a:rPr lang="fr-BE" sz="2000" dirty="0">
                <a:solidFill>
                  <a:schemeClr val="bg1"/>
                </a:solidFill>
              </a:rPr>
              <a:t> </a:t>
            </a:r>
            <a:r>
              <a:rPr lang="fr-BE" sz="2000" dirty="0" err="1">
                <a:solidFill>
                  <a:schemeClr val="bg1"/>
                </a:solidFill>
              </a:rPr>
              <a:t>everything</a:t>
            </a:r>
            <a:r>
              <a:rPr lang="fr-BE" sz="2000" dirty="0">
                <a:solidFill>
                  <a:schemeClr val="bg1"/>
                </a:solidFill>
              </a:rPr>
              <a:t> </a:t>
            </a:r>
            <a:r>
              <a:rPr lang="fr-BE" sz="2000" dirty="0" err="1">
                <a:solidFill>
                  <a:schemeClr val="bg1"/>
                </a:solidFill>
              </a:rPr>
              <a:t>we</a:t>
            </a:r>
            <a:r>
              <a:rPr lang="fr-BE" sz="2000" dirty="0">
                <a:solidFill>
                  <a:schemeClr val="bg1"/>
                </a:solidFill>
              </a:rPr>
              <a:t> are </a:t>
            </a:r>
            <a:r>
              <a:rPr lang="fr-BE" sz="2000" dirty="0" err="1">
                <a:solidFill>
                  <a:schemeClr val="bg1"/>
                </a:solidFill>
              </a:rPr>
              <a:t>told</a:t>
            </a:r>
            <a:r>
              <a:rPr lang="fr-BE" sz="2000" dirty="0">
                <a:solidFill>
                  <a:schemeClr val="bg1"/>
                </a:solidFill>
              </a:rPr>
              <a:t> </a:t>
            </a:r>
            <a:r>
              <a:rPr lang="fr-BE" sz="2000" dirty="0" err="1">
                <a:solidFill>
                  <a:schemeClr val="bg1"/>
                </a:solidFill>
              </a:rPr>
              <a:t>except</a:t>
            </a:r>
            <a:r>
              <a:rPr lang="fr-BE" sz="2000" dirty="0">
                <a:solidFill>
                  <a:schemeClr val="bg1"/>
                </a:solidFill>
              </a:rPr>
              <a:t> if </a:t>
            </a:r>
            <a:r>
              <a:rPr lang="fr-BE" sz="2000" dirty="0" err="1">
                <a:solidFill>
                  <a:schemeClr val="bg1"/>
                </a:solidFill>
              </a:rPr>
              <a:t>our</a:t>
            </a:r>
            <a:r>
              <a:rPr lang="fr-BE" sz="2000" dirty="0">
                <a:solidFill>
                  <a:schemeClr val="bg1"/>
                </a:solidFill>
              </a:rPr>
              <a:t> vigilance </a:t>
            </a:r>
            <a:r>
              <a:rPr lang="fr-BE" sz="2000" dirty="0" err="1">
                <a:solidFill>
                  <a:schemeClr val="bg1"/>
                </a:solidFill>
              </a:rPr>
              <a:t>is</a:t>
            </a:r>
            <a:r>
              <a:rPr lang="fr-BE" sz="2000" dirty="0">
                <a:solidFill>
                  <a:schemeClr val="bg1"/>
                </a:solidFill>
              </a:rPr>
              <a:t> </a:t>
            </a:r>
            <a:r>
              <a:rPr lang="fr-BE" sz="2000" dirty="0" err="1">
                <a:solidFill>
                  <a:schemeClr val="bg1"/>
                </a:solidFill>
              </a:rPr>
              <a:t>triggered</a:t>
            </a:r>
            <a:r>
              <a:rPr lang="fr-BE" sz="2000" dirty="0">
                <a:solidFill>
                  <a:schemeClr val="bg1"/>
                </a:solidFill>
              </a:rPr>
              <a:t>.</a:t>
            </a:r>
          </a:p>
          <a:p>
            <a:pPr marL="0" indent="0">
              <a:buFont typeface="Arial" panose="020B0604020202020204" pitchFamily="34" charset="0"/>
              <a:buNone/>
            </a:pPr>
            <a:endParaRPr lang="fr-BE" sz="2000" dirty="0">
              <a:solidFill>
                <a:schemeClr val="bg1"/>
              </a:solidFill>
            </a:endParaRPr>
          </a:p>
          <a:p>
            <a:pPr marL="0" indent="0">
              <a:buFont typeface="Arial" panose="020B0604020202020204" pitchFamily="34" charset="0"/>
              <a:buNone/>
            </a:pPr>
            <a:r>
              <a:rPr lang="fr-BE" sz="2000" dirty="0">
                <a:solidFill>
                  <a:schemeClr val="bg1"/>
                </a:solidFill>
              </a:rPr>
              <a:t> </a:t>
            </a:r>
          </a:p>
          <a:p>
            <a:pPr>
              <a:buFont typeface="Wingdings" panose="05000000000000000000" pitchFamily="2" charset="2"/>
              <a:buChar char="§"/>
            </a:pPr>
            <a:endParaRPr lang="fr-BE" sz="2000" dirty="0">
              <a:solidFill>
                <a:schemeClr val="bg1"/>
              </a:solidFill>
            </a:endParaRPr>
          </a:p>
          <a:p>
            <a:pPr>
              <a:buFont typeface="Wingdings" panose="05000000000000000000" pitchFamily="2" charset="2"/>
              <a:buChar char="§"/>
            </a:pPr>
            <a:endParaRPr lang="fr-BE" sz="2000" dirty="0">
              <a:solidFill>
                <a:schemeClr val="bg1"/>
              </a:solidFill>
              <a:latin typeface="OCR A Extended" panose="02010509020102010303" pitchFamily="50" charset="0"/>
            </a:endParaRPr>
          </a:p>
          <a:p>
            <a:pPr>
              <a:buFont typeface="Wingdings" panose="05000000000000000000" pitchFamily="2" charset="2"/>
              <a:buChar char="§"/>
            </a:pPr>
            <a:endParaRPr lang="fr-BE" sz="2000" dirty="0">
              <a:solidFill>
                <a:schemeClr val="bg1"/>
              </a:solidFill>
              <a:latin typeface="OCR A Extended" panose="02010509020102010303" pitchFamily="50" charset="0"/>
            </a:endParaRPr>
          </a:p>
        </p:txBody>
      </p:sp>
      <p:sp>
        <p:nvSpPr>
          <p:cNvPr id="41" name="Organigramme : Procédé 40">
            <a:extLst>
              <a:ext uri="{FF2B5EF4-FFF2-40B4-BE49-F238E27FC236}">
                <a16:creationId xmlns:a16="http://schemas.microsoft.com/office/drawing/2014/main" id="{8B1060C7-6A14-4D2D-9DCB-A27F561F1E79}"/>
              </a:ext>
            </a:extLst>
          </p:cNvPr>
          <p:cNvSpPr/>
          <p:nvPr/>
        </p:nvSpPr>
        <p:spPr>
          <a:xfrm>
            <a:off x="2520707" y="950130"/>
            <a:ext cx="1800196" cy="489148"/>
          </a:xfrm>
          <a:prstGeom prst="flowChartProcess">
            <a:avLst/>
          </a:prstGeom>
          <a:solidFill>
            <a:schemeClr val="bg1">
              <a:lumMod val="95000"/>
            </a:schemeClr>
          </a:solidFill>
          <a:ln>
            <a:solidFill>
              <a:srgbClr val="4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467082"/>
                </a:solidFill>
              </a:rPr>
              <a:t>FREE WILL</a:t>
            </a:r>
          </a:p>
        </p:txBody>
      </p:sp>
      <p:cxnSp>
        <p:nvCxnSpPr>
          <p:cNvPr id="42" name="Connecteur droit avec flèche 41">
            <a:extLst>
              <a:ext uri="{FF2B5EF4-FFF2-40B4-BE49-F238E27FC236}">
                <a16:creationId xmlns:a16="http://schemas.microsoft.com/office/drawing/2014/main" id="{94CCED77-1157-4803-AD9F-FE17CE4CBE37}"/>
              </a:ext>
            </a:extLst>
          </p:cNvPr>
          <p:cNvCxnSpPr>
            <a:cxnSpLocks/>
            <a:stCxn id="20" idx="0"/>
            <a:endCxn id="41" idx="2"/>
          </p:cNvCxnSpPr>
          <p:nvPr/>
        </p:nvCxnSpPr>
        <p:spPr>
          <a:xfrm flipH="1" flipV="1">
            <a:off x="3420805" y="1439278"/>
            <a:ext cx="1" cy="412392"/>
          </a:xfrm>
          <a:prstGeom prst="straightConnector1">
            <a:avLst/>
          </a:prstGeom>
          <a:ln w="28575">
            <a:solidFill>
              <a:srgbClr val="46708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40E9230C-2A6D-4D6C-86B8-E76F77F0E64D}"/>
              </a:ext>
            </a:extLst>
          </p:cNvPr>
          <p:cNvCxnSpPr>
            <a:cxnSpLocks/>
            <a:stCxn id="30" idx="0"/>
            <a:endCxn id="41" idx="3"/>
          </p:cNvCxnSpPr>
          <p:nvPr/>
        </p:nvCxnSpPr>
        <p:spPr>
          <a:xfrm flipH="1" flipV="1">
            <a:off x="4320903" y="1194704"/>
            <a:ext cx="3166952" cy="656966"/>
          </a:xfrm>
          <a:prstGeom prst="straightConnector1">
            <a:avLst/>
          </a:prstGeom>
          <a:ln w="28575">
            <a:solidFill>
              <a:srgbClr val="46708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975B27B5-EAD4-40F4-994F-BF2F2CCE397E}"/>
              </a:ext>
            </a:extLst>
          </p:cNvPr>
          <p:cNvCxnSpPr>
            <a:cxnSpLocks/>
            <a:stCxn id="41" idx="1"/>
            <a:endCxn id="2" idx="1"/>
          </p:cNvCxnSpPr>
          <p:nvPr/>
        </p:nvCxnSpPr>
        <p:spPr>
          <a:xfrm flipH="1">
            <a:off x="1871685" y="1194704"/>
            <a:ext cx="649022" cy="656966"/>
          </a:xfrm>
          <a:prstGeom prst="straightConnector1">
            <a:avLst/>
          </a:prstGeom>
          <a:ln w="28575">
            <a:solidFill>
              <a:srgbClr val="4670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95507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068FC8-159F-4E16-9007-CFA371FD5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144000" cy="57150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rgbClr val="000000"/>
                </a:solidFill>
              </a:rPr>
              <a:t>Keeping the brain in FAST mode makes it easier to manipulate, to predict!</a:t>
            </a:r>
            <a:r>
              <a:rPr lang="en-GB" dirty="0">
                <a:solidFill>
                  <a:srgbClr val="000000"/>
                </a:solidFill>
              </a:rPr>
              <a:t> </a:t>
            </a:r>
            <a:br>
              <a:rPr lang="en-GB" dirty="0">
                <a:solidFill>
                  <a:srgbClr val="000000"/>
                </a:solidFill>
              </a:rPr>
            </a:br>
            <a:br>
              <a:rPr lang="en-GB" dirty="0">
                <a:solidFill>
                  <a:srgbClr val="000000"/>
                </a:solidFill>
              </a:rPr>
            </a:br>
            <a:r>
              <a:rPr lang="en-GB" dirty="0">
                <a:solidFill>
                  <a:srgbClr val="000000"/>
                </a:solidFill>
              </a:rPr>
              <a:t>If we remain in an environment that fit the patterns we know and are used to, the Free will is not triggered and we tend to believe everything.</a:t>
            </a:r>
          </a:p>
        </p:txBody>
      </p:sp>
      <p:pic>
        <p:nvPicPr>
          <p:cNvPr id="9" name="Graphique 8" descr="Visage neutre noir">
            <a:extLst>
              <a:ext uri="{FF2B5EF4-FFF2-40B4-BE49-F238E27FC236}">
                <a16:creationId xmlns:a16="http://schemas.microsoft.com/office/drawing/2014/main" id="{775FF75C-2021-4504-B2E6-55F491C9BC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2821" y="435701"/>
            <a:ext cx="914400" cy="914400"/>
          </a:xfrm>
          <a:prstGeom prst="rect">
            <a:avLst/>
          </a:prstGeom>
        </p:spPr>
      </p:pic>
      <p:sp>
        <p:nvSpPr>
          <p:cNvPr id="10" name="Bulle narrative : ronde 9">
            <a:extLst>
              <a:ext uri="{FF2B5EF4-FFF2-40B4-BE49-F238E27FC236}">
                <a16:creationId xmlns:a16="http://schemas.microsoft.com/office/drawing/2014/main" id="{C1D0AB28-9E3E-475D-B7E2-5D0846B54FEB}"/>
              </a:ext>
            </a:extLst>
          </p:cNvPr>
          <p:cNvSpPr/>
          <p:nvPr/>
        </p:nvSpPr>
        <p:spPr>
          <a:xfrm>
            <a:off x="6953182" y="101357"/>
            <a:ext cx="2088232" cy="792087"/>
          </a:xfrm>
          <a:prstGeom prst="wedgeEllipseCallout">
            <a:avLst>
              <a:gd name="adj1" fmla="val -68018"/>
              <a:gd name="adj2" fmla="val 63495"/>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Who needs a scientific study to know that?</a:t>
            </a:r>
          </a:p>
        </p:txBody>
      </p:sp>
    </p:spTree>
    <p:extLst>
      <p:ext uri="{BB962C8B-B14F-4D97-AF65-F5344CB8AC3E}">
        <p14:creationId xmlns:p14="http://schemas.microsoft.com/office/powerpoint/2010/main" val="1184230411"/>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523760" y="1132537"/>
            <a:ext cx="2389437" cy="369332"/>
          </a:xfrm>
          <a:prstGeom prst="rect">
            <a:avLst/>
          </a:prstGeom>
          <a:noFill/>
        </p:spPr>
        <p:txBody>
          <a:bodyPr wrap="none" rtlCol="0">
            <a:spAutoFit/>
          </a:bodyPr>
          <a:lstStyle/>
          <a:p>
            <a:r>
              <a:rPr lang="en-GB" dirty="0"/>
              <a:t>MODULATING FACTORS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10" name="Content Placeholder 2">
            <a:extLst>
              <a:ext uri="{FF2B5EF4-FFF2-40B4-BE49-F238E27FC236}">
                <a16:creationId xmlns:a16="http://schemas.microsoft.com/office/drawing/2014/main" id="{1D3CC8C6-9C15-473F-9099-6043DC4C0F72}"/>
              </a:ext>
            </a:extLst>
          </p:cNvPr>
          <p:cNvSpPr>
            <a:spLocks noGrp="1"/>
          </p:cNvSpPr>
          <p:nvPr>
            <p:ph idx="1"/>
          </p:nvPr>
        </p:nvSpPr>
        <p:spPr>
          <a:xfrm>
            <a:off x="1074949" y="409507"/>
            <a:ext cx="7582754" cy="504056"/>
          </a:xfrm>
        </p:spPr>
        <p:txBody>
          <a:bodyPr>
            <a:normAutofit fontScale="92500"/>
          </a:bodyPr>
          <a:lstStyle/>
          <a:p>
            <a:pPr marL="0" indent="0">
              <a:buNone/>
            </a:pPr>
            <a:r>
              <a:rPr lang="fr-BE" sz="2000" dirty="0">
                <a:solidFill>
                  <a:schemeClr val="tx1">
                    <a:lumMod val="65000"/>
                    <a:lumOff val="35000"/>
                  </a:schemeClr>
                </a:solidFill>
              </a:rPr>
              <a:t>The frame influence the </a:t>
            </a:r>
            <a:r>
              <a:rPr lang="fr-BE" sz="2000" dirty="0" err="1">
                <a:solidFill>
                  <a:schemeClr val="tx1">
                    <a:lumMod val="65000"/>
                    <a:lumOff val="35000"/>
                  </a:schemeClr>
                </a:solidFill>
              </a:rPr>
              <a:t>way</a:t>
            </a:r>
            <a:r>
              <a:rPr lang="fr-BE" sz="2000" dirty="0">
                <a:solidFill>
                  <a:schemeClr val="tx1">
                    <a:lumMod val="65000"/>
                    <a:lumOff val="35000"/>
                  </a:schemeClr>
                </a:solidFill>
              </a:rPr>
              <a:t> </a:t>
            </a:r>
            <a:r>
              <a:rPr lang="fr-BE" sz="2000" dirty="0" err="1">
                <a:solidFill>
                  <a:schemeClr val="tx1">
                    <a:lumMod val="65000"/>
                    <a:lumOff val="35000"/>
                  </a:schemeClr>
                </a:solidFill>
              </a:rPr>
              <a:t>we</a:t>
            </a:r>
            <a:r>
              <a:rPr lang="fr-BE" sz="2000" dirty="0">
                <a:solidFill>
                  <a:schemeClr val="tx1">
                    <a:lumMod val="65000"/>
                    <a:lumOff val="35000"/>
                  </a:schemeClr>
                </a:solidFill>
              </a:rPr>
              <a:t> </a:t>
            </a:r>
            <a:r>
              <a:rPr lang="fr-BE" sz="2000" dirty="0" err="1">
                <a:solidFill>
                  <a:schemeClr val="tx1">
                    <a:lumMod val="65000"/>
                    <a:lumOff val="35000"/>
                  </a:schemeClr>
                </a:solidFill>
              </a:rPr>
              <a:t>behave</a:t>
            </a:r>
            <a:r>
              <a:rPr lang="fr-BE" sz="2000" dirty="0">
                <a:solidFill>
                  <a:schemeClr val="tx1">
                    <a:lumMod val="65000"/>
                    <a:lumOff val="35000"/>
                  </a:schemeClr>
                </a:solidFill>
              </a:rPr>
              <a:t> by forcing us to use the FAST </a:t>
            </a:r>
            <a:r>
              <a:rPr lang="fr-BE" sz="2000" dirty="0" err="1">
                <a:solidFill>
                  <a:schemeClr val="tx1">
                    <a:lumMod val="65000"/>
                    <a:lumOff val="35000"/>
                  </a:schemeClr>
                </a:solidFill>
              </a:rPr>
              <a:t>paths</a:t>
            </a:r>
            <a:r>
              <a:rPr lang="fr-BE" sz="2000" dirty="0">
                <a:solidFill>
                  <a:schemeClr val="tx1">
                    <a:lumMod val="65000"/>
                    <a:lumOff val="35000"/>
                  </a:schemeClr>
                </a:solidFill>
              </a:rPr>
              <a:t> </a:t>
            </a:r>
          </a:p>
          <a:p>
            <a:pPr>
              <a:buFont typeface="Wingdings" panose="05000000000000000000" pitchFamily="2" charset="2"/>
              <a:buChar char="§"/>
            </a:pPr>
            <a:endParaRPr lang="fr-BE" sz="2000" dirty="0">
              <a:solidFill>
                <a:schemeClr val="tx1">
                  <a:lumMod val="65000"/>
                  <a:lumOff val="35000"/>
                </a:schemeClr>
              </a:solidFill>
            </a:endParaRPr>
          </a:p>
          <a:p>
            <a:pPr>
              <a:buFont typeface="Wingdings" panose="05000000000000000000" pitchFamily="2" charset="2"/>
              <a:buChar char="§"/>
            </a:pPr>
            <a:endParaRPr lang="fr-BE" sz="2000" dirty="0">
              <a:solidFill>
                <a:schemeClr val="tx1">
                  <a:lumMod val="65000"/>
                  <a:lumOff val="35000"/>
                </a:schemeClr>
              </a:solidFill>
              <a:latin typeface="OCR A Extended" panose="02010509020102010303" pitchFamily="50" charset="0"/>
            </a:endParaRPr>
          </a:p>
          <a:p>
            <a:pPr>
              <a:buFont typeface="Wingdings" panose="05000000000000000000" pitchFamily="2" charset="2"/>
              <a:buChar char="§"/>
            </a:pPr>
            <a:endParaRPr lang="fr-BE" sz="2000" dirty="0">
              <a:solidFill>
                <a:schemeClr val="tx1">
                  <a:lumMod val="65000"/>
                  <a:lumOff val="35000"/>
                </a:schemeClr>
              </a:solidFill>
              <a:latin typeface="OCR A Extended" panose="02010509020102010303" pitchFamily="50" charset="0"/>
            </a:endParaRPr>
          </a:p>
        </p:txBody>
      </p:sp>
      <p:sp>
        <p:nvSpPr>
          <p:cNvPr id="19" name="Rectangle 18">
            <a:extLst>
              <a:ext uri="{FF2B5EF4-FFF2-40B4-BE49-F238E27FC236}">
                <a16:creationId xmlns:a16="http://schemas.microsoft.com/office/drawing/2014/main" id="{18D5978F-A851-4BBF-A3A9-1E0036C081A2}"/>
              </a:ext>
            </a:extLst>
          </p:cNvPr>
          <p:cNvSpPr/>
          <p:nvPr/>
        </p:nvSpPr>
        <p:spPr>
          <a:xfrm>
            <a:off x="2807614" y="2837418"/>
            <a:ext cx="576222" cy="461665"/>
          </a:xfrm>
          <a:prstGeom prst="rect">
            <a:avLst/>
          </a:prstGeom>
        </p:spPr>
        <p:txBody>
          <a:bodyPr wrap="square">
            <a:spAutoFit/>
          </a:bodyPr>
          <a:lstStyle/>
          <a:p>
            <a:pPr marL="0" lvl="1"/>
            <a:r>
              <a:rPr lang="fr-BE" sz="1200" b="1" dirty="0">
                <a:solidFill>
                  <a:schemeClr val="tx1">
                    <a:lumMod val="65000"/>
                    <a:lumOff val="35000"/>
                  </a:schemeClr>
                </a:solidFill>
              </a:rPr>
              <a:t>TIME</a:t>
            </a:r>
            <a:r>
              <a:rPr lang="fr-BE" sz="2400" b="1" dirty="0">
                <a:solidFill>
                  <a:schemeClr val="tx1">
                    <a:lumMod val="65000"/>
                    <a:lumOff val="35000"/>
                  </a:schemeClr>
                </a:solidFill>
              </a:rPr>
              <a:t> </a:t>
            </a:r>
          </a:p>
        </p:txBody>
      </p:sp>
      <p:sp>
        <p:nvSpPr>
          <p:cNvPr id="20" name="Rectangle 19">
            <a:extLst>
              <a:ext uri="{FF2B5EF4-FFF2-40B4-BE49-F238E27FC236}">
                <a16:creationId xmlns:a16="http://schemas.microsoft.com/office/drawing/2014/main" id="{5D528D2C-74CD-4568-B14A-E4D38DBF4E1B}"/>
              </a:ext>
            </a:extLst>
          </p:cNvPr>
          <p:cNvSpPr/>
          <p:nvPr/>
        </p:nvSpPr>
        <p:spPr>
          <a:xfrm>
            <a:off x="4509656" y="2979879"/>
            <a:ext cx="940257" cy="276999"/>
          </a:xfrm>
          <a:prstGeom prst="rect">
            <a:avLst/>
          </a:prstGeom>
        </p:spPr>
        <p:txBody>
          <a:bodyPr wrap="none">
            <a:spAutoFit/>
          </a:bodyPr>
          <a:lstStyle/>
          <a:p>
            <a:r>
              <a:rPr lang="fr-BE" sz="1200" b="1" dirty="0">
                <a:solidFill>
                  <a:schemeClr val="tx1">
                    <a:lumMod val="65000"/>
                    <a:lumOff val="35000"/>
                  </a:schemeClr>
                </a:solidFill>
              </a:rPr>
              <a:t>AUTHORITY</a:t>
            </a:r>
            <a:endParaRPr lang="en-GB" sz="1200" b="1" dirty="0"/>
          </a:p>
        </p:txBody>
      </p:sp>
      <p:sp>
        <p:nvSpPr>
          <p:cNvPr id="21" name="Rectangle 20">
            <a:extLst>
              <a:ext uri="{FF2B5EF4-FFF2-40B4-BE49-F238E27FC236}">
                <a16:creationId xmlns:a16="http://schemas.microsoft.com/office/drawing/2014/main" id="{34005064-F3B1-45C3-AFFA-96B132DD1B23}"/>
              </a:ext>
            </a:extLst>
          </p:cNvPr>
          <p:cNvSpPr/>
          <p:nvPr/>
        </p:nvSpPr>
        <p:spPr>
          <a:xfrm>
            <a:off x="6444208" y="3003798"/>
            <a:ext cx="891398" cy="276999"/>
          </a:xfrm>
          <a:prstGeom prst="rect">
            <a:avLst/>
          </a:prstGeom>
        </p:spPr>
        <p:txBody>
          <a:bodyPr wrap="none">
            <a:spAutoFit/>
          </a:bodyPr>
          <a:lstStyle/>
          <a:p>
            <a:pPr marL="0" lvl="1"/>
            <a:r>
              <a:rPr lang="fr-BE" sz="1200" b="1" dirty="0">
                <a:solidFill>
                  <a:schemeClr val="tx1">
                    <a:lumMod val="65000"/>
                    <a:lumOff val="35000"/>
                  </a:schemeClr>
                </a:solidFill>
              </a:rPr>
              <a:t>EMOTIONS</a:t>
            </a:r>
          </a:p>
        </p:txBody>
      </p:sp>
      <p:pic>
        <p:nvPicPr>
          <p:cNvPr id="23" name="Image 22">
            <a:extLst>
              <a:ext uri="{FF2B5EF4-FFF2-40B4-BE49-F238E27FC236}">
                <a16:creationId xmlns:a16="http://schemas.microsoft.com/office/drawing/2014/main" id="{ACB1BC98-409E-4383-9F4B-317C11CEBC73}"/>
              </a:ext>
            </a:extLst>
          </p:cNvPr>
          <p:cNvPicPr>
            <a:picLocks noChangeAspect="1"/>
          </p:cNvPicPr>
          <p:nvPr/>
        </p:nvPicPr>
        <p:blipFill>
          <a:blip r:embed="rId3" cstate="print">
            <a:duotone>
              <a:prstClr val="black"/>
              <a:srgbClr val="467082">
                <a:tint val="45000"/>
                <a:satMod val="400000"/>
              </a:srgbClr>
            </a:duotone>
            <a:extLst>
              <a:ext uri="{28A0092B-C50C-407E-A947-70E740481C1C}">
                <a14:useLocalDpi xmlns:a14="http://schemas.microsoft.com/office/drawing/2010/main" val="0"/>
              </a:ext>
            </a:extLst>
          </a:blip>
          <a:stretch>
            <a:fillRect/>
          </a:stretch>
        </p:blipFill>
        <p:spPr>
          <a:xfrm>
            <a:off x="2584322" y="1832212"/>
            <a:ext cx="988055" cy="1070545"/>
          </a:xfrm>
          <a:prstGeom prst="rect">
            <a:avLst/>
          </a:prstGeom>
        </p:spPr>
      </p:pic>
      <p:pic>
        <p:nvPicPr>
          <p:cNvPr id="3" name="Graphique 2" descr="Hiérarchie">
            <a:extLst>
              <a:ext uri="{FF2B5EF4-FFF2-40B4-BE49-F238E27FC236}">
                <a16:creationId xmlns:a16="http://schemas.microsoft.com/office/drawing/2014/main" id="{2A24F3F2-C1E1-45AE-8477-9E11C76C02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44279" y="1820528"/>
            <a:ext cx="1189048" cy="1189048"/>
          </a:xfrm>
          <a:prstGeom prst="rect">
            <a:avLst/>
          </a:prstGeom>
        </p:spPr>
      </p:pic>
      <p:pic>
        <p:nvPicPr>
          <p:cNvPr id="23554" name="Picture 2" descr="Emotions">
            <a:extLst>
              <a:ext uri="{FF2B5EF4-FFF2-40B4-BE49-F238E27FC236}">
                <a16:creationId xmlns:a16="http://schemas.microsoft.com/office/drawing/2014/main" id="{1AEC5CD4-4D9B-413A-BE46-B134122634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0632" y="1985850"/>
            <a:ext cx="958550" cy="85840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E92D3ED3-483A-4F7B-BE31-2D345022F588}"/>
              </a:ext>
            </a:extLst>
          </p:cNvPr>
          <p:cNvSpPr/>
          <p:nvPr/>
        </p:nvSpPr>
        <p:spPr>
          <a:xfrm>
            <a:off x="4509656" y="4030427"/>
            <a:ext cx="735651" cy="276999"/>
          </a:xfrm>
          <a:prstGeom prst="rect">
            <a:avLst/>
          </a:prstGeom>
        </p:spPr>
        <p:txBody>
          <a:bodyPr wrap="none">
            <a:spAutoFit/>
          </a:bodyPr>
          <a:lstStyle/>
          <a:p>
            <a:r>
              <a:rPr lang="fr-BE" sz="1200" b="1" dirty="0">
                <a:solidFill>
                  <a:schemeClr val="tx1">
                    <a:lumMod val="65000"/>
                    <a:lumOff val="35000"/>
                  </a:schemeClr>
                </a:solidFill>
              </a:rPr>
              <a:t>HISTORY</a:t>
            </a:r>
            <a:endParaRPr lang="en-GB" sz="1200" b="1" dirty="0"/>
          </a:p>
        </p:txBody>
      </p:sp>
      <p:pic>
        <p:nvPicPr>
          <p:cNvPr id="6" name="Graphique 5" descr="Calendrier mensuel">
            <a:extLst>
              <a:ext uri="{FF2B5EF4-FFF2-40B4-BE49-F238E27FC236}">
                <a16:creationId xmlns:a16="http://schemas.microsoft.com/office/drawing/2014/main" id="{11437E24-F1D8-4920-8783-547D4CAD97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78131" y="3256878"/>
            <a:ext cx="914400" cy="914400"/>
          </a:xfrm>
          <a:prstGeom prst="rect">
            <a:avLst/>
          </a:prstGeom>
        </p:spPr>
      </p:pic>
    </p:spTree>
    <p:extLst>
      <p:ext uri="{BB962C8B-B14F-4D97-AF65-F5344CB8AC3E}">
        <p14:creationId xmlns:p14="http://schemas.microsoft.com/office/powerpoint/2010/main" val="54712489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74968" y="853634"/>
            <a:ext cx="1217193" cy="369332"/>
          </a:xfrm>
          <a:prstGeom prst="rect">
            <a:avLst/>
          </a:prstGeom>
          <a:noFill/>
        </p:spPr>
        <p:txBody>
          <a:bodyPr wrap="none" rtlCol="0">
            <a:spAutoFit/>
          </a:bodyPr>
          <a:lstStyle/>
          <a:p>
            <a:r>
              <a:rPr lang="en-GB" dirty="0"/>
              <a:t>EMOTIONS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pic>
        <p:nvPicPr>
          <p:cNvPr id="5" name="Image 4">
            <a:extLst>
              <a:ext uri="{FF2B5EF4-FFF2-40B4-BE49-F238E27FC236}">
                <a16:creationId xmlns:a16="http://schemas.microsoft.com/office/drawing/2014/main" id="{8686D90D-7610-4DB0-AF5D-9EB0238BE4EA}"/>
              </a:ext>
            </a:extLst>
          </p:cNvPr>
          <p:cNvPicPr>
            <a:picLocks noChangeAspect="1"/>
          </p:cNvPicPr>
          <p:nvPr/>
        </p:nvPicPr>
        <p:blipFill>
          <a:blip r:embed="rId3"/>
          <a:stretch>
            <a:fillRect/>
          </a:stretch>
        </p:blipFill>
        <p:spPr>
          <a:xfrm>
            <a:off x="2699792" y="604837"/>
            <a:ext cx="4762500" cy="3933825"/>
          </a:xfrm>
          <a:prstGeom prst="rect">
            <a:avLst/>
          </a:prstGeom>
        </p:spPr>
      </p:pic>
      <p:sp>
        <p:nvSpPr>
          <p:cNvPr id="6" name="ZoneTexte 5">
            <a:extLst>
              <a:ext uri="{FF2B5EF4-FFF2-40B4-BE49-F238E27FC236}">
                <a16:creationId xmlns:a16="http://schemas.microsoft.com/office/drawing/2014/main" id="{7222DB6D-4037-415E-A6B0-5ACFD0A8EB0B}"/>
              </a:ext>
            </a:extLst>
          </p:cNvPr>
          <p:cNvSpPr txBox="1"/>
          <p:nvPr/>
        </p:nvSpPr>
        <p:spPr>
          <a:xfrm>
            <a:off x="3059832" y="247360"/>
            <a:ext cx="849913" cy="369332"/>
          </a:xfrm>
          <a:prstGeom prst="rect">
            <a:avLst/>
          </a:prstGeom>
          <a:noFill/>
        </p:spPr>
        <p:txBody>
          <a:bodyPr wrap="none" rtlCol="0">
            <a:spAutoFit/>
          </a:bodyPr>
          <a:lstStyle/>
          <a:p>
            <a:r>
              <a:rPr lang="en-GB" dirty="0"/>
              <a:t>ANGER</a:t>
            </a:r>
          </a:p>
        </p:txBody>
      </p:sp>
      <p:sp>
        <p:nvSpPr>
          <p:cNvPr id="23" name="ZoneTexte 22">
            <a:extLst>
              <a:ext uri="{FF2B5EF4-FFF2-40B4-BE49-F238E27FC236}">
                <a16:creationId xmlns:a16="http://schemas.microsoft.com/office/drawing/2014/main" id="{284DACEE-3F6E-45C9-8CD6-2E10D7BF8ED1}"/>
              </a:ext>
            </a:extLst>
          </p:cNvPr>
          <p:cNvSpPr txBox="1"/>
          <p:nvPr/>
        </p:nvSpPr>
        <p:spPr>
          <a:xfrm>
            <a:off x="4751913" y="247360"/>
            <a:ext cx="658257" cy="369332"/>
          </a:xfrm>
          <a:prstGeom prst="rect">
            <a:avLst/>
          </a:prstGeom>
          <a:noFill/>
        </p:spPr>
        <p:txBody>
          <a:bodyPr wrap="none" rtlCol="0">
            <a:spAutoFit/>
          </a:bodyPr>
          <a:lstStyle/>
          <a:p>
            <a:r>
              <a:rPr lang="en-GB" dirty="0"/>
              <a:t>FEAR</a:t>
            </a:r>
          </a:p>
        </p:txBody>
      </p:sp>
      <p:sp>
        <p:nvSpPr>
          <p:cNvPr id="24" name="ZoneTexte 23">
            <a:extLst>
              <a:ext uri="{FF2B5EF4-FFF2-40B4-BE49-F238E27FC236}">
                <a16:creationId xmlns:a16="http://schemas.microsoft.com/office/drawing/2014/main" id="{91D394EA-5013-4ACD-A83C-D49829828D4E}"/>
              </a:ext>
            </a:extLst>
          </p:cNvPr>
          <p:cNvSpPr txBox="1"/>
          <p:nvPr/>
        </p:nvSpPr>
        <p:spPr>
          <a:xfrm>
            <a:off x="6262496" y="247360"/>
            <a:ext cx="1000595" cy="369332"/>
          </a:xfrm>
          <a:prstGeom prst="rect">
            <a:avLst/>
          </a:prstGeom>
          <a:noFill/>
        </p:spPr>
        <p:txBody>
          <a:bodyPr wrap="none" rtlCol="0">
            <a:spAutoFit/>
          </a:bodyPr>
          <a:lstStyle/>
          <a:p>
            <a:r>
              <a:rPr lang="en-GB" dirty="0"/>
              <a:t>DISGUST</a:t>
            </a:r>
          </a:p>
        </p:txBody>
      </p:sp>
      <p:sp>
        <p:nvSpPr>
          <p:cNvPr id="25" name="ZoneTexte 24">
            <a:extLst>
              <a:ext uri="{FF2B5EF4-FFF2-40B4-BE49-F238E27FC236}">
                <a16:creationId xmlns:a16="http://schemas.microsoft.com/office/drawing/2014/main" id="{1BF3D65B-C228-48E4-86D0-8874C6117062}"/>
              </a:ext>
            </a:extLst>
          </p:cNvPr>
          <p:cNvSpPr txBox="1"/>
          <p:nvPr/>
        </p:nvSpPr>
        <p:spPr>
          <a:xfrm>
            <a:off x="2909150" y="4526807"/>
            <a:ext cx="1082348" cy="369332"/>
          </a:xfrm>
          <a:prstGeom prst="rect">
            <a:avLst/>
          </a:prstGeom>
          <a:noFill/>
        </p:spPr>
        <p:txBody>
          <a:bodyPr wrap="none" rtlCol="0">
            <a:spAutoFit/>
          </a:bodyPr>
          <a:lstStyle/>
          <a:p>
            <a:r>
              <a:rPr lang="en-GB" dirty="0"/>
              <a:t>SURPRISE</a:t>
            </a:r>
          </a:p>
        </p:txBody>
      </p:sp>
      <p:sp>
        <p:nvSpPr>
          <p:cNvPr id="26" name="ZoneTexte 25">
            <a:extLst>
              <a:ext uri="{FF2B5EF4-FFF2-40B4-BE49-F238E27FC236}">
                <a16:creationId xmlns:a16="http://schemas.microsoft.com/office/drawing/2014/main" id="{1D63E927-74EB-414E-99CB-29B75FF2E21A}"/>
              </a:ext>
            </a:extLst>
          </p:cNvPr>
          <p:cNvSpPr txBox="1"/>
          <p:nvPr/>
        </p:nvSpPr>
        <p:spPr>
          <a:xfrm>
            <a:off x="4822701" y="4526807"/>
            <a:ext cx="516680" cy="369332"/>
          </a:xfrm>
          <a:prstGeom prst="rect">
            <a:avLst/>
          </a:prstGeom>
          <a:noFill/>
        </p:spPr>
        <p:txBody>
          <a:bodyPr wrap="none" rtlCol="0">
            <a:spAutoFit/>
          </a:bodyPr>
          <a:lstStyle/>
          <a:p>
            <a:r>
              <a:rPr lang="en-GB" dirty="0"/>
              <a:t>JOY</a:t>
            </a:r>
          </a:p>
        </p:txBody>
      </p:sp>
      <p:sp>
        <p:nvSpPr>
          <p:cNvPr id="27" name="ZoneTexte 26">
            <a:extLst>
              <a:ext uri="{FF2B5EF4-FFF2-40B4-BE49-F238E27FC236}">
                <a16:creationId xmlns:a16="http://schemas.microsoft.com/office/drawing/2014/main" id="{DAE6102E-0A7B-4DA3-BD64-7772302340EF}"/>
              </a:ext>
            </a:extLst>
          </p:cNvPr>
          <p:cNvSpPr txBox="1"/>
          <p:nvPr/>
        </p:nvSpPr>
        <p:spPr>
          <a:xfrm>
            <a:off x="6262496" y="4516649"/>
            <a:ext cx="1035155" cy="369332"/>
          </a:xfrm>
          <a:prstGeom prst="rect">
            <a:avLst/>
          </a:prstGeom>
          <a:noFill/>
        </p:spPr>
        <p:txBody>
          <a:bodyPr wrap="none" rtlCol="0">
            <a:spAutoFit/>
          </a:bodyPr>
          <a:lstStyle/>
          <a:p>
            <a:r>
              <a:rPr lang="en-GB" dirty="0"/>
              <a:t>SADNESS</a:t>
            </a:r>
          </a:p>
        </p:txBody>
      </p:sp>
    </p:spTree>
    <p:extLst>
      <p:ext uri="{BB962C8B-B14F-4D97-AF65-F5344CB8AC3E}">
        <p14:creationId xmlns:p14="http://schemas.microsoft.com/office/powerpoint/2010/main" val="3647901420"/>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433A95-104D-4D43-B7C3-73DB08CC46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24" b="7824"/>
          <a:stretch/>
        </p:blipFill>
        <p:spPr>
          <a:xfrm>
            <a:off x="0" y="0"/>
            <a:ext cx="9144000" cy="5143500"/>
          </a:xfrm>
          <a:prstGeom prst="rect">
            <a:avLst/>
          </a:prstGeom>
        </p:spPr>
      </p:pic>
      <p:sp>
        <p:nvSpPr>
          <p:cNvPr id="4" name="Rectangle 3">
            <a:extLst>
              <a:ext uri="{FF2B5EF4-FFF2-40B4-BE49-F238E27FC236}">
                <a16:creationId xmlns:a16="http://schemas.microsoft.com/office/drawing/2014/main" id="{D8D175CF-D038-458E-9DAC-B1ADAFC8FE9E}"/>
              </a:ext>
            </a:extLst>
          </p:cNvPr>
          <p:cNvSpPr/>
          <p:nvPr/>
        </p:nvSpPr>
        <p:spPr>
          <a:xfrm rot="558120">
            <a:off x="1871700" y="1334520"/>
            <a:ext cx="5400600" cy="2664296"/>
          </a:xfrm>
          <a:prstGeom prst="rect">
            <a:avLst/>
          </a:prstGeom>
          <a:solidFill>
            <a:srgbClr val="FF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bg1"/>
                </a:solidFill>
              </a:rPr>
              <a:t>If you want to motivate with rewards, look happy, smile</a:t>
            </a:r>
          </a:p>
          <a:p>
            <a:pPr algn="ctr"/>
            <a:endParaRPr lang="en-GB" b="1" i="1" dirty="0">
              <a:solidFill>
                <a:schemeClr val="bg1"/>
              </a:solidFill>
            </a:endParaRPr>
          </a:p>
          <a:p>
            <a:pPr algn="ctr"/>
            <a:r>
              <a:rPr lang="en-GB" b="1" i="1" dirty="0">
                <a:solidFill>
                  <a:schemeClr val="bg1"/>
                </a:solidFill>
              </a:rPr>
              <a:t>If you want to use authority, look angry (like directors)</a:t>
            </a:r>
          </a:p>
          <a:p>
            <a:pPr algn="ctr"/>
            <a:endParaRPr lang="en-GB" b="1" i="1" dirty="0">
              <a:solidFill>
                <a:schemeClr val="bg1"/>
              </a:solidFill>
            </a:endParaRPr>
          </a:p>
          <a:p>
            <a:pPr algn="ctr"/>
            <a:r>
              <a:rPr lang="en-GB" b="1" i="1" dirty="0">
                <a:solidFill>
                  <a:schemeClr val="bg1"/>
                </a:solidFill>
              </a:rPr>
              <a:t>If you want to use Altruism, look sad.</a:t>
            </a:r>
          </a:p>
        </p:txBody>
      </p:sp>
    </p:spTree>
    <p:extLst>
      <p:ext uri="{BB962C8B-B14F-4D97-AF65-F5344CB8AC3E}">
        <p14:creationId xmlns:p14="http://schemas.microsoft.com/office/powerpoint/2010/main" val="1263856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2C50E8-1B01-4BB3-A6F3-7FD3CB60CC5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18810" y="853634"/>
            <a:ext cx="1404744" cy="369332"/>
          </a:xfrm>
          <a:prstGeom prst="rect">
            <a:avLst/>
          </a:prstGeom>
          <a:noFill/>
        </p:spPr>
        <p:txBody>
          <a:bodyPr wrap="none" rtlCol="0">
            <a:spAutoFit/>
          </a:bodyPr>
          <a:lstStyle/>
          <a:p>
            <a:r>
              <a:rPr lang="en-GB" dirty="0"/>
              <a:t>MOTIVATION</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10" name="Content Placeholder 2">
            <a:extLst>
              <a:ext uri="{FF2B5EF4-FFF2-40B4-BE49-F238E27FC236}">
                <a16:creationId xmlns:a16="http://schemas.microsoft.com/office/drawing/2014/main" id="{1D3CC8C6-9C15-473F-9099-6043DC4C0F72}"/>
              </a:ext>
            </a:extLst>
          </p:cNvPr>
          <p:cNvSpPr>
            <a:spLocks noGrp="1"/>
          </p:cNvSpPr>
          <p:nvPr>
            <p:ph idx="1"/>
          </p:nvPr>
        </p:nvSpPr>
        <p:spPr>
          <a:xfrm>
            <a:off x="1074950" y="409507"/>
            <a:ext cx="6347048" cy="504056"/>
          </a:xfrm>
        </p:spPr>
        <p:txBody>
          <a:bodyPr>
            <a:normAutofit/>
          </a:bodyPr>
          <a:lstStyle/>
          <a:p>
            <a:pPr marL="0" indent="0">
              <a:buNone/>
            </a:pPr>
            <a:r>
              <a:rPr lang="fr-BE" sz="2000" dirty="0">
                <a:solidFill>
                  <a:schemeClr val="tx1">
                    <a:lumMod val="65000"/>
                    <a:lumOff val="35000"/>
                  </a:schemeClr>
                </a:solidFill>
              </a:rPr>
              <a:t>People are </a:t>
            </a:r>
            <a:r>
              <a:rPr lang="fr-BE" sz="2000" b="1" dirty="0" err="1">
                <a:solidFill>
                  <a:schemeClr val="tx1">
                    <a:lumMod val="65000"/>
                    <a:lumOff val="35000"/>
                  </a:schemeClr>
                </a:solidFill>
              </a:rPr>
              <a:t>motivated</a:t>
            </a:r>
            <a:r>
              <a:rPr lang="fr-BE" sz="2000" dirty="0">
                <a:solidFill>
                  <a:schemeClr val="tx1">
                    <a:lumMod val="65000"/>
                    <a:lumOff val="35000"/>
                  </a:schemeClr>
                </a:solidFill>
              </a:rPr>
              <a:t> </a:t>
            </a:r>
            <a:r>
              <a:rPr lang="fr-BE" sz="2000" dirty="0" err="1">
                <a:solidFill>
                  <a:schemeClr val="tx1">
                    <a:lumMod val="65000"/>
                    <a:lumOff val="35000"/>
                  </a:schemeClr>
                </a:solidFill>
              </a:rPr>
              <a:t>either</a:t>
            </a:r>
            <a:r>
              <a:rPr lang="fr-BE" sz="2000" dirty="0">
                <a:solidFill>
                  <a:schemeClr val="tx1">
                    <a:lumMod val="65000"/>
                    <a:lumOff val="35000"/>
                  </a:schemeClr>
                </a:solidFill>
              </a:rPr>
              <a:t> by </a:t>
            </a:r>
          </a:p>
          <a:p>
            <a:pPr>
              <a:buFont typeface="Wingdings" panose="05000000000000000000" pitchFamily="2" charset="2"/>
              <a:buChar char="§"/>
            </a:pPr>
            <a:endParaRPr lang="fr-BE" sz="2000" dirty="0">
              <a:solidFill>
                <a:schemeClr val="tx1">
                  <a:lumMod val="65000"/>
                  <a:lumOff val="35000"/>
                </a:schemeClr>
              </a:solidFill>
            </a:endParaRPr>
          </a:p>
          <a:p>
            <a:pPr>
              <a:buFont typeface="Wingdings" panose="05000000000000000000" pitchFamily="2" charset="2"/>
              <a:buChar char="§"/>
            </a:pPr>
            <a:endParaRPr lang="fr-BE" sz="2000" dirty="0">
              <a:solidFill>
                <a:schemeClr val="tx1">
                  <a:lumMod val="65000"/>
                  <a:lumOff val="35000"/>
                </a:schemeClr>
              </a:solidFill>
              <a:latin typeface="OCR A Extended" panose="02010509020102010303" pitchFamily="50" charset="0"/>
            </a:endParaRPr>
          </a:p>
          <a:p>
            <a:pPr>
              <a:buFont typeface="Wingdings" panose="05000000000000000000" pitchFamily="2" charset="2"/>
              <a:buChar char="§"/>
            </a:pPr>
            <a:endParaRPr lang="fr-BE" sz="2000" dirty="0">
              <a:solidFill>
                <a:schemeClr val="tx1">
                  <a:lumMod val="65000"/>
                  <a:lumOff val="35000"/>
                </a:schemeClr>
              </a:solidFill>
              <a:latin typeface="OCR A Extended" panose="02010509020102010303" pitchFamily="50" charset="0"/>
            </a:endParaRPr>
          </a:p>
        </p:txBody>
      </p:sp>
      <p:pic>
        <p:nvPicPr>
          <p:cNvPr id="13" name="Image 12">
            <a:extLst>
              <a:ext uri="{FF2B5EF4-FFF2-40B4-BE49-F238E27FC236}">
                <a16:creationId xmlns:a16="http://schemas.microsoft.com/office/drawing/2014/main" id="{F9A3B34C-ECE3-4304-A510-C13E78508A67}"/>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flipH="1">
            <a:off x="1891779" y="2185601"/>
            <a:ext cx="710208" cy="710208"/>
          </a:xfrm>
          <a:prstGeom prst="rect">
            <a:avLst/>
          </a:prstGeom>
        </p:spPr>
      </p:pic>
      <p:pic>
        <p:nvPicPr>
          <p:cNvPr id="16" name="Image 15">
            <a:extLst>
              <a:ext uri="{FF2B5EF4-FFF2-40B4-BE49-F238E27FC236}">
                <a16:creationId xmlns:a16="http://schemas.microsoft.com/office/drawing/2014/main" id="{2AA2E515-EDAF-44A0-96CD-691DE45CD426}"/>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68450" y="1969577"/>
            <a:ext cx="1142256" cy="1142256"/>
          </a:xfrm>
          <a:prstGeom prst="rect">
            <a:avLst/>
          </a:prstGeom>
        </p:spPr>
      </p:pic>
      <p:pic>
        <p:nvPicPr>
          <p:cNvPr id="17" name="Image 16">
            <a:extLst>
              <a:ext uri="{FF2B5EF4-FFF2-40B4-BE49-F238E27FC236}">
                <a16:creationId xmlns:a16="http://schemas.microsoft.com/office/drawing/2014/main" id="{63C438F6-22B8-422D-BA9D-D339E94CED52}"/>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477169" y="2046918"/>
            <a:ext cx="987574" cy="987574"/>
          </a:xfrm>
          <a:prstGeom prst="rect">
            <a:avLst/>
          </a:prstGeom>
        </p:spPr>
      </p:pic>
      <p:pic>
        <p:nvPicPr>
          <p:cNvPr id="18" name="Image 17">
            <a:extLst>
              <a:ext uri="{FF2B5EF4-FFF2-40B4-BE49-F238E27FC236}">
                <a16:creationId xmlns:a16="http://schemas.microsoft.com/office/drawing/2014/main" id="{796DA79F-660F-499D-8921-16F94121ACF7}"/>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331205" y="2135128"/>
            <a:ext cx="829401" cy="811154"/>
          </a:xfrm>
          <a:prstGeom prst="rect">
            <a:avLst/>
          </a:prstGeom>
        </p:spPr>
      </p:pic>
      <p:sp>
        <p:nvSpPr>
          <p:cNvPr id="19" name="Rectangle 18">
            <a:extLst>
              <a:ext uri="{FF2B5EF4-FFF2-40B4-BE49-F238E27FC236}">
                <a16:creationId xmlns:a16="http://schemas.microsoft.com/office/drawing/2014/main" id="{18D5978F-A851-4BBF-A3A9-1E0036C081A2}"/>
              </a:ext>
            </a:extLst>
          </p:cNvPr>
          <p:cNvSpPr/>
          <p:nvPr/>
        </p:nvSpPr>
        <p:spPr>
          <a:xfrm>
            <a:off x="1979553" y="2905681"/>
            <a:ext cx="483455" cy="461665"/>
          </a:xfrm>
          <a:prstGeom prst="rect">
            <a:avLst/>
          </a:prstGeom>
        </p:spPr>
        <p:txBody>
          <a:bodyPr wrap="square">
            <a:spAutoFit/>
          </a:bodyPr>
          <a:lstStyle/>
          <a:p>
            <a:pPr marL="0" lvl="1"/>
            <a:r>
              <a:rPr lang="fr-BE" sz="1200" b="1" dirty="0">
                <a:solidFill>
                  <a:schemeClr val="tx1">
                    <a:lumMod val="65000"/>
                    <a:lumOff val="35000"/>
                  </a:schemeClr>
                </a:solidFill>
              </a:rPr>
              <a:t>Fear</a:t>
            </a:r>
            <a:r>
              <a:rPr lang="fr-BE" sz="2400" b="1" dirty="0">
                <a:solidFill>
                  <a:schemeClr val="tx1">
                    <a:lumMod val="65000"/>
                    <a:lumOff val="35000"/>
                  </a:schemeClr>
                </a:solidFill>
              </a:rPr>
              <a:t> </a:t>
            </a:r>
          </a:p>
        </p:txBody>
      </p:sp>
      <p:sp>
        <p:nvSpPr>
          <p:cNvPr id="20" name="Rectangle 19">
            <a:extLst>
              <a:ext uri="{FF2B5EF4-FFF2-40B4-BE49-F238E27FC236}">
                <a16:creationId xmlns:a16="http://schemas.microsoft.com/office/drawing/2014/main" id="{5D528D2C-74CD-4568-B14A-E4D38DBF4E1B}"/>
              </a:ext>
            </a:extLst>
          </p:cNvPr>
          <p:cNvSpPr/>
          <p:nvPr/>
        </p:nvSpPr>
        <p:spPr>
          <a:xfrm>
            <a:off x="3681595" y="3048142"/>
            <a:ext cx="731162" cy="276999"/>
          </a:xfrm>
          <a:prstGeom prst="rect">
            <a:avLst/>
          </a:prstGeom>
        </p:spPr>
        <p:txBody>
          <a:bodyPr wrap="none">
            <a:spAutoFit/>
          </a:bodyPr>
          <a:lstStyle/>
          <a:p>
            <a:r>
              <a:rPr lang="fr-BE" sz="1200" b="1" dirty="0" err="1">
                <a:solidFill>
                  <a:schemeClr val="tx1">
                    <a:lumMod val="65000"/>
                    <a:lumOff val="35000"/>
                  </a:schemeClr>
                </a:solidFill>
              </a:rPr>
              <a:t>Rewards</a:t>
            </a:r>
            <a:endParaRPr lang="en-GB" sz="1200" b="1" dirty="0"/>
          </a:p>
        </p:txBody>
      </p:sp>
      <p:sp>
        <p:nvSpPr>
          <p:cNvPr id="21" name="Rectangle 20">
            <a:extLst>
              <a:ext uri="{FF2B5EF4-FFF2-40B4-BE49-F238E27FC236}">
                <a16:creationId xmlns:a16="http://schemas.microsoft.com/office/drawing/2014/main" id="{34005064-F3B1-45C3-AFFA-96B132DD1B23}"/>
              </a:ext>
            </a:extLst>
          </p:cNvPr>
          <p:cNvSpPr/>
          <p:nvPr/>
        </p:nvSpPr>
        <p:spPr>
          <a:xfrm>
            <a:off x="5616147" y="3072061"/>
            <a:ext cx="731290" cy="276999"/>
          </a:xfrm>
          <a:prstGeom prst="rect">
            <a:avLst/>
          </a:prstGeom>
        </p:spPr>
        <p:txBody>
          <a:bodyPr wrap="none">
            <a:spAutoFit/>
          </a:bodyPr>
          <a:lstStyle/>
          <a:p>
            <a:pPr marL="0" lvl="1"/>
            <a:r>
              <a:rPr lang="fr-BE" sz="1200" b="1" dirty="0" err="1">
                <a:solidFill>
                  <a:schemeClr val="tx1">
                    <a:lumMod val="65000"/>
                    <a:lumOff val="35000"/>
                  </a:schemeClr>
                </a:solidFill>
              </a:rPr>
              <a:t>Altruism</a:t>
            </a:r>
            <a:endParaRPr lang="fr-BE" sz="1200" b="1" dirty="0">
              <a:solidFill>
                <a:schemeClr val="tx1">
                  <a:lumMod val="65000"/>
                  <a:lumOff val="35000"/>
                </a:schemeClr>
              </a:solidFill>
            </a:endParaRPr>
          </a:p>
        </p:txBody>
      </p:sp>
      <p:sp>
        <p:nvSpPr>
          <p:cNvPr id="22" name="Rectangle 21">
            <a:extLst>
              <a:ext uri="{FF2B5EF4-FFF2-40B4-BE49-F238E27FC236}">
                <a16:creationId xmlns:a16="http://schemas.microsoft.com/office/drawing/2014/main" id="{E92C17DB-AC76-4E7C-B693-C4D295F9AA71}"/>
              </a:ext>
            </a:extLst>
          </p:cNvPr>
          <p:cNvSpPr/>
          <p:nvPr/>
        </p:nvSpPr>
        <p:spPr>
          <a:xfrm>
            <a:off x="7185719" y="3072060"/>
            <a:ext cx="1135119" cy="276999"/>
          </a:xfrm>
          <a:prstGeom prst="rect">
            <a:avLst/>
          </a:prstGeom>
        </p:spPr>
        <p:txBody>
          <a:bodyPr wrap="none">
            <a:spAutoFit/>
          </a:bodyPr>
          <a:lstStyle/>
          <a:p>
            <a:pPr marL="0" lvl="1"/>
            <a:r>
              <a:rPr lang="fr-BE" sz="1200" b="1" dirty="0">
                <a:solidFill>
                  <a:schemeClr val="tx1">
                    <a:lumMod val="65000"/>
                    <a:lumOff val="35000"/>
                  </a:schemeClr>
                </a:solidFill>
              </a:rPr>
              <a:t>Self </a:t>
            </a:r>
            <a:r>
              <a:rPr lang="fr-BE" sz="1200" b="1" dirty="0" err="1">
                <a:solidFill>
                  <a:schemeClr val="tx1">
                    <a:lumMod val="65000"/>
                    <a:lumOff val="35000"/>
                  </a:schemeClr>
                </a:solidFill>
              </a:rPr>
              <a:t>Coherence</a:t>
            </a:r>
            <a:endParaRPr lang="fr-BE" sz="1200" b="1" dirty="0">
              <a:solidFill>
                <a:schemeClr val="tx1">
                  <a:lumMod val="65000"/>
                  <a:lumOff val="35000"/>
                </a:schemeClr>
              </a:solidFill>
            </a:endParaRPr>
          </a:p>
        </p:txBody>
      </p:sp>
    </p:spTree>
    <p:extLst>
      <p:ext uri="{BB962C8B-B14F-4D97-AF65-F5344CB8AC3E}">
        <p14:creationId xmlns:p14="http://schemas.microsoft.com/office/powerpoint/2010/main" val="3506931636"/>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 de recherche d'images pour &quot;nice house picture&quot;">
            <a:extLst>
              <a:ext uri="{FF2B5EF4-FFF2-40B4-BE49-F238E27FC236}">
                <a16:creationId xmlns:a16="http://schemas.microsoft.com/office/drawing/2014/main" id="{4ABAF52F-7E51-4B10-8271-5C05900BD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399" y="-13692"/>
            <a:ext cx="686911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Ã©sultat de recherche d'images pour &quot;house sales sign&quot;">
            <a:extLst>
              <a:ext uri="{FF2B5EF4-FFF2-40B4-BE49-F238E27FC236}">
                <a16:creationId xmlns:a16="http://schemas.microsoft.com/office/drawing/2014/main" id="{33B39D05-B2DE-4171-B277-74BC7173B8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907" y="3579862"/>
            <a:ext cx="1268760" cy="9515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93A3BB-6E48-410E-BEBD-EB27105C0250}"/>
              </a:ext>
            </a:extLst>
          </p:cNvPr>
          <p:cNvSpPr/>
          <p:nvPr/>
        </p:nvSpPr>
        <p:spPr>
          <a:xfrm rot="713382">
            <a:off x="4292142" y="257322"/>
            <a:ext cx="1728192" cy="1213547"/>
          </a:xfrm>
          <a:prstGeom prst="rect">
            <a:avLst/>
          </a:prstGeom>
          <a:solidFill>
            <a:srgbClr val="FFFF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lumMod val="85000"/>
                    <a:lumOff val="15000"/>
                  </a:schemeClr>
                </a:solidFill>
              </a:rPr>
              <a:t>PRIC€?</a:t>
            </a:r>
          </a:p>
        </p:txBody>
      </p:sp>
      <p:sp>
        <p:nvSpPr>
          <p:cNvPr id="3" name="ZoneTexte 2">
            <a:extLst>
              <a:ext uri="{FF2B5EF4-FFF2-40B4-BE49-F238E27FC236}">
                <a16:creationId xmlns:a16="http://schemas.microsoft.com/office/drawing/2014/main" id="{668F1ECE-0D11-4AA0-96D4-CF80C18CF5B8}"/>
              </a:ext>
            </a:extLst>
          </p:cNvPr>
          <p:cNvSpPr txBox="1"/>
          <p:nvPr/>
        </p:nvSpPr>
        <p:spPr>
          <a:xfrm>
            <a:off x="4939183" y="2248584"/>
            <a:ext cx="3347864" cy="646331"/>
          </a:xfrm>
          <a:prstGeom prst="rect">
            <a:avLst/>
          </a:prstGeom>
          <a:solidFill>
            <a:srgbClr val="9FB7C2"/>
          </a:solidFill>
          <a:effectLst>
            <a:outerShdw blurRad="50800" dist="38100" dir="8100000" algn="tr" rotWithShape="0">
              <a:prstClr val="black">
                <a:alpha val="40000"/>
              </a:prstClr>
            </a:outerShdw>
          </a:effectLst>
        </p:spPr>
        <p:txBody>
          <a:bodyPr wrap="square" rtlCol="0">
            <a:spAutoFit/>
          </a:bodyPr>
          <a:lstStyle/>
          <a:p>
            <a:r>
              <a:rPr lang="en-GB" sz="3600" b="1" dirty="0">
                <a:solidFill>
                  <a:srgbClr val="467082"/>
                </a:solidFill>
              </a:rPr>
              <a:t>800.000 €</a:t>
            </a:r>
          </a:p>
        </p:txBody>
      </p:sp>
      <p:sp>
        <p:nvSpPr>
          <p:cNvPr id="9" name="Rectangle 8">
            <a:extLst>
              <a:ext uri="{FF2B5EF4-FFF2-40B4-BE49-F238E27FC236}">
                <a16:creationId xmlns:a16="http://schemas.microsoft.com/office/drawing/2014/main" id="{01B561C3-E632-4EF9-943D-626259CB9E7F}"/>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Connecteur droit 9">
            <a:extLst>
              <a:ext uri="{FF2B5EF4-FFF2-40B4-BE49-F238E27FC236}">
                <a16:creationId xmlns:a16="http://schemas.microsoft.com/office/drawing/2014/main" id="{69868E6B-5069-49A7-8894-EF5423D9EAD4}"/>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3A308CAE-03FC-4F76-91BE-8BDC13BF7E3B}"/>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CE0B8C75-F17B-4098-A2DE-F900B963B261}"/>
              </a:ext>
            </a:extLst>
          </p:cNvPr>
          <p:cNvSpPr txBox="1"/>
          <p:nvPr/>
        </p:nvSpPr>
        <p:spPr>
          <a:xfrm rot="16200000">
            <a:off x="-416256" y="1070186"/>
            <a:ext cx="2199641" cy="369332"/>
          </a:xfrm>
          <a:prstGeom prst="rect">
            <a:avLst/>
          </a:prstGeom>
          <a:noFill/>
        </p:spPr>
        <p:txBody>
          <a:bodyPr wrap="none" rtlCol="0">
            <a:spAutoFit/>
          </a:bodyPr>
          <a:lstStyle/>
          <a:p>
            <a:r>
              <a:rPr lang="en-GB" dirty="0"/>
              <a:t>REDEFINE THE NORM</a:t>
            </a:r>
          </a:p>
        </p:txBody>
      </p:sp>
      <p:sp>
        <p:nvSpPr>
          <p:cNvPr id="13" name="ZoneTexte 12">
            <a:extLst>
              <a:ext uri="{FF2B5EF4-FFF2-40B4-BE49-F238E27FC236}">
                <a16:creationId xmlns:a16="http://schemas.microsoft.com/office/drawing/2014/main" id="{E4D26F72-5558-470E-AD30-A29BABB22A40}"/>
              </a:ext>
            </a:extLst>
          </p:cNvPr>
          <p:cNvSpPr txBox="1"/>
          <p:nvPr/>
        </p:nvSpPr>
        <p:spPr>
          <a:xfrm>
            <a:off x="1259632" y="476869"/>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901762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 de recherche d'images pour &quot;nice house picture&quot;">
            <a:extLst>
              <a:ext uri="{FF2B5EF4-FFF2-40B4-BE49-F238E27FC236}">
                <a16:creationId xmlns:a16="http://schemas.microsoft.com/office/drawing/2014/main" id="{4ABAF52F-7E51-4B10-8271-5C05900BD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399" y="-13692"/>
            <a:ext cx="686911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Ã©sultat de recherche d'images pour &quot;house sales sign&quot;">
            <a:extLst>
              <a:ext uri="{FF2B5EF4-FFF2-40B4-BE49-F238E27FC236}">
                <a16:creationId xmlns:a16="http://schemas.microsoft.com/office/drawing/2014/main" id="{33B39D05-B2DE-4171-B277-74BC7173B8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2919" y="2095964"/>
            <a:ext cx="1268760" cy="9515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93A3BB-6E48-410E-BEBD-EB27105C0250}"/>
              </a:ext>
            </a:extLst>
          </p:cNvPr>
          <p:cNvSpPr/>
          <p:nvPr/>
        </p:nvSpPr>
        <p:spPr>
          <a:xfrm rot="713382">
            <a:off x="4292142" y="257322"/>
            <a:ext cx="1728192" cy="1213547"/>
          </a:xfrm>
          <a:prstGeom prst="rect">
            <a:avLst/>
          </a:prstGeom>
          <a:solidFill>
            <a:srgbClr val="FFFF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lumMod val="85000"/>
                    <a:lumOff val="15000"/>
                  </a:schemeClr>
                </a:solidFill>
              </a:rPr>
              <a:t>PRIC€?</a:t>
            </a:r>
          </a:p>
        </p:txBody>
      </p:sp>
      <p:sp>
        <p:nvSpPr>
          <p:cNvPr id="3" name="ZoneTexte 2">
            <a:extLst>
              <a:ext uri="{FF2B5EF4-FFF2-40B4-BE49-F238E27FC236}">
                <a16:creationId xmlns:a16="http://schemas.microsoft.com/office/drawing/2014/main" id="{668F1ECE-0D11-4AA0-96D4-CF80C18CF5B8}"/>
              </a:ext>
            </a:extLst>
          </p:cNvPr>
          <p:cNvSpPr txBox="1"/>
          <p:nvPr/>
        </p:nvSpPr>
        <p:spPr>
          <a:xfrm>
            <a:off x="4939183" y="2248584"/>
            <a:ext cx="3240360" cy="646331"/>
          </a:xfrm>
          <a:prstGeom prst="rect">
            <a:avLst/>
          </a:prstGeom>
          <a:solidFill>
            <a:srgbClr val="9FB7C2"/>
          </a:solidFill>
          <a:effectLst>
            <a:outerShdw blurRad="50800" dist="38100" dir="8100000" algn="tr" rotWithShape="0">
              <a:prstClr val="black">
                <a:alpha val="40000"/>
              </a:prstClr>
            </a:outerShdw>
          </a:effectLst>
        </p:spPr>
        <p:txBody>
          <a:bodyPr wrap="square" rtlCol="0">
            <a:spAutoFit/>
          </a:bodyPr>
          <a:lstStyle/>
          <a:p>
            <a:r>
              <a:rPr lang="en-GB" sz="3600" b="1" dirty="0">
                <a:solidFill>
                  <a:schemeClr val="tx1">
                    <a:lumMod val="85000"/>
                    <a:lumOff val="15000"/>
                  </a:schemeClr>
                </a:solidFill>
              </a:rPr>
              <a:t>1.000.000 €</a:t>
            </a:r>
          </a:p>
        </p:txBody>
      </p:sp>
      <p:pic>
        <p:nvPicPr>
          <p:cNvPr id="8" name="Graphique 7" descr="Ancre">
            <a:extLst>
              <a:ext uri="{FF2B5EF4-FFF2-40B4-BE49-F238E27FC236}">
                <a16:creationId xmlns:a16="http://schemas.microsoft.com/office/drawing/2014/main" id="{FE5B3BF3-9178-417F-977D-4498B5E240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144" y="489682"/>
            <a:ext cx="1570730" cy="1570730"/>
          </a:xfrm>
          <a:prstGeom prst="rect">
            <a:avLst/>
          </a:prstGeom>
        </p:spPr>
      </p:pic>
      <p:sp>
        <p:nvSpPr>
          <p:cNvPr id="5" name="ZoneTexte 4">
            <a:extLst>
              <a:ext uri="{FF2B5EF4-FFF2-40B4-BE49-F238E27FC236}">
                <a16:creationId xmlns:a16="http://schemas.microsoft.com/office/drawing/2014/main" id="{CCC73AC1-6E9F-4B89-B6FE-807528A5E7E0}"/>
              </a:ext>
            </a:extLst>
          </p:cNvPr>
          <p:cNvSpPr txBox="1"/>
          <p:nvPr/>
        </p:nvSpPr>
        <p:spPr>
          <a:xfrm>
            <a:off x="2605061" y="2710249"/>
            <a:ext cx="1226618" cy="369332"/>
          </a:xfrm>
          <a:prstGeom prst="rect">
            <a:avLst/>
          </a:prstGeom>
          <a:noFill/>
        </p:spPr>
        <p:txBody>
          <a:bodyPr wrap="none" rtlCol="0">
            <a:spAutoFit/>
          </a:bodyPr>
          <a:lstStyle/>
          <a:p>
            <a:r>
              <a:rPr lang="en-GB" b="1" dirty="0"/>
              <a:t>3 000 000€</a:t>
            </a:r>
          </a:p>
        </p:txBody>
      </p:sp>
      <p:sp>
        <p:nvSpPr>
          <p:cNvPr id="11" name="Rectangle 10">
            <a:extLst>
              <a:ext uri="{FF2B5EF4-FFF2-40B4-BE49-F238E27FC236}">
                <a16:creationId xmlns:a16="http://schemas.microsoft.com/office/drawing/2014/main" id="{83CA536E-A5C1-403E-B10A-CD1BF264466D}"/>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Connecteur droit 11">
            <a:extLst>
              <a:ext uri="{FF2B5EF4-FFF2-40B4-BE49-F238E27FC236}">
                <a16:creationId xmlns:a16="http://schemas.microsoft.com/office/drawing/2014/main" id="{63EDAC62-B139-43FD-A782-D78F06FBF5CD}"/>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51A74AEE-A277-41E4-B822-7184087A00EE}"/>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AA6EAE83-3173-4A59-9BFF-0727689E02AD}"/>
              </a:ext>
            </a:extLst>
          </p:cNvPr>
          <p:cNvSpPr txBox="1"/>
          <p:nvPr/>
        </p:nvSpPr>
        <p:spPr>
          <a:xfrm rot="16200000">
            <a:off x="1326" y="1070186"/>
            <a:ext cx="1364476" cy="369332"/>
          </a:xfrm>
          <a:prstGeom prst="rect">
            <a:avLst/>
          </a:prstGeom>
          <a:noFill/>
        </p:spPr>
        <p:txBody>
          <a:bodyPr wrap="none" rtlCol="0">
            <a:spAutoFit/>
          </a:bodyPr>
          <a:lstStyle/>
          <a:p>
            <a:r>
              <a:rPr lang="en-GB" dirty="0"/>
              <a:t>ANCHORING</a:t>
            </a:r>
          </a:p>
        </p:txBody>
      </p:sp>
    </p:spTree>
    <p:extLst>
      <p:ext uri="{BB962C8B-B14F-4D97-AF65-F5344CB8AC3E}">
        <p14:creationId xmlns:p14="http://schemas.microsoft.com/office/powerpoint/2010/main" val="2914675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a:cxnSpLocks/>
          </p:cNvCxnSpPr>
          <p:nvPr/>
        </p:nvCxnSpPr>
        <p:spPr>
          <a:xfrm>
            <a:off x="971600" y="466766"/>
            <a:ext cx="0" cy="4676734"/>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244728" y="1382164"/>
            <a:ext cx="1878591" cy="369332"/>
          </a:xfrm>
          <a:prstGeom prst="rect">
            <a:avLst/>
          </a:prstGeom>
          <a:noFill/>
        </p:spPr>
        <p:txBody>
          <a:bodyPr wrap="none" rtlCol="0">
            <a:spAutoFit/>
          </a:bodyPr>
          <a:lstStyle/>
          <a:p>
            <a:r>
              <a:rPr lang="en-GB" dirty="0"/>
              <a:t>MAIN FUNCTIONS</a:t>
            </a:r>
          </a:p>
        </p:txBody>
      </p:sp>
      <p:sp>
        <p:nvSpPr>
          <p:cNvPr id="4" name="ZoneTexte 3">
            <a:extLst>
              <a:ext uri="{FF2B5EF4-FFF2-40B4-BE49-F238E27FC236}">
                <a16:creationId xmlns:a16="http://schemas.microsoft.com/office/drawing/2014/main" id="{7007DB2C-8383-41CF-A6EC-36EB2B3FB93C}"/>
              </a:ext>
            </a:extLst>
          </p:cNvPr>
          <p:cNvSpPr txBox="1"/>
          <p:nvPr/>
        </p:nvSpPr>
        <p:spPr>
          <a:xfrm>
            <a:off x="1259632" y="476869"/>
            <a:ext cx="184731" cy="369332"/>
          </a:xfrm>
          <a:prstGeom prst="rect">
            <a:avLst/>
          </a:prstGeom>
          <a:noFill/>
        </p:spPr>
        <p:txBody>
          <a:bodyPr wrap="none" rtlCol="0">
            <a:spAutoFit/>
          </a:bodyPr>
          <a:lstStyle/>
          <a:p>
            <a:endParaRPr lang="en-GB" dirty="0"/>
          </a:p>
        </p:txBody>
      </p:sp>
      <p:sp>
        <p:nvSpPr>
          <p:cNvPr id="13" name="ZoneTexte 12">
            <a:extLst>
              <a:ext uri="{FF2B5EF4-FFF2-40B4-BE49-F238E27FC236}">
                <a16:creationId xmlns:a16="http://schemas.microsoft.com/office/drawing/2014/main" id="{719B9B71-16B4-4E92-8EF3-E7FF88B2BE8B}"/>
              </a:ext>
            </a:extLst>
          </p:cNvPr>
          <p:cNvSpPr txBox="1"/>
          <p:nvPr/>
        </p:nvSpPr>
        <p:spPr>
          <a:xfrm>
            <a:off x="525058" y="-2965"/>
            <a:ext cx="1668470" cy="461665"/>
          </a:xfrm>
          <a:prstGeom prst="rect">
            <a:avLst/>
          </a:prstGeom>
          <a:noFill/>
        </p:spPr>
        <p:txBody>
          <a:bodyPr wrap="none" rtlCol="0">
            <a:spAutoFit/>
          </a:bodyPr>
          <a:lstStyle/>
          <a:p>
            <a:r>
              <a:rPr lang="en-GB" sz="2400" dirty="0">
                <a:latin typeface="Futura Md BT" panose="020B0602020204020303" pitchFamily="34" charset="0"/>
              </a:rPr>
              <a:t>SUMMARY</a:t>
            </a:r>
          </a:p>
        </p:txBody>
      </p:sp>
      <p:cxnSp>
        <p:nvCxnSpPr>
          <p:cNvPr id="17" name="Connecteur droit 16">
            <a:extLst>
              <a:ext uri="{FF2B5EF4-FFF2-40B4-BE49-F238E27FC236}">
                <a16:creationId xmlns:a16="http://schemas.microsoft.com/office/drawing/2014/main" id="{79C67915-56F4-4798-81B4-202599CEE2C6}"/>
              </a:ext>
            </a:extLst>
          </p:cNvPr>
          <p:cNvCxnSpPr/>
          <p:nvPr/>
        </p:nvCxnSpPr>
        <p:spPr>
          <a:xfrm>
            <a:off x="395536" y="466766"/>
            <a:ext cx="8748464" cy="0"/>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376D3E5B-14A8-448E-AB21-D2E6A4B04FB3}"/>
              </a:ext>
            </a:extLst>
          </p:cNvPr>
          <p:cNvCxnSpPr/>
          <p:nvPr/>
        </p:nvCxnSpPr>
        <p:spPr>
          <a:xfrm>
            <a:off x="395536" y="51470"/>
            <a:ext cx="8748464" cy="0"/>
          </a:xfrm>
          <a:prstGeom prst="line">
            <a:avLst/>
          </a:prstGeom>
        </p:spPr>
        <p:style>
          <a:lnRef idx="1">
            <a:schemeClr val="dk1"/>
          </a:lnRef>
          <a:fillRef idx="0">
            <a:schemeClr val="dk1"/>
          </a:fillRef>
          <a:effectRef idx="0">
            <a:schemeClr val="dk1"/>
          </a:effectRef>
          <a:fontRef idx="minor">
            <a:schemeClr val="tx1"/>
          </a:fontRef>
        </p:style>
      </p:cxnSp>
      <p:sp>
        <p:nvSpPr>
          <p:cNvPr id="7" name="ZoneTexte 6">
            <a:extLst>
              <a:ext uri="{FF2B5EF4-FFF2-40B4-BE49-F238E27FC236}">
                <a16:creationId xmlns:a16="http://schemas.microsoft.com/office/drawing/2014/main" id="{9F54A41F-AA67-49D6-8499-724273A88F3D}"/>
              </a:ext>
            </a:extLst>
          </p:cNvPr>
          <p:cNvSpPr txBox="1"/>
          <p:nvPr/>
        </p:nvSpPr>
        <p:spPr>
          <a:xfrm>
            <a:off x="1156375" y="661535"/>
            <a:ext cx="6500562" cy="3709349"/>
          </a:xfrm>
          <a:prstGeom prst="rect">
            <a:avLst/>
          </a:prstGeom>
          <a:noFill/>
        </p:spPr>
        <p:txBody>
          <a:bodyPr wrap="none" rtlCol="0">
            <a:spAutoFit/>
          </a:bodyPr>
          <a:lstStyle/>
          <a:p>
            <a:pPr marL="571500" indent="-571500">
              <a:lnSpc>
                <a:spcPct val="150000"/>
              </a:lnSpc>
              <a:buFont typeface="Wingdings" panose="05000000000000000000" pitchFamily="2" charset="2"/>
              <a:buChar char="§"/>
            </a:pPr>
            <a:r>
              <a:rPr lang="en-GB" sz="3200" b="1" dirty="0"/>
              <a:t>Define the frame, the context</a:t>
            </a:r>
          </a:p>
          <a:p>
            <a:pPr marL="571500" indent="-571500">
              <a:lnSpc>
                <a:spcPct val="150000"/>
              </a:lnSpc>
              <a:buFont typeface="Wingdings" panose="05000000000000000000" pitchFamily="2" charset="2"/>
              <a:buChar char="§"/>
            </a:pPr>
            <a:r>
              <a:rPr lang="en-GB" sz="3200" b="1" dirty="0"/>
              <a:t>Be consistent, respect the pattern</a:t>
            </a:r>
          </a:p>
          <a:p>
            <a:pPr marL="571500" indent="-571500">
              <a:lnSpc>
                <a:spcPct val="150000"/>
              </a:lnSpc>
              <a:buFont typeface="Wingdings" panose="05000000000000000000" pitchFamily="2" charset="2"/>
              <a:buChar char="§"/>
            </a:pPr>
            <a:r>
              <a:rPr lang="en-GB" sz="3200" b="1" dirty="0"/>
              <a:t>Pick a motivation</a:t>
            </a:r>
          </a:p>
          <a:p>
            <a:pPr marL="571500" indent="-571500">
              <a:lnSpc>
                <a:spcPct val="150000"/>
              </a:lnSpc>
              <a:buFont typeface="Wingdings" panose="05000000000000000000" pitchFamily="2" charset="2"/>
              <a:buChar char="§"/>
            </a:pPr>
            <a:r>
              <a:rPr lang="en-GB" sz="3200" b="1" dirty="0"/>
              <a:t>Use emotion accordingly</a:t>
            </a:r>
          </a:p>
          <a:p>
            <a:pPr marL="571500" indent="-571500">
              <a:lnSpc>
                <a:spcPct val="150000"/>
              </a:lnSpc>
              <a:buFont typeface="Wingdings" panose="05000000000000000000" pitchFamily="2" charset="2"/>
              <a:buChar char="§"/>
            </a:pPr>
            <a:r>
              <a:rPr lang="en-GB" sz="3200" b="1" dirty="0"/>
              <a:t>Redefine the norm</a:t>
            </a:r>
          </a:p>
        </p:txBody>
      </p:sp>
      <p:sp>
        <p:nvSpPr>
          <p:cNvPr id="15" name="Rectangle 14">
            <a:extLst>
              <a:ext uri="{FF2B5EF4-FFF2-40B4-BE49-F238E27FC236}">
                <a16:creationId xmlns:a16="http://schemas.microsoft.com/office/drawing/2014/main" id="{678FA514-9559-4957-80D1-EC6BEAFD2BD6}"/>
              </a:ext>
            </a:extLst>
          </p:cNvPr>
          <p:cNvSpPr/>
          <p:nvPr/>
        </p:nvSpPr>
        <p:spPr>
          <a:xfrm>
            <a:off x="395531" y="474833"/>
            <a:ext cx="576061" cy="4668668"/>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533655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A7C2AA-C747-42B8-BB6D-221EB959E939}"/>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ZoneTexte 1">
            <a:extLst>
              <a:ext uri="{FF2B5EF4-FFF2-40B4-BE49-F238E27FC236}">
                <a16:creationId xmlns:a16="http://schemas.microsoft.com/office/drawing/2014/main" id="{DA947D7A-09C2-449B-93B2-0A673B209D5A}"/>
              </a:ext>
            </a:extLst>
          </p:cNvPr>
          <p:cNvSpPr txBox="1"/>
          <p:nvPr/>
        </p:nvSpPr>
        <p:spPr>
          <a:xfrm>
            <a:off x="2480364" y="463459"/>
            <a:ext cx="5836041" cy="646331"/>
          </a:xfrm>
          <a:prstGeom prst="rect">
            <a:avLst/>
          </a:prstGeom>
          <a:noFill/>
        </p:spPr>
        <p:txBody>
          <a:bodyPr wrap="square" rtlCol="0">
            <a:spAutoFit/>
          </a:bodyPr>
          <a:lstStyle/>
          <a:p>
            <a:r>
              <a:rPr lang="en-GB" dirty="0"/>
              <a:t>1 VLSI microprocessor, a lot a ASIC dedicated processors, </a:t>
            </a:r>
            <a:br>
              <a:rPr lang="en-GB" dirty="0"/>
            </a:br>
            <a:r>
              <a:rPr lang="en-GB" dirty="0"/>
              <a:t>5 kb cache memory. </a:t>
            </a:r>
            <a:r>
              <a:rPr lang="en-GB" b="1" dirty="0">
                <a:solidFill>
                  <a:srgbClr val="C00000"/>
                </a:solidFill>
              </a:rPr>
              <a:t>NO MULTITASKING AVAILABLE</a:t>
            </a:r>
          </a:p>
        </p:txBody>
      </p:sp>
      <p:pic>
        <p:nvPicPr>
          <p:cNvPr id="8" name="Graphique 7" descr="Webcam">
            <a:extLst>
              <a:ext uri="{FF2B5EF4-FFF2-40B4-BE49-F238E27FC236}">
                <a16:creationId xmlns:a16="http://schemas.microsoft.com/office/drawing/2014/main" id="{DA609FA1-D13B-45BC-9C68-2A0CDCE1C5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1680" y="1215444"/>
            <a:ext cx="633673" cy="633673"/>
          </a:xfrm>
          <a:prstGeom prst="rect">
            <a:avLst/>
          </a:prstGeom>
        </p:spPr>
      </p:pic>
      <p:pic>
        <p:nvPicPr>
          <p:cNvPr id="10" name="Graphique 9" descr="Disque">
            <a:extLst>
              <a:ext uri="{FF2B5EF4-FFF2-40B4-BE49-F238E27FC236}">
                <a16:creationId xmlns:a16="http://schemas.microsoft.com/office/drawing/2014/main" id="{C553BDBE-A07B-461E-AC48-AC5478BEC8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1680" y="4058173"/>
            <a:ext cx="633673" cy="633673"/>
          </a:xfrm>
          <a:prstGeom prst="rect">
            <a:avLst/>
          </a:prstGeom>
        </p:spPr>
      </p:pic>
      <p:pic>
        <p:nvPicPr>
          <p:cNvPr id="12" name="Graphique 11" descr="Micro de radio">
            <a:extLst>
              <a:ext uri="{FF2B5EF4-FFF2-40B4-BE49-F238E27FC236}">
                <a16:creationId xmlns:a16="http://schemas.microsoft.com/office/drawing/2014/main" id="{1F21EB68-B4FF-43B6-B27D-AA97FB82CD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1680" y="2163020"/>
            <a:ext cx="633673" cy="633673"/>
          </a:xfrm>
          <a:prstGeom prst="rect">
            <a:avLst/>
          </a:prstGeom>
        </p:spPr>
      </p:pic>
      <p:pic>
        <p:nvPicPr>
          <p:cNvPr id="14" name="Graphique 13" descr="Haut-parleurs">
            <a:extLst>
              <a:ext uri="{FF2B5EF4-FFF2-40B4-BE49-F238E27FC236}">
                <a16:creationId xmlns:a16="http://schemas.microsoft.com/office/drawing/2014/main" id="{515ABDAB-F76E-4AEF-9E31-74BB0081E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91680" y="3110596"/>
            <a:ext cx="633673" cy="633673"/>
          </a:xfrm>
          <a:prstGeom prst="rect">
            <a:avLst/>
          </a:prstGeom>
        </p:spPr>
      </p:pic>
      <p:pic>
        <p:nvPicPr>
          <p:cNvPr id="16" name="Image 15">
            <a:extLst>
              <a:ext uri="{FF2B5EF4-FFF2-40B4-BE49-F238E27FC236}">
                <a16:creationId xmlns:a16="http://schemas.microsoft.com/office/drawing/2014/main" id="{701A2DDE-785A-4B5E-9F17-DCD6E781B7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3661" y="453637"/>
            <a:ext cx="447904" cy="447904"/>
          </a:xfrm>
          <a:prstGeom prst="rect">
            <a:avLst/>
          </a:prstGeom>
        </p:spPr>
      </p:pic>
      <p:sp>
        <p:nvSpPr>
          <p:cNvPr id="17" name="ZoneTexte 16">
            <a:extLst>
              <a:ext uri="{FF2B5EF4-FFF2-40B4-BE49-F238E27FC236}">
                <a16:creationId xmlns:a16="http://schemas.microsoft.com/office/drawing/2014/main" id="{EFEA77A6-D3A7-4B26-94E3-4DA53C075C5C}"/>
              </a:ext>
            </a:extLst>
          </p:cNvPr>
          <p:cNvSpPr txBox="1"/>
          <p:nvPr/>
        </p:nvSpPr>
        <p:spPr>
          <a:xfrm>
            <a:off x="2480365" y="1347614"/>
            <a:ext cx="4507396" cy="646331"/>
          </a:xfrm>
          <a:prstGeom prst="rect">
            <a:avLst/>
          </a:prstGeom>
          <a:noFill/>
        </p:spPr>
        <p:txBody>
          <a:bodyPr wrap="square" rtlCol="0">
            <a:spAutoFit/>
          </a:bodyPr>
          <a:lstStyle/>
          <a:p>
            <a:r>
              <a:rPr lang="en-GB" dirty="0"/>
              <a:t>2 HD Stereoscopic colours cameras with movements detection</a:t>
            </a:r>
          </a:p>
        </p:txBody>
      </p:sp>
      <p:sp>
        <p:nvSpPr>
          <p:cNvPr id="18" name="ZoneTexte 17">
            <a:extLst>
              <a:ext uri="{FF2B5EF4-FFF2-40B4-BE49-F238E27FC236}">
                <a16:creationId xmlns:a16="http://schemas.microsoft.com/office/drawing/2014/main" id="{A8824ED1-604B-45D9-BA90-99DF5DA5ACA0}"/>
              </a:ext>
            </a:extLst>
          </p:cNvPr>
          <p:cNvSpPr txBox="1"/>
          <p:nvPr/>
        </p:nvSpPr>
        <p:spPr>
          <a:xfrm>
            <a:off x="2480365" y="2295190"/>
            <a:ext cx="4507396" cy="369332"/>
          </a:xfrm>
          <a:prstGeom prst="rect">
            <a:avLst/>
          </a:prstGeom>
          <a:noFill/>
        </p:spPr>
        <p:txBody>
          <a:bodyPr wrap="square" rtlCol="0">
            <a:spAutoFit/>
          </a:bodyPr>
          <a:lstStyle/>
          <a:p>
            <a:r>
              <a:rPr lang="en-GB" dirty="0"/>
              <a:t>2 HiFi microphone, with noise filtering</a:t>
            </a:r>
          </a:p>
        </p:txBody>
      </p:sp>
      <p:sp>
        <p:nvSpPr>
          <p:cNvPr id="19" name="ZoneTexte 18">
            <a:extLst>
              <a:ext uri="{FF2B5EF4-FFF2-40B4-BE49-F238E27FC236}">
                <a16:creationId xmlns:a16="http://schemas.microsoft.com/office/drawing/2014/main" id="{292352CB-592F-440A-A36A-3D341D599A5F}"/>
              </a:ext>
            </a:extLst>
          </p:cNvPr>
          <p:cNvSpPr txBox="1"/>
          <p:nvPr/>
        </p:nvSpPr>
        <p:spPr>
          <a:xfrm>
            <a:off x="2480365" y="3242766"/>
            <a:ext cx="4441896" cy="369332"/>
          </a:xfrm>
          <a:prstGeom prst="rect">
            <a:avLst/>
          </a:prstGeom>
          <a:noFill/>
        </p:spPr>
        <p:txBody>
          <a:bodyPr wrap="square" rtlCol="0">
            <a:spAutoFit/>
          </a:bodyPr>
          <a:lstStyle/>
          <a:p>
            <a:r>
              <a:rPr lang="en-GB" dirty="0"/>
              <a:t>1 speaker (sometimes HiFi)</a:t>
            </a:r>
          </a:p>
        </p:txBody>
      </p:sp>
      <p:sp>
        <p:nvSpPr>
          <p:cNvPr id="20" name="ZoneTexte 19">
            <a:extLst>
              <a:ext uri="{FF2B5EF4-FFF2-40B4-BE49-F238E27FC236}">
                <a16:creationId xmlns:a16="http://schemas.microsoft.com/office/drawing/2014/main" id="{65345032-B2A2-4144-A11A-C7B9C9AF94E5}"/>
              </a:ext>
            </a:extLst>
          </p:cNvPr>
          <p:cNvSpPr txBox="1"/>
          <p:nvPr/>
        </p:nvSpPr>
        <p:spPr>
          <a:xfrm>
            <a:off x="2480365" y="4190342"/>
            <a:ext cx="4441896" cy="369332"/>
          </a:xfrm>
          <a:prstGeom prst="rect">
            <a:avLst/>
          </a:prstGeom>
          <a:noFill/>
        </p:spPr>
        <p:txBody>
          <a:bodyPr wrap="square" rtlCol="0">
            <a:spAutoFit/>
          </a:bodyPr>
          <a:lstStyle/>
          <a:p>
            <a:r>
              <a:rPr lang="en-GB" dirty="0"/>
              <a:t>1 unlimited size fuzzy storage disk</a:t>
            </a:r>
          </a:p>
        </p:txBody>
      </p:sp>
      <p:cxnSp>
        <p:nvCxnSpPr>
          <p:cNvPr id="21" name="Connecteur droit 20">
            <a:extLst>
              <a:ext uri="{FF2B5EF4-FFF2-40B4-BE49-F238E27FC236}">
                <a16:creationId xmlns:a16="http://schemas.microsoft.com/office/drawing/2014/main" id="{16ED648C-F168-4716-8AB2-916DC7668905}"/>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0B2E5644-FBEF-44D0-8244-82329F5D4DDC}"/>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F4979A64-7465-43DE-BCB0-B4E2F1096FEF}"/>
              </a:ext>
            </a:extLst>
          </p:cNvPr>
          <p:cNvSpPr txBox="1"/>
          <p:nvPr/>
        </p:nvSpPr>
        <p:spPr>
          <a:xfrm rot="16200000">
            <a:off x="-155827" y="802106"/>
            <a:ext cx="1678793" cy="369332"/>
          </a:xfrm>
          <a:prstGeom prst="rect">
            <a:avLst/>
          </a:prstGeom>
          <a:noFill/>
        </p:spPr>
        <p:txBody>
          <a:bodyPr wrap="none" rtlCol="0">
            <a:spAutoFit/>
          </a:bodyPr>
          <a:lstStyle/>
          <a:p>
            <a:r>
              <a:rPr lang="en-GB" dirty="0"/>
              <a:t>SPECIFICATIONS</a:t>
            </a:r>
          </a:p>
        </p:txBody>
      </p:sp>
    </p:spTree>
    <p:extLst>
      <p:ext uri="{BB962C8B-B14F-4D97-AF65-F5344CB8AC3E}">
        <p14:creationId xmlns:p14="http://schemas.microsoft.com/office/powerpoint/2010/main" val="3201896868"/>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D57B98B-D615-4607-AD12-45EA028CFE16}"/>
              </a:ext>
            </a:extLst>
          </p:cNvPr>
          <p:cNvSpPr txBox="1"/>
          <p:nvPr/>
        </p:nvSpPr>
        <p:spPr>
          <a:xfrm>
            <a:off x="2774488" y="2156251"/>
            <a:ext cx="3595023" cy="830997"/>
          </a:xfrm>
          <a:prstGeom prst="rect">
            <a:avLst/>
          </a:prstGeom>
          <a:noFill/>
        </p:spPr>
        <p:txBody>
          <a:bodyPr wrap="none" rtlCol="0">
            <a:spAutoFit/>
          </a:bodyPr>
          <a:lstStyle/>
          <a:p>
            <a:r>
              <a:rPr lang="en-GB" sz="4800" dirty="0">
                <a:solidFill>
                  <a:srgbClr val="467082"/>
                </a:solidFill>
              </a:rPr>
              <a:t>QUESTIONS</a:t>
            </a:r>
            <a:r>
              <a:rPr lang="en-GB" sz="4800" dirty="0"/>
              <a:t> </a:t>
            </a:r>
            <a:r>
              <a:rPr lang="en-GB" sz="4800" b="1" dirty="0">
                <a:solidFill>
                  <a:srgbClr val="9FB7C2"/>
                </a:solidFill>
              </a:rPr>
              <a:t>?</a:t>
            </a:r>
          </a:p>
        </p:txBody>
      </p:sp>
    </p:spTree>
    <p:extLst>
      <p:ext uri="{BB962C8B-B14F-4D97-AF65-F5344CB8AC3E}">
        <p14:creationId xmlns:p14="http://schemas.microsoft.com/office/powerpoint/2010/main" val="1042325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F1949B4-2004-497D-906E-0881E33C2605}"/>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812688" y="0"/>
            <a:ext cx="10769376" cy="5143499"/>
          </a:xfrm>
          <a:prstGeom prst="rect">
            <a:avLst/>
          </a:prstGeom>
        </p:spPr>
      </p:pic>
      <p:sp>
        <p:nvSpPr>
          <p:cNvPr id="2" name="Titre 1">
            <a:extLst>
              <a:ext uri="{FF2B5EF4-FFF2-40B4-BE49-F238E27FC236}">
                <a16:creationId xmlns:a16="http://schemas.microsoft.com/office/drawing/2014/main" id="{4E9B1BE2-4328-4D0A-91C5-FB2164B0473C}"/>
              </a:ext>
            </a:extLst>
          </p:cNvPr>
          <p:cNvSpPr>
            <a:spLocks noGrp="1"/>
          </p:cNvSpPr>
          <p:nvPr>
            <p:ph type="title"/>
          </p:nvPr>
        </p:nvSpPr>
        <p:spPr>
          <a:xfrm>
            <a:off x="457200" y="205979"/>
            <a:ext cx="8229600" cy="637579"/>
          </a:xfrm>
          <a:solidFill>
            <a:srgbClr val="467082"/>
          </a:solidFill>
        </p:spPr>
        <p:txBody>
          <a:bodyPr>
            <a:normAutofit fontScale="90000"/>
          </a:bodyPr>
          <a:lstStyle/>
          <a:p>
            <a:pPr algn="l"/>
            <a:r>
              <a:rPr lang="en-GB" dirty="0" err="1">
                <a:solidFill>
                  <a:schemeClr val="bg1"/>
                </a:solidFill>
              </a:rPr>
              <a:t>Ressources</a:t>
            </a:r>
            <a:endParaRPr lang="en-GB" dirty="0">
              <a:solidFill>
                <a:schemeClr val="bg1"/>
              </a:solidFill>
            </a:endParaRPr>
          </a:p>
        </p:txBody>
      </p:sp>
      <p:sp>
        <p:nvSpPr>
          <p:cNvPr id="3" name="Espace réservé du contenu 2">
            <a:extLst>
              <a:ext uri="{FF2B5EF4-FFF2-40B4-BE49-F238E27FC236}">
                <a16:creationId xmlns:a16="http://schemas.microsoft.com/office/drawing/2014/main" id="{389DCBA4-3FC1-4D86-8F53-67010FD994CF}"/>
              </a:ext>
            </a:extLst>
          </p:cNvPr>
          <p:cNvSpPr>
            <a:spLocks noGrp="1"/>
          </p:cNvSpPr>
          <p:nvPr>
            <p:ph idx="1"/>
          </p:nvPr>
        </p:nvSpPr>
        <p:spPr>
          <a:solidFill>
            <a:srgbClr val="F8F8F8"/>
          </a:solidFill>
        </p:spPr>
        <p:txBody>
          <a:bodyPr>
            <a:normAutofit/>
          </a:bodyPr>
          <a:lstStyle/>
          <a:p>
            <a:pPr>
              <a:buFont typeface="Wingdings" panose="05000000000000000000" pitchFamily="2" charset="2"/>
              <a:buChar char="§"/>
            </a:pPr>
            <a:r>
              <a:rPr lang="en-GB" sz="2400" dirty="0"/>
              <a:t>Nancy Duarte (2008) “</a:t>
            </a:r>
            <a:r>
              <a:rPr lang="en-GB" sz="2400" dirty="0" err="1"/>
              <a:t>Slide:ologie</a:t>
            </a:r>
            <a:r>
              <a:rPr lang="en-GB" sz="2400" dirty="0"/>
              <a:t>”, O’Reilly</a:t>
            </a:r>
            <a:endParaRPr lang="en-GB" sz="2400" dirty="0">
              <a:hlinkClick r:id="rId4"/>
            </a:endParaRPr>
          </a:p>
          <a:p>
            <a:pPr>
              <a:buFont typeface="Wingdings" panose="05000000000000000000" pitchFamily="2" charset="2"/>
              <a:buChar char="§"/>
            </a:pPr>
            <a:r>
              <a:rPr lang="en-GB" sz="2400" dirty="0"/>
              <a:t>Daniel Kahneman (2013) “Thinking, fast &amp; slow”</a:t>
            </a:r>
          </a:p>
          <a:p>
            <a:pPr>
              <a:buFont typeface="Wingdings" panose="05000000000000000000" pitchFamily="2" charset="2"/>
              <a:buChar char="§"/>
            </a:pPr>
            <a:r>
              <a:rPr lang="en-GB" sz="2400" dirty="0"/>
              <a:t>Garr Reynolds (2010) “Presentation Zen Design”, Pearson</a:t>
            </a:r>
          </a:p>
          <a:p>
            <a:pPr>
              <a:buFont typeface="Wingdings" panose="05000000000000000000" pitchFamily="2" charset="2"/>
              <a:buChar char="§"/>
            </a:pPr>
            <a:r>
              <a:rPr lang="en-GB" sz="2400" dirty="0"/>
              <a:t>Garr Reynolds (2008) “Presentation Zen”, Pearson</a:t>
            </a:r>
          </a:p>
          <a:p>
            <a:pPr>
              <a:buFont typeface="Wingdings" panose="05000000000000000000" pitchFamily="2" charset="2"/>
              <a:buChar char="§"/>
            </a:pPr>
            <a:r>
              <a:rPr lang="en-GB" sz="2400" dirty="0"/>
              <a:t>Phil </a:t>
            </a:r>
            <a:r>
              <a:rPr lang="en-GB" sz="2400" dirty="0" err="1"/>
              <a:t>Rozenzweig</a:t>
            </a:r>
            <a:r>
              <a:rPr lang="en-GB" sz="2400" dirty="0"/>
              <a:t> (2007) “The halo effect”</a:t>
            </a:r>
          </a:p>
          <a:p>
            <a:pPr marL="0" indent="0">
              <a:buNone/>
            </a:pPr>
            <a:endParaRPr lang="en-GB" sz="2400" dirty="0"/>
          </a:p>
        </p:txBody>
      </p:sp>
      <p:pic>
        <p:nvPicPr>
          <p:cNvPr id="7" name="Graphique 6" descr="Livres">
            <a:extLst>
              <a:ext uri="{FF2B5EF4-FFF2-40B4-BE49-F238E27FC236}">
                <a16:creationId xmlns:a16="http://schemas.microsoft.com/office/drawing/2014/main" id="{B76F8401-D3E8-493D-94DF-0422A4011D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31840" y="305221"/>
            <a:ext cx="466329" cy="466329"/>
          </a:xfrm>
          <a:prstGeom prst="rect">
            <a:avLst/>
          </a:prstGeom>
        </p:spPr>
      </p:pic>
    </p:spTree>
    <p:extLst>
      <p:ext uri="{BB962C8B-B14F-4D97-AF65-F5344CB8AC3E}">
        <p14:creationId xmlns:p14="http://schemas.microsoft.com/office/powerpoint/2010/main" val="697742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F1949B4-2004-497D-906E-0881E33C2605}"/>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812688" y="0"/>
            <a:ext cx="10769376" cy="5143499"/>
          </a:xfrm>
          <a:prstGeom prst="rect">
            <a:avLst/>
          </a:prstGeom>
        </p:spPr>
      </p:pic>
      <p:sp>
        <p:nvSpPr>
          <p:cNvPr id="2" name="Titre 1">
            <a:extLst>
              <a:ext uri="{FF2B5EF4-FFF2-40B4-BE49-F238E27FC236}">
                <a16:creationId xmlns:a16="http://schemas.microsoft.com/office/drawing/2014/main" id="{4E9B1BE2-4328-4D0A-91C5-FB2164B0473C}"/>
              </a:ext>
            </a:extLst>
          </p:cNvPr>
          <p:cNvSpPr>
            <a:spLocks noGrp="1"/>
          </p:cNvSpPr>
          <p:nvPr>
            <p:ph type="title"/>
          </p:nvPr>
        </p:nvSpPr>
        <p:spPr>
          <a:xfrm>
            <a:off x="457200" y="205979"/>
            <a:ext cx="8229600" cy="637579"/>
          </a:xfrm>
          <a:solidFill>
            <a:srgbClr val="467082"/>
          </a:solidFill>
        </p:spPr>
        <p:txBody>
          <a:bodyPr>
            <a:normAutofit fontScale="90000"/>
          </a:bodyPr>
          <a:lstStyle/>
          <a:p>
            <a:pPr algn="l"/>
            <a:r>
              <a:rPr lang="en-GB" dirty="0" err="1">
                <a:solidFill>
                  <a:schemeClr val="bg1"/>
                </a:solidFill>
              </a:rPr>
              <a:t>Ressources</a:t>
            </a:r>
            <a:endParaRPr lang="en-GB" dirty="0">
              <a:solidFill>
                <a:schemeClr val="bg1"/>
              </a:solidFill>
            </a:endParaRPr>
          </a:p>
        </p:txBody>
      </p:sp>
      <p:sp>
        <p:nvSpPr>
          <p:cNvPr id="3" name="Espace réservé du contenu 2">
            <a:extLst>
              <a:ext uri="{FF2B5EF4-FFF2-40B4-BE49-F238E27FC236}">
                <a16:creationId xmlns:a16="http://schemas.microsoft.com/office/drawing/2014/main" id="{389DCBA4-3FC1-4D86-8F53-67010FD994CF}"/>
              </a:ext>
            </a:extLst>
          </p:cNvPr>
          <p:cNvSpPr>
            <a:spLocks noGrp="1"/>
          </p:cNvSpPr>
          <p:nvPr>
            <p:ph idx="1"/>
          </p:nvPr>
        </p:nvSpPr>
        <p:spPr>
          <a:solidFill>
            <a:srgbClr val="F8F8F8"/>
          </a:solidFill>
        </p:spPr>
        <p:txBody>
          <a:bodyPr>
            <a:normAutofit/>
          </a:bodyPr>
          <a:lstStyle/>
          <a:p>
            <a:pPr>
              <a:buFont typeface="Wingdings" panose="05000000000000000000" pitchFamily="2" charset="2"/>
              <a:buChar char="§"/>
            </a:pPr>
            <a:r>
              <a:rPr lang="en-GB" sz="2400" dirty="0"/>
              <a:t>www.duarte.com </a:t>
            </a:r>
            <a:r>
              <a:rPr lang="en-GB" sz="1800" dirty="0"/>
              <a:t>- advises from the queen of </a:t>
            </a:r>
            <a:r>
              <a:rPr lang="en-GB" sz="1800" dirty="0" err="1"/>
              <a:t>slideology</a:t>
            </a:r>
            <a:endParaRPr lang="en-GB" sz="1800" dirty="0"/>
          </a:p>
          <a:p>
            <a:pPr>
              <a:buFont typeface="Wingdings" panose="05000000000000000000" pitchFamily="2" charset="2"/>
              <a:buChar char="§"/>
            </a:pPr>
            <a:r>
              <a:rPr lang="en-GB" sz="2400" dirty="0"/>
              <a:t>toastmasters.be - </a:t>
            </a:r>
            <a:r>
              <a:rPr lang="en-GB" sz="1800" dirty="0"/>
              <a:t>meetings to improve your presentation skills</a:t>
            </a:r>
            <a:endParaRPr lang="en-GB" sz="2400" dirty="0"/>
          </a:p>
          <a:p>
            <a:pPr>
              <a:buFont typeface="Wingdings" panose="05000000000000000000" pitchFamily="2" charset="2"/>
              <a:buChar char="§"/>
            </a:pPr>
            <a:r>
              <a:rPr lang="en-GB" sz="2400" dirty="0"/>
              <a:t>iconmonstr.com </a:t>
            </a:r>
            <a:r>
              <a:rPr lang="en-GB" sz="1800" dirty="0"/>
              <a:t>- a nice collection of free icons</a:t>
            </a:r>
          </a:p>
          <a:p>
            <a:pPr>
              <a:buFont typeface="Wingdings" panose="05000000000000000000" pitchFamily="2" charset="2"/>
              <a:buChar char="§"/>
            </a:pPr>
            <a:r>
              <a:rPr lang="en-GB" sz="2400" dirty="0"/>
              <a:t>unsplash.com </a:t>
            </a:r>
            <a:r>
              <a:rPr lang="en-GB" sz="1800" dirty="0"/>
              <a:t>- A large collection of free pictures </a:t>
            </a:r>
          </a:p>
          <a:p>
            <a:pPr>
              <a:buFont typeface="Wingdings" panose="05000000000000000000" pitchFamily="2" charset="2"/>
              <a:buChar char="§"/>
            </a:pPr>
            <a:r>
              <a:rPr lang="en-GB" sz="2400" dirty="0"/>
              <a:t>www.presentationzen.com </a:t>
            </a:r>
            <a:r>
              <a:rPr lang="en-GB" sz="1800" dirty="0"/>
              <a:t>– advises from Garr Reynolds</a:t>
            </a:r>
          </a:p>
          <a:p>
            <a:pPr>
              <a:buFont typeface="Wingdings" panose="05000000000000000000" pitchFamily="2" charset="2"/>
              <a:buChar char="§"/>
            </a:pPr>
            <a:endParaRPr lang="en-GB" sz="2400" dirty="0"/>
          </a:p>
          <a:p>
            <a:pPr>
              <a:buFont typeface="Wingdings" panose="05000000000000000000" pitchFamily="2" charset="2"/>
              <a:buChar char="§"/>
            </a:pPr>
            <a:endParaRPr lang="en-GB" sz="2400" dirty="0"/>
          </a:p>
        </p:txBody>
      </p:sp>
      <p:pic>
        <p:nvPicPr>
          <p:cNvPr id="6" name="Graphique 5" descr="Monde">
            <a:extLst>
              <a:ext uri="{FF2B5EF4-FFF2-40B4-BE49-F238E27FC236}">
                <a16:creationId xmlns:a16="http://schemas.microsoft.com/office/drawing/2014/main" id="{10DB3383-DA91-498D-B82A-24A55377D2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5816" y="284273"/>
            <a:ext cx="529208" cy="529208"/>
          </a:xfrm>
          <a:prstGeom prst="rect">
            <a:avLst/>
          </a:prstGeom>
        </p:spPr>
      </p:pic>
    </p:spTree>
    <p:extLst>
      <p:ext uri="{BB962C8B-B14F-4D97-AF65-F5344CB8AC3E}">
        <p14:creationId xmlns:p14="http://schemas.microsoft.com/office/powerpoint/2010/main" val="44788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A4DF3-F977-465A-9854-FE01DAB3DB9F}"/>
              </a:ext>
            </a:extLst>
          </p:cNvPr>
          <p:cNvSpPr/>
          <p:nvPr/>
        </p:nvSpPr>
        <p:spPr>
          <a:xfrm>
            <a:off x="395536" y="448092"/>
            <a:ext cx="8136904" cy="3416320"/>
          </a:xfrm>
          <a:prstGeom prst="rect">
            <a:avLst/>
          </a:prstGeom>
        </p:spPr>
        <p:txBody>
          <a:bodyPr wrap="square">
            <a:spAutoFit/>
          </a:bodyPr>
          <a:lstStyle/>
          <a:p>
            <a:r>
              <a:rPr lang="en-GB" dirty="0"/>
              <a:t>What’s normal is relative</a:t>
            </a:r>
          </a:p>
          <a:p>
            <a:endParaRPr lang="en-GB" dirty="0"/>
          </a:p>
          <a:p>
            <a:r>
              <a:rPr lang="en-GB" dirty="0"/>
              <a:t>We tend to trust everything we are told except if our vigilance is triggered</a:t>
            </a:r>
          </a:p>
          <a:p>
            <a:endParaRPr lang="en-GB" dirty="0"/>
          </a:p>
          <a:p>
            <a:r>
              <a:rPr lang="en-GB" dirty="0"/>
              <a:t>Any justification is good even if it doesn't make sense in the situation</a:t>
            </a:r>
          </a:p>
          <a:p>
            <a:endParaRPr lang="en-GB" dirty="0"/>
          </a:p>
          <a:p>
            <a:r>
              <a:rPr lang="en-GB" dirty="0"/>
              <a:t>Emotions</a:t>
            </a:r>
          </a:p>
          <a:p>
            <a:endParaRPr lang="en-GB" dirty="0"/>
          </a:p>
          <a:p>
            <a:r>
              <a:rPr lang="en-GB" dirty="0"/>
              <a:t>Telling a story makes it easier to remember and change mind: multi modal, identification, emotion</a:t>
            </a:r>
          </a:p>
          <a:p>
            <a:endParaRPr lang="en-GB" dirty="0"/>
          </a:p>
          <a:p>
            <a:r>
              <a:rPr lang="en-GB" dirty="0"/>
              <a:t>We don’t like to loose something we have</a:t>
            </a:r>
          </a:p>
        </p:txBody>
      </p:sp>
    </p:spTree>
    <p:extLst>
      <p:ext uri="{BB962C8B-B14F-4D97-AF65-F5344CB8AC3E}">
        <p14:creationId xmlns:p14="http://schemas.microsoft.com/office/powerpoint/2010/main" val="62464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1AB03-798A-412F-B48D-2614DC3A6C12}"/>
              </a:ext>
            </a:extLst>
          </p:cNvPr>
          <p:cNvSpPr/>
          <p:nvPr/>
        </p:nvSpPr>
        <p:spPr>
          <a:xfrm>
            <a:off x="361150" y="65187"/>
            <a:ext cx="8784976" cy="5078313"/>
          </a:xfrm>
          <a:prstGeom prst="rect">
            <a:avLst/>
          </a:prstGeom>
        </p:spPr>
        <p:txBody>
          <a:bodyPr wrap="square">
            <a:spAutoFit/>
          </a:bodyPr>
          <a:lstStyle/>
          <a:p>
            <a:r>
              <a:rPr lang="en-GB" dirty="0"/>
              <a:t>Brain’s purpose is to analyse the world and make sense out of it =&gt; Find patterns</a:t>
            </a:r>
          </a:p>
          <a:p>
            <a:endParaRPr lang="en-GB" dirty="0"/>
          </a:p>
          <a:p>
            <a:r>
              <a:rPr lang="en-GB" dirty="0"/>
              <a:t>If it doesn’t make sense, we fill the gaps to make it  consistent (Cognitive dissonance)</a:t>
            </a:r>
          </a:p>
          <a:p>
            <a:endParaRPr lang="en-GB" dirty="0"/>
          </a:p>
          <a:p>
            <a:r>
              <a:rPr lang="en-GB" dirty="0"/>
              <a:t>Change blindness</a:t>
            </a:r>
          </a:p>
          <a:p>
            <a:endParaRPr lang="en-GB" dirty="0"/>
          </a:p>
          <a:p>
            <a:r>
              <a:rPr lang="en-GB" dirty="0"/>
              <a:t>Attention needs focus</a:t>
            </a:r>
          </a:p>
          <a:p>
            <a:endParaRPr lang="en-GB" dirty="0"/>
          </a:p>
          <a:p>
            <a:r>
              <a:rPr lang="en-GB" dirty="0"/>
              <a:t>2 kind of processes: Fast and slow (</a:t>
            </a:r>
            <a:r>
              <a:rPr lang="en-GB" dirty="0" err="1"/>
              <a:t>Asic</a:t>
            </a:r>
            <a:r>
              <a:rPr lang="en-GB" dirty="0"/>
              <a:t> vs VLSI) – fast are stereotypes</a:t>
            </a:r>
          </a:p>
          <a:p>
            <a:endParaRPr lang="en-GB" dirty="0"/>
          </a:p>
          <a:p>
            <a:r>
              <a:rPr lang="en-GB" dirty="0"/>
              <a:t>Our brain use what he knows </a:t>
            </a:r>
          </a:p>
          <a:p>
            <a:endParaRPr lang="en-GB" dirty="0"/>
          </a:p>
          <a:p>
            <a:r>
              <a:rPr lang="en-GB" dirty="0"/>
              <a:t>If the question is too complex, we answer with an easier question, if we don’t know all the parameters, we “deduct” it from what we know (halo effect)</a:t>
            </a:r>
          </a:p>
          <a:p>
            <a:endParaRPr lang="en-GB" dirty="0"/>
          </a:p>
          <a:p>
            <a:r>
              <a:rPr lang="en-GB" dirty="0"/>
              <a:t>Time pressure</a:t>
            </a:r>
          </a:p>
          <a:p>
            <a:endParaRPr lang="en-GB" dirty="0"/>
          </a:p>
          <a:p>
            <a:r>
              <a:rPr lang="en-GB" dirty="0"/>
              <a:t>Authority</a:t>
            </a:r>
          </a:p>
        </p:txBody>
      </p:sp>
    </p:spTree>
    <p:extLst>
      <p:ext uri="{BB962C8B-B14F-4D97-AF65-F5344CB8AC3E}">
        <p14:creationId xmlns:p14="http://schemas.microsoft.com/office/powerpoint/2010/main" val="3712375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772E9C-162D-461E-930D-45091CFFD615}"/>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que 5" descr="Cerveau">
            <a:extLst>
              <a:ext uri="{FF2B5EF4-FFF2-40B4-BE49-F238E27FC236}">
                <a16:creationId xmlns:a16="http://schemas.microsoft.com/office/drawing/2014/main" id="{9C44265C-A243-42DA-BBB3-4EBDC4ECBA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012868" y="734675"/>
            <a:ext cx="914400" cy="914400"/>
          </a:xfrm>
          <a:prstGeom prst="rect">
            <a:avLst/>
          </a:prstGeom>
        </p:spPr>
      </p:pic>
      <p:pic>
        <p:nvPicPr>
          <p:cNvPr id="5" name="Graphique 4" descr="Tendance à la baisse">
            <a:extLst>
              <a:ext uri="{FF2B5EF4-FFF2-40B4-BE49-F238E27FC236}">
                <a16:creationId xmlns:a16="http://schemas.microsoft.com/office/drawing/2014/main" id="{5B5BBC3D-8A36-403A-B507-2B46B9CEAC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3985" y="483518"/>
            <a:ext cx="4176464" cy="4176464"/>
          </a:xfrm>
          <a:prstGeom prst="rect">
            <a:avLst/>
          </a:prstGeom>
        </p:spPr>
      </p:pic>
      <p:pic>
        <p:nvPicPr>
          <p:cNvPr id="9" name="Graphique 8" descr="Jauge">
            <a:extLst>
              <a:ext uri="{FF2B5EF4-FFF2-40B4-BE49-F238E27FC236}">
                <a16:creationId xmlns:a16="http://schemas.microsoft.com/office/drawing/2014/main" id="{3F27C1E1-C6A2-4696-82AD-0A7C3BE1B6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56865" y="195486"/>
            <a:ext cx="914400" cy="914400"/>
          </a:xfrm>
          <a:prstGeom prst="rect">
            <a:avLst/>
          </a:prstGeom>
        </p:spPr>
      </p:pic>
      <p:pic>
        <p:nvPicPr>
          <p:cNvPr id="13" name="Graphique 12" descr="Engrenages">
            <a:extLst>
              <a:ext uri="{FF2B5EF4-FFF2-40B4-BE49-F238E27FC236}">
                <a16:creationId xmlns:a16="http://schemas.microsoft.com/office/drawing/2014/main" id="{BA99B5C4-74C9-41E6-9BD8-44FAACD1A6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13249" y="3579862"/>
            <a:ext cx="914400" cy="914400"/>
          </a:xfrm>
          <a:prstGeom prst="rect">
            <a:avLst/>
          </a:prstGeom>
        </p:spPr>
      </p:pic>
      <p:sp>
        <p:nvSpPr>
          <p:cNvPr id="15" name="ZoneTexte 14">
            <a:extLst>
              <a:ext uri="{FF2B5EF4-FFF2-40B4-BE49-F238E27FC236}">
                <a16:creationId xmlns:a16="http://schemas.microsoft.com/office/drawing/2014/main" id="{FCA1479D-F457-40B0-8B4D-8CC5E0BA7779}"/>
              </a:ext>
            </a:extLst>
          </p:cNvPr>
          <p:cNvSpPr txBox="1"/>
          <p:nvPr/>
        </p:nvSpPr>
        <p:spPr>
          <a:xfrm rot="16200000">
            <a:off x="1337342" y="1608425"/>
            <a:ext cx="1636538" cy="369332"/>
          </a:xfrm>
          <a:prstGeom prst="rect">
            <a:avLst/>
          </a:prstGeom>
          <a:noFill/>
        </p:spPr>
        <p:txBody>
          <a:bodyPr wrap="none" rtlCol="0">
            <a:spAutoFit/>
          </a:bodyPr>
          <a:lstStyle/>
          <a:p>
            <a:r>
              <a:rPr lang="en-GB" dirty="0">
                <a:solidFill>
                  <a:srgbClr val="C00000"/>
                </a:solidFill>
              </a:rPr>
              <a:t>PERFORMANCE</a:t>
            </a:r>
          </a:p>
        </p:txBody>
      </p:sp>
      <p:sp>
        <p:nvSpPr>
          <p:cNvPr id="21" name="ZoneTexte 20">
            <a:extLst>
              <a:ext uri="{FF2B5EF4-FFF2-40B4-BE49-F238E27FC236}">
                <a16:creationId xmlns:a16="http://schemas.microsoft.com/office/drawing/2014/main" id="{02F51C2C-6A9B-4AA3-BA15-3889FB46B257}"/>
              </a:ext>
            </a:extLst>
          </p:cNvPr>
          <p:cNvSpPr txBox="1"/>
          <p:nvPr/>
        </p:nvSpPr>
        <p:spPr>
          <a:xfrm>
            <a:off x="3442289" y="4011910"/>
            <a:ext cx="1954253" cy="369332"/>
          </a:xfrm>
          <a:prstGeom prst="rect">
            <a:avLst/>
          </a:prstGeom>
          <a:noFill/>
        </p:spPr>
        <p:txBody>
          <a:bodyPr wrap="none" rtlCol="0">
            <a:spAutoFit/>
          </a:bodyPr>
          <a:lstStyle/>
          <a:p>
            <a:r>
              <a:rPr lang="en-GB" dirty="0">
                <a:solidFill>
                  <a:schemeClr val="tx1">
                    <a:lumMod val="85000"/>
                    <a:lumOff val="15000"/>
                  </a:schemeClr>
                </a:solidFill>
              </a:rPr>
              <a:t>Number of // tasks</a:t>
            </a:r>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23515" y="802106"/>
            <a:ext cx="1414170" cy="369332"/>
          </a:xfrm>
          <a:prstGeom prst="rect">
            <a:avLst/>
          </a:prstGeom>
          <a:noFill/>
        </p:spPr>
        <p:txBody>
          <a:bodyPr wrap="none" rtlCol="0">
            <a:spAutoFit/>
          </a:bodyPr>
          <a:lstStyle/>
          <a:p>
            <a:r>
              <a:rPr lang="en-GB" dirty="0"/>
              <a:t>BENCHMARK</a:t>
            </a:r>
          </a:p>
        </p:txBody>
      </p:sp>
      <p:sp>
        <p:nvSpPr>
          <p:cNvPr id="7" name="ZoneTexte 6">
            <a:extLst>
              <a:ext uri="{FF2B5EF4-FFF2-40B4-BE49-F238E27FC236}">
                <a16:creationId xmlns:a16="http://schemas.microsoft.com/office/drawing/2014/main" id="{E2C6AE28-53DD-446B-A825-D6CF621CE963}"/>
              </a:ext>
            </a:extLst>
          </p:cNvPr>
          <p:cNvSpPr txBox="1"/>
          <p:nvPr/>
        </p:nvSpPr>
        <p:spPr>
          <a:xfrm>
            <a:off x="6519311" y="483518"/>
            <a:ext cx="1861407" cy="923330"/>
          </a:xfrm>
          <a:prstGeom prst="rect">
            <a:avLst/>
          </a:prstGeom>
          <a:solidFill>
            <a:schemeClr val="bg1">
              <a:lumMod val="95000"/>
            </a:schemeClr>
          </a:solidFill>
          <a:ln>
            <a:solidFill>
              <a:schemeClr val="tx1">
                <a:lumMod val="95000"/>
                <a:lumOff val="5000"/>
              </a:schemeClr>
            </a:solidFill>
          </a:ln>
        </p:spPr>
        <p:txBody>
          <a:bodyPr wrap="none" rtlCol="0">
            <a:spAutoFit/>
          </a:bodyPr>
          <a:lstStyle/>
          <a:p>
            <a:r>
              <a:rPr lang="en-GB" dirty="0">
                <a:sym typeface="Webdings" panose="05030102010509060703" pitchFamily="18" charset="2"/>
              </a:rPr>
              <a:t> </a:t>
            </a:r>
            <a:r>
              <a:rPr lang="en-GB" strike="sngStrike" dirty="0"/>
              <a:t>MULTITASKING</a:t>
            </a:r>
          </a:p>
          <a:p>
            <a:endParaRPr lang="en-GB" dirty="0"/>
          </a:p>
          <a:p>
            <a:r>
              <a:rPr lang="en-GB" dirty="0">
                <a:sym typeface="Webdings" panose="05030102010509060703" pitchFamily="18" charset="2"/>
              </a:rPr>
              <a:t> </a:t>
            </a:r>
            <a:r>
              <a:rPr lang="en-GB" dirty="0"/>
              <a:t>TIME SHARING</a:t>
            </a:r>
          </a:p>
        </p:txBody>
      </p:sp>
      <p:sp>
        <p:nvSpPr>
          <p:cNvPr id="16" name="ZoneTexte 15">
            <a:extLst>
              <a:ext uri="{FF2B5EF4-FFF2-40B4-BE49-F238E27FC236}">
                <a16:creationId xmlns:a16="http://schemas.microsoft.com/office/drawing/2014/main" id="{2593A912-8284-4BB5-AF20-647205031E5B}"/>
              </a:ext>
            </a:extLst>
          </p:cNvPr>
          <p:cNvSpPr txBox="1"/>
          <p:nvPr/>
        </p:nvSpPr>
        <p:spPr>
          <a:xfrm>
            <a:off x="6486155" y="969040"/>
            <a:ext cx="492443" cy="461665"/>
          </a:xfrm>
          <a:prstGeom prst="rect">
            <a:avLst/>
          </a:prstGeom>
          <a:noFill/>
        </p:spPr>
        <p:txBody>
          <a:bodyPr wrap="none" rtlCol="0">
            <a:spAutoFit/>
          </a:bodyPr>
          <a:lstStyle/>
          <a:p>
            <a:r>
              <a:rPr lang="en-GB" sz="2400" dirty="0">
                <a:solidFill>
                  <a:srgbClr val="92D050"/>
                </a:solidFill>
                <a:sym typeface="Webdings" panose="05030102010509060703" pitchFamily="18" charset="2"/>
              </a:rPr>
              <a:t></a:t>
            </a:r>
            <a:endParaRPr lang="en-GB" sz="2400" dirty="0">
              <a:solidFill>
                <a:srgbClr val="92D050"/>
              </a:solidFill>
            </a:endParaRPr>
          </a:p>
        </p:txBody>
      </p:sp>
      <p:pic>
        <p:nvPicPr>
          <p:cNvPr id="3" name="Graphique 2" descr="Visage souriant noir">
            <a:extLst>
              <a:ext uri="{FF2B5EF4-FFF2-40B4-BE49-F238E27FC236}">
                <a16:creationId xmlns:a16="http://schemas.microsoft.com/office/drawing/2014/main" id="{CDCDFB13-2F7A-4D6E-8382-3F9BC7E37D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3782" y="2026999"/>
            <a:ext cx="914400" cy="914400"/>
          </a:xfrm>
          <a:prstGeom prst="rect">
            <a:avLst/>
          </a:prstGeom>
        </p:spPr>
      </p:pic>
      <p:sp>
        <p:nvSpPr>
          <p:cNvPr id="19" name="Bulle narrative : ronde 18">
            <a:extLst>
              <a:ext uri="{FF2B5EF4-FFF2-40B4-BE49-F238E27FC236}">
                <a16:creationId xmlns:a16="http://schemas.microsoft.com/office/drawing/2014/main" id="{DD63738F-6154-4D88-A95F-7C917375647B}"/>
              </a:ext>
            </a:extLst>
          </p:cNvPr>
          <p:cNvSpPr/>
          <p:nvPr/>
        </p:nvSpPr>
        <p:spPr>
          <a:xfrm>
            <a:off x="6814489" y="1925276"/>
            <a:ext cx="2088232" cy="792087"/>
          </a:xfrm>
          <a:prstGeom prst="wedgeEllipseCallout">
            <a:avLst>
              <a:gd name="adj1" fmla="val -71793"/>
              <a:gd name="adj2" fmla="val 31649"/>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Yes, it’s true for woman too!</a:t>
            </a:r>
          </a:p>
        </p:txBody>
      </p:sp>
    </p:spTree>
    <p:extLst>
      <p:ext uri="{BB962C8B-B14F-4D97-AF65-F5344CB8AC3E}">
        <p14:creationId xmlns:p14="http://schemas.microsoft.com/office/powerpoint/2010/main" val="258842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4DBAF3E-1AC7-44FB-A118-86B99DBEDE78}"/>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que 5" descr="Cerveau">
            <a:extLst>
              <a:ext uri="{FF2B5EF4-FFF2-40B4-BE49-F238E27FC236}">
                <a16:creationId xmlns:a16="http://schemas.microsoft.com/office/drawing/2014/main" id="{9C44265C-A243-42DA-BBB3-4EBDC4ECBA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012868" y="734675"/>
            <a:ext cx="914400" cy="914400"/>
          </a:xfrm>
          <a:prstGeom prst="rect">
            <a:avLst/>
          </a:prstGeom>
        </p:spPr>
      </p:pic>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786002" y="1271150"/>
            <a:ext cx="2911631" cy="369332"/>
          </a:xfrm>
          <a:prstGeom prst="rect">
            <a:avLst/>
          </a:prstGeom>
          <a:noFill/>
        </p:spPr>
        <p:txBody>
          <a:bodyPr wrap="none" rtlCol="0">
            <a:spAutoFit/>
          </a:bodyPr>
          <a:lstStyle/>
          <a:p>
            <a:r>
              <a:rPr lang="en-GB" dirty="0"/>
              <a:t>PROCESSOR’s ARCHITECTURE</a:t>
            </a:r>
          </a:p>
        </p:txBody>
      </p:sp>
      <p:pic>
        <p:nvPicPr>
          <p:cNvPr id="5122" name="Picture 2" descr="RÃ©sultat de recherche d'images pour &quot;brain localization&quot;">
            <a:extLst>
              <a:ext uri="{FF2B5EF4-FFF2-40B4-BE49-F238E27FC236}">
                <a16:creationId xmlns:a16="http://schemas.microsoft.com/office/drawing/2014/main" id="{6A1F02F1-C427-4F2E-A48B-EB109879E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39502"/>
            <a:ext cx="6570330" cy="42541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Ã©sultat de recherche d'images pour &quot;usb logo&quot;">
            <a:extLst>
              <a:ext uri="{FF2B5EF4-FFF2-40B4-BE49-F238E27FC236}">
                <a16:creationId xmlns:a16="http://schemas.microsoft.com/office/drawing/2014/main" id="{DDA12A09-ACCF-40E8-9F1B-A72BE4B8F5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389061"/>
            <a:ext cx="971600" cy="4648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Ã©sultat de recherche d'images pour &quot;computer motor interface symbol&quot;">
            <a:extLst>
              <a:ext uri="{FF2B5EF4-FFF2-40B4-BE49-F238E27FC236}">
                <a16:creationId xmlns:a16="http://schemas.microsoft.com/office/drawing/2014/main" id="{4FE10BD3-9ED0-42AA-9E0D-2846B9C37E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9746" y="125312"/>
            <a:ext cx="406166" cy="4585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Ã©sultat de recherche d'images pour &quot;computer motor interface symbol&quot;">
            <a:extLst>
              <a:ext uri="{FF2B5EF4-FFF2-40B4-BE49-F238E27FC236}">
                <a16:creationId xmlns:a16="http://schemas.microsoft.com/office/drawing/2014/main" id="{CF782A7A-B949-45B6-A748-D34116FCF8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73915" y="49083"/>
            <a:ext cx="62266" cy="7029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Ã©sultat de recherche d'images pour &quot;computer sensor symbol&quot;">
            <a:extLst>
              <a:ext uri="{FF2B5EF4-FFF2-40B4-BE49-F238E27FC236}">
                <a16:creationId xmlns:a16="http://schemas.microsoft.com/office/drawing/2014/main" id="{2AA30B7D-4301-42BC-BC75-343175F3AD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16981" y="425766"/>
            <a:ext cx="562168" cy="56216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que 16" descr="Haut-parleurs">
            <a:extLst>
              <a:ext uri="{FF2B5EF4-FFF2-40B4-BE49-F238E27FC236}">
                <a16:creationId xmlns:a16="http://schemas.microsoft.com/office/drawing/2014/main" id="{CA58C587-DBD8-4AFF-8356-E638F4F375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7848" y="2917104"/>
            <a:ext cx="633673" cy="633673"/>
          </a:xfrm>
          <a:prstGeom prst="rect">
            <a:avLst/>
          </a:prstGeom>
        </p:spPr>
      </p:pic>
      <p:pic>
        <p:nvPicPr>
          <p:cNvPr id="18" name="Graphique 17" descr="Micro de radio">
            <a:extLst>
              <a:ext uri="{FF2B5EF4-FFF2-40B4-BE49-F238E27FC236}">
                <a16:creationId xmlns:a16="http://schemas.microsoft.com/office/drawing/2014/main" id="{FDED1549-6A0E-49D2-821A-B4B36BB40B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8721" y="3552161"/>
            <a:ext cx="633673" cy="633673"/>
          </a:xfrm>
          <a:prstGeom prst="rect">
            <a:avLst/>
          </a:prstGeom>
        </p:spPr>
      </p:pic>
      <p:pic>
        <p:nvPicPr>
          <p:cNvPr id="3" name="Graphique 2" descr="Rythme cardiaque">
            <a:extLst>
              <a:ext uri="{FF2B5EF4-FFF2-40B4-BE49-F238E27FC236}">
                <a16:creationId xmlns:a16="http://schemas.microsoft.com/office/drawing/2014/main" id="{E6A41D5B-5105-4E49-BFDB-C0C1D3056DE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37762" y="4067160"/>
            <a:ext cx="643801" cy="643801"/>
          </a:xfrm>
          <a:prstGeom prst="rect">
            <a:avLst/>
          </a:prstGeom>
        </p:spPr>
      </p:pic>
      <p:pic>
        <p:nvPicPr>
          <p:cNvPr id="7" name="Graphique 6" descr="Stéthoscope">
            <a:extLst>
              <a:ext uri="{FF2B5EF4-FFF2-40B4-BE49-F238E27FC236}">
                <a16:creationId xmlns:a16="http://schemas.microsoft.com/office/drawing/2014/main" id="{788D11C0-F4A8-485E-A12F-8AC9FECE64B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12591" y="4144996"/>
            <a:ext cx="488129" cy="488129"/>
          </a:xfrm>
          <a:prstGeom prst="rect">
            <a:avLst/>
          </a:prstGeom>
        </p:spPr>
      </p:pic>
      <p:pic>
        <p:nvPicPr>
          <p:cNvPr id="22" name="Graphique 21" descr="Webcam">
            <a:extLst>
              <a:ext uri="{FF2B5EF4-FFF2-40B4-BE49-F238E27FC236}">
                <a16:creationId xmlns:a16="http://schemas.microsoft.com/office/drawing/2014/main" id="{000F6AEE-6D49-4344-9C8A-0A7B6ABA8C9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87409" y="1229472"/>
            <a:ext cx="633673" cy="633673"/>
          </a:xfrm>
          <a:prstGeom prst="rect">
            <a:avLst/>
          </a:prstGeom>
        </p:spPr>
      </p:pic>
      <p:pic>
        <p:nvPicPr>
          <p:cNvPr id="23" name="Picture 6" descr="RÃ©sultat de recherche d'images pour &quot;computer motor interface symbol&quot;">
            <a:extLst>
              <a:ext uri="{FF2B5EF4-FFF2-40B4-BE49-F238E27FC236}">
                <a16:creationId xmlns:a16="http://schemas.microsoft.com/office/drawing/2014/main" id="{1A09E227-82F2-406B-9EE5-0B27E42AAE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6453" y="3021205"/>
            <a:ext cx="406166" cy="458529"/>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a:extLst>
              <a:ext uri="{FF2B5EF4-FFF2-40B4-BE49-F238E27FC236}">
                <a16:creationId xmlns:a16="http://schemas.microsoft.com/office/drawing/2014/main" id="{A6AE6916-37DA-4302-9CB6-16B4678E50C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47336" y="1048582"/>
            <a:ext cx="447904" cy="447904"/>
          </a:xfrm>
          <a:prstGeom prst="rect">
            <a:avLst/>
          </a:prstGeom>
        </p:spPr>
      </p:pic>
    </p:spTree>
    <p:extLst>
      <p:ext uri="{BB962C8B-B14F-4D97-AF65-F5344CB8AC3E}">
        <p14:creationId xmlns:p14="http://schemas.microsoft.com/office/powerpoint/2010/main" val="212936747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D255DB-86B3-41D5-B235-6AA5D0C486E8}"/>
              </a:ext>
            </a:extLst>
          </p:cNvPr>
          <p:cNvSpPr/>
          <p:nvPr/>
        </p:nvSpPr>
        <p:spPr>
          <a:xfrm>
            <a:off x="395531" y="1"/>
            <a:ext cx="576061" cy="5143500"/>
          </a:xfrm>
          <a:prstGeom prst="rect">
            <a:avLst/>
          </a:prstGeom>
          <a:solidFill>
            <a:srgbClr val="9FB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eur droit 10">
            <a:extLst>
              <a:ext uri="{FF2B5EF4-FFF2-40B4-BE49-F238E27FC236}">
                <a16:creationId xmlns:a16="http://schemas.microsoft.com/office/drawing/2014/main" id="{00692C86-4B39-4CD4-A63E-C78438FCD3DA}"/>
              </a:ext>
            </a:extLst>
          </p:cNvPr>
          <p:cNvCxnSpPr/>
          <p:nvPr/>
        </p:nvCxnSpPr>
        <p:spPr>
          <a:xfrm>
            <a:off x="395536" y="0"/>
            <a:ext cx="0" cy="514350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4AF6A7B3-14B0-4D54-9FA7-94C8E9009478}"/>
              </a:ext>
            </a:extLst>
          </p:cNvPr>
          <p:cNvCxnSpPr/>
          <p:nvPr/>
        </p:nvCxnSpPr>
        <p:spPr>
          <a:xfrm>
            <a:off x="971600" y="0"/>
            <a:ext cx="0" cy="51435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FB82845-B353-4C02-B4C5-61AC71F95589}"/>
              </a:ext>
            </a:extLst>
          </p:cNvPr>
          <p:cNvSpPr txBox="1"/>
          <p:nvPr/>
        </p:nvSpPr>
        <p:spPr>
          <a:xfrm rot="16200000">
            <a:off x="-1513383" y="1937165"/>
            <a:ext cx="4393895" cy="369332"/>
          </a:xfrm>
          <a:prstGeom prst="rect">
            <a:avLst/>
          </a:prstGeom>
          <a:noFill/>
        </p:spPr>
        <p:txBody>
          <a:bodyPr wrap="none" rtlCol="0">
            <a:spAutoFit/>
          </a:bodyPr>
          <a:lstStyle/>
          <a:p>
            <a:r>
              <a:rPr lang="en-GB" dirty="0"/>
              <a:t>SOMATOSENSORY CORTEX’s ARCHITECTURE</a:t>
            </a:r>
          </a:p>
        </p:txBody>
      </p:sp>
      <p:pic>
        <p:nvPicPr>
          <p:cNvPr id="19" name="Picture 2" descr="RÃ©sultat de recherche d'images pour &quot;brain localization&quot;">
            <a:extLst>
              <a:ext uri="{FF2B5EF4-FFF2-40B4-BE49-F238E27FC236}">
                <a16:creationId xmlns:a16="http://schemas.microsoft.com/office/drawing/2014/main" id="{4867E2A0-D6D2-499A-B6EB-A6C7FA69BC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3723878"/>
            <a:ext cx="1800196" cy="116559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3">
            <a:extLst>
              <a:ext uri="{FF2B5EF4-FFF2-40B4-BE49-F238E27FC236}">
                <a16:creationId xmlns:a16="http://schemas.microsoft.com/office/drawing/2014/main" id="{1AC8ECD2-7538-4456-A701-B8026E69FA25}"/>
              </a:ext>
            </a:extLst>
          </p:cNvPr>
          <p:cNvCxnSpPr>
            <a:cxnSpLocks/>
          </p:cNvCxnSpPr>
          <p:nvPr/>
        </p:nvCxnSpPr>
        <p:spPr>
          <a:xfrm flipV="1">
            <a:off x="1835696" y="3435846"/>
            <a:ext cx="792088" cy="1453626"/>
          </a:xfrm>
          <a:prstGeom prst="line">
            <a:avLst/>
          </a:prstGeom>
        </p:spPr>
        <p:style>
          <a:lnRef idx="1">
            <a:schemeClr val="dk1"/>
          </a:lnRef>
          <a:fillRef idx="0">
            <a:schemeClr val="dk1"/>
          </a:fillRef>
          <a:effectRef idx="0">
            <a:schemeClr val="dk1"/>
          </a:effectRef>
          <a:fontRef idx="minor">
            <a:schemeClr val="tx1"/>
          </a:fontRef>
        </p:style>
      </p:cxnSp>
      <p:pic>
        <p:nvPicPr>
          <p:cNvPr id="7174" name="Picture 6" descr="Left - The Homunculus: Homunculus means Â«little manÂ», and here you see a scale model of the human body distorted to reflect the relative space that body parts occupy in the somatosensory cortex. As you can see, the lips, hands, feet and genitals send more somatosensory projections to the brain than do any other body parts. Right - Cortical mapping of the sensory homunculus: The body parts are represented in specific locations on the somatosensory cortex. Representations map out somatotopically, with the feet located medially and shoulders and arms laterally to the interhemispheric fissure. Facial structures are represented in a different location to the scalp and head; the face oriented Â«upside downÂ» with the forehead pointing towards the shoulders.Â ">
            <a:extLst>
              <a:ext uri="{FF2B5EF4-FFF2-40B4-BE49-F238E27FC236}">
                <a16:creationId xmlns:a16="http://schemas.microsoft.com/office/drawing/2014/main" id="{B93B03E2-27C5-435E-9687-10D1B7E84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36" y="123478"/>
            <a:ext cx="5003077" cy="3684921"/>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que 2" descr="Visage surpris noir">
            <a:extLst>
              <a:ext uri="{FF2B5EF4-FFF2-40B4-BE49-F238E27FC236}">
                <a16:creationId xmlns:a16="http://schemas.microsoft.com/office/drawing/2014/main" id="{06EF2178-C4CD-4B28-8D60-7278E4C275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9193" y="882370"/>
            <a:ext cx="914400" cy="914400"/>
          </a:xfrm>
          <a:prstGeom prst="rect">
            <a:avLst/>
          </a:prstGeom>
        </p:spPr>
      </p:pic>
      <p:sp>
        <p:nvSpPr>
          <p:cNvPr id="10" name="Bulle narrative : ronde 9">
            <a:extLst>
              <a:ext uri="{FF2B5EF4-FFF2-40B4-BE49-F238E27FC236}">
                <a16:creationId xmlns:a16="http://schemas.microsoft.com/office/drawing/2014/main" id="{626971FD-A878-4951-A6EB-7DE3A5E397F4}"/>
              </a:ext>
            </a:extLst>
          </p:cNvPr>
          <p:cNvSpPr/>
          <p:nvPr/>
        </p:nvSpPr>
        <p:spPr>
          <a:xfrm>
            <a:off x="791578" y="259451"/>
            <a:ext cx="2088232" cy="792087"/>
          </a:xfrm>
          <a:prstGeom prst="wedgeEllipseCallout">
            <a:avLst>
              <a:gd name="adj1" fmla="val 43717"/>
              <a:gd name="adj2" fmla="val 109274"/>
            </a:avLst>
          </a:prstGeom>
          <a:solidFill>
            <a:srgbClr val="467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That’s really disproportionate… hands</a:t>
            </a:r>
          </a:p>
        </p:txBody>
      </p:sp>
    </p:spTree>
    <p:extLst>
      <p:ext uri="{BB962C8B-B14F-4D97-AF65-F5344CB8AC3E}">
        <p14:creationId xmlns:p14="http://schemas.microsoft.com/office/powerpoint/2010/main" val="3220698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4169</TotalTime>
  <Words>2730</Words>
  <Application>Microsoft Office PowerPoint</Application>
  <PresentationFormat>Affichage à l'écran (16:9)</PresentationFormat>
  <Paragraphs>408</Paragraphs>
  <Slides>64</Slides>
  <Notes>34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64</vt:i4>
      </vt:variant>
    </vt:vector>
  </HeadingPairs>
  <TitlesOfParts>
    <vt:vector size="74" baseType="lpstr">
      <vt:lpstr>Arial</vt:lpstr>
      <vt:lpstr>Bauhaus 93</vt:lpstr>
      <vt:lpstr>Calibri</vt:lpstr>
      <vt:lpstr>Cambria Math</vt:lpstr>
      <vt:lpstr>Futura Md BT</vt:lpstr>
      <vt:lpstr>Miriam Fixed</vt:lpstr>
      <vt:lpstr>OCR A Extended</vt:lpstr>
      <vt:lpstr>Webdings</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Ressources</vt:lpstr>
      <vt:lpstr>Ressources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enicaise</dc:creator>
  <cp:lastModifiedBy>enicaise</cp:lastModifiedBy>
  <cp:revision>101</cp:revision>
  <dcterms:created xsi:type="dcterms:W3CDTF">2018-09-24T09:46:19Z</dcterms:created>
  <dcterms:modified xsi:type="dcterms:W3CDTF">2018-10-16T06:45:07Z</dcterms:modified>
</cp:coreProperties>
</file>