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1" r:id="rId4"/>
    <p:sldId id="289" r:id="rId5"/>
    <p:sldId id="291" r:id="rId6"/>
    <p:sldId id="308" r:id="rId7"/>
    <p:sldId id="273" r:id="rId8"/>
    <p:sldId id="309" r:id="rId9"/>
    <p:sldId id="310" r:id="rId10"/>
    <p:sldId id="292" r:id="rId11"/>
    <p:sldId id="311" r:id="rId12"/>
    <p:sldId id="303" r:id="rId13"/>
    <p:sldId id="312" r:id="rId14"/>
    <p:sldId id="305" r:id="rId15"/>
    <p:sldId id="313" r:id="rId16"/>
    <p:sldId id="288" r:id="rId17"/>
    <p:sldId id="306" r:id="rId18"/>
    <p:sldId id="307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7C7C7C"/>
    <a:srgbClr val="5A5A5A"/>
    <a:srgbClr val="004682"/>
    <a:srgbClr val="F0AA42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918" autoAdjust="0"/>
  </p:normalViewPr>
  <p:slideViewPr>
    <p:cSldViewPr>
      <p:cViewPr>
        <p:scale>
          <a:sx n="75" d="100"/>
          <a:sy n="75" d="100"/>
        </p:scale>
        <p:origin x="-1020" y="-660"/>
      </p:cViewPr>
      <p:guideLst>
        <p:guide orient="horz" pos="890"/>
        <p:guide orient="horz" pos="391"/>
        <p:guide orient="horz" pos="2478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3DB1-93F9-477F-A265-37B8C1240E58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4812-92ED-4C89-B8F7-05EAED87CB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25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2008" y="2060848"/>
            <a:ext cx="7772400" cy="93610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2008" y="3140967"/>
            <a:ext cx="6400800" cy="936104"/>
          </a:xfrm>
        </p:spPr>
        <p:txBody>
          <a:bodyPr>
            <a:normAutofit/>
          </a:bodyPr>
          <a:lstStyle>
            <a:lvl1pPr marL="0" indent="0" algn="l">
              <a:buNone/>
              <a:defRPr lang="sv-SE" sz="2600" b="1" kern="1200" dirty="0" smtClean="0">
                <a:solidFill>
                  <a:srgbClr val="004682"/>
                </a:solidFill>
                <a:latin typeface="Gill Sans MT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/>
        </p:nvSpPr>
        <p:spPr/>
        <p:txBody>
          <a:bodyPr/>
          <a:lstStyle/>
          <a:p>
            <a:fld id="{D9E8ED49-3F51-46F8-8CAC-66B03853642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2330" y="4221087"/>
            <a:ext cx="3672086" cy="432048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5A5A5A"/>
                </a:solidFill>
                <a:latin typeface="Gill Sans MT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 err="1" smtClean="0"/>
              <a:t>Author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endParaRPr lang="sv-SE" dirty="0"/>
          </a:p>
        </p:txBody>
      </p:sp>
      <p:pic>
        <p:nvPicPr>
          <p:cNvPr id="1026" name="Picture 2" descr="F:\Kunder\PPT Mall\ohman_since_1906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21" y="98971"/>
            <a:ext cx="1387475" cy="593725"/>
          </a:xfrm>
          <a:prstGeom prst="rect">
            <a:avLst/>
          </a:prstGeom>
          <a:noFill/>
        </p:spPr>
      </p:pic>
      <p:pic>
        <p:nvPicPr>
          <p:cNvPr id="10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D2B4512-A8CB-40BD-94A6-B3FEBE291239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206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67544" y="1628775"/>
            <a:ext cx="8208912" cy="324038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043608" y="5084763"/>
            <a:ext cx="7056784" cy="1008062"/>
          </a:xfrm>
          <a:solidFill>
            <a:srgbClr val="F0AA4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 userDrawn="1"/>
        </p:nvSpPr>
        <p:spPr>
          <a:xfrm>
            <a:off x="4332157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9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A2F1D-BBEC-4148-8BB9-F1F9CC1F5EA3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 cstate="print">
            <a:lum/>
          </a:blip>
          <a:srcRect/>
          <a:stretch>
            <a:fillRect t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7772400" cy="432048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000000"/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57563"/>
            <a:ext cx="7775575" cy="359469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e-mail</a:t>
            </a:r>
            <a:r>
              <a:rPr lang="sv-SE" dirty="0" smtClean="0"/>
              <a:t> </a:t>
            </a:r>
            <a:r>
              <a:rPr lang="sv-SE" dirty="0" err="1" smtClean="0"/>
              <a:t>address</a:t>
            </a:r>
            <a:endParaRPr lang="sv-SE" dirty="0"/>
          </a:p>
        </p:txBody>
      </p:sp>
      <p:pic>
        <p:nvPicPr>
          <p:cNvPr id="5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A55C8CA-238B-4297-900E-911AA74B82D2}" type="datetime1">
              <a:rPr lang="sv-SE" smtClean="0"/>
              <a:pPr/>
              <a:t>2013-10-23</a:t>
            </a:fld>
            <a:endParaRPr lang="sv-SE"/>
          </a:p>
        </p:txBody>
      </p:sp>
      <p:pic>
        <p:nvPicPr>
          <p:cNvPr id="8" name="Picture 2" descr="F:\Kunder\PPT Mall\ohman_since_1906_cmyk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21" y="98971"/>
            <a:ext cx="1387475" cy="593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9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Rak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 userDrawn="1"/>
        </p:nvSpPr>
        <p:spPr>
          <a:xfrm>
            <a:off x="4311400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2"/>
          </p:nvPr>
        </p:nvSpPr>
        <p:spPr>
          <a:xfrm>
            <a:off x="467544" y="1628774"/>
            <a:ext cx="8208911" cy="4536529"/>
          </a:xfrm>
        </p:spPr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7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 cstate="print">
            <a:lum/>
          </a:blip>
          <a:srcRect/>
          <a:stretch>
            <a:fillRect t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772400" cy="864096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7772400" cy="9361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1">
                <a:solidFill>
                  <a:srgbClr val="004682"/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F:\Kunder\PPT Mall\ohman_since_1906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21" y="98971"/>
            <a:ext cx="1387475" cy="593725"/>
          </a:xfrm>
          <a:prstGeom prst="rect">
            <a:avLst/>
          </a:prstGeom>
          <a:noFill/>
        </p:spPr>
      </p:pic>
      <p:pic>
        <p:nvPicPr>
          <p:cNvPr id="5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DE2893-73D2-47B3-8C70-7E3245C64A17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1"/>
          </p:nvPr>
        </p:nvSpPr>
        <p:spPr>
          <a:xfrm>
            <a:off x="457201" y="1628800"/>
            <a:ext cx="3970338" cy="4608512"/>
          </a:xfrm>
        </p:spPr>
        <p:txBody>
          <a:bodyPr/>
          <a:lstStyle>
            <a:lvl1pPr>
              <a:defRPr lang="sv-S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2"/>
          </p:nvPr>
        </p:nvSpPr>
        <p:spPr>
          <a:xfrm>
            <a:off x="4643438" y="1628775"/>
            <a:ext cx="4032250" cy="4608537"/>
          </a:xfrm>
        </p:spPr>
        <p:txBody>
          <a:bodyPr/>
          <a:lstStyle>
            <a:lvl1pPr>
              <a:defRPr lang="sv-S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datum 3"/>
          <p:cNvSpPr txBox="1">
            <a:spLocks/>
          </p:cNvSpPr>
          <p:nvPr userDrawn="1"/>
        </p:nvSpPr>
        <p:spPr>
          <a:xfrm>
            <a:off x="7740352" y="116632"/>
            <a:ext cx="1403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EC226-7374-4D83-ADDB-C50BAD8E79C9}" type="datetime4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oktober 2013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4337688" y="663341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9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BEBDFEA-C501-463F-97DC-CEC56C782309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 or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27094"/>
            <a:ext cx="3970784" cy="46371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9235" y="1629217"/>
            <a:ext cx="4030180" cy="46371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4326264" y="6651700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 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8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D815586-093F-4335-AFF4-2A2918B0651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 with Sub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3970338" cy="5461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0046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970338" cy="40624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4041775" cy="5461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0046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5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 userDrawn="1"/>
        </p:nvSpPr>
        <p:spPr>
          <a:xfrm>
            <a:off x="4313869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10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11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DF2E8BC-1272-4F6A-9C48-45AB644199F0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467544" y="1628800"/>
            <a:ext cx="8208912" cy="20882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15"/>
          </p:nvPr>
        </p:nvSpPr>
        <p:spPr>
          <a:xfrm>
            <a:off x="467544" y="3861048"/>
            <a:ext cx="8208912" cy="2304256"/>
          </a:xfrm>
        </p:spPr>
        <p:txBody>
          <a:bodyPr/>
          <a:lstStyle>
            <a:lvl1pPr>
              <a:defRPr lang="sv-S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4335408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8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8ABF64A-0CE2-43E0-AB2B-8AEF960DA320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A5A5A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0192" y="1600200"/>
            <a:ext cx="2386608" cy="4525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68313" y="1600200"/>
            <a:ext cx="5688012" cy="45651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 userDrawn="1"/>
        </p:nvSpPr>
        <p:spPr>
          <a:xfrm>
            <a:off x="4323013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8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18AB72D-F6F7-4E4E-A64D-324A208A7BCE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5"/>
          <p:cNvSpPr txBox="1">
            <a:spLocks/>
          </p:cNvSpPr>
          <p:nvPr userDrawn="1"/>
        </p:nvSpPr>
        <p:spPr>
          <a:xfrm>
            <a:off x="4139952" y="6525345"/>
            <a:ext cx="87444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6935-5163-4D13-AD26-07989F4A356A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4319400" y="66425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dirty="0" smtClean="0">
                <a:solidFill>
                  <a:srgbClr val="7C7C7C"/>
                </a:solidFill>
              </a:rPr>
              <a:t>Öhman</a:t>
            </a:r>
            <a:endParaRPr lang="sv-SE" sz="800" dirty="0">
              <a:solidFill>
                <a:srgbClr val="7C7C7C"/>
              </a:solidFill>
            </a:endParaRPr>
          </a:p>
        </p:txBody>
      </p:sp>
      <p:pic>
        <p:nvPicPr>
          <p:cNvPr id="5" name="Picture 3" descr="C:\Users\Stefan\Documents\Kunder\Öhmans\PPT Mall\Bla¦è_fli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230235"/>
          </a:xfrm>
          <a:prstGeom prst="rect">
            <a:avLst/>
          </a:prstGeom>
          <a:noFill/>
        </p:spPr>
      </p:pic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96336" y="99753"/>
            <a:ext cx="1543610" cy="39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ED9C50D-A754-459C-B6E9-8EA184F3865C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0" r:id="rId8"/>
    <p:sldLayoutId id="2147483655" r:id="rId9"/>
    <p:sldLayoutId id="2147483658" r:id="rId10"/>
    <p:sldLayoutId id="214748366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7C7C7C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ense-in-depth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nigesecurityguy.wordpress.com/2013/10/02/advanced-threat-defense-part-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Defensive strategies 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build a defense-in-depth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Claus Cramon Houmann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716016" y="11663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F3575C-FAC8-4838-8C22-FBC84E37AC9B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Mitigating the “CLICKER”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lb-LU" dirty="0" smtClean="0"/>
              <a:t>There are now innovative next-generation tools available for advanced threat prevention and/or detection = AMP’s</a:t>
            </a:r>
          </a:p>
          <a:p>
            <a:pPr lvl="1"/>
            <a:r>
              <a:rPr lang="lb-LU" dirty="0" smtClean="0"/>
              <a:t>Microvirtualization</a:t>
            </a:r>
          </a:p>
          <a:p>
            <a:pPr lvl="1"/>
            <a:r>
              <a:rPr lang="lb-LU" dirty="0" smtClean="0"/>
              <a:t>Advanced code handling/analysis/reverse-engineering tools</a:t>
            </a:r>
          </a:p>
          <a:p>
            <a:pPr lvl="1"/>
            <a:r>
              <a:rPr lang="lb-LU" dirty="0" smtClean="0"/>
              <a:t>Network </a:t>
            </a:r>
            <a:r>
              <a:rPr lang="lb-LU" smtClean="0"/>
              <a:t>level Sandboxing or detection </a:t>
            </a:r>
            <a:r>
              <a:rPr lang="lb-LU" dirty="0" smtClean="0"/>
              <a:t>based on behavioural analysis/packet inspection</a:t>
            </a:r>
          </a:p>
          <a:p>
            <a:pPr lvl="1"/>
            <a:r>
              <a:rPr lang="lb-LU" dirty="0" smtClean="0"/>
              <a:t>System and registry level lockdown of process/user-rights</a:t>
            </a:r>
          </a:p>
          <a:p>
            <a:pPr lvl="1"/>
            <a:r>
              <a:rPr lang="lb-LU" dirty="0" smtClean="0"/>
              <a:t>Cloud based Big Data analytical/defense tools</a:t>
            </a:r>
          </a:p>
          <a:p>
            <a:pPr lvl="1"/>
            <a:r>
              <a:rPr lang="lb-LU" dirty="0" smtClean="0"/>
              <a:t>Whitelisting tech</a:t>
            </a:r>
          </a:p>
          <a:p>
            <a:pPr lvl="1"/>
            <a:r>
              <a:rPr lang="lb-LU" dirty="0" smtClean="0"/>
              <a:t>Others – this “market segment” is booming right now</a:t>
            </a:r>
            <a:endParaRPr lang="lb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Risk assessments match?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The approach to pick the lowest hanging apples first should be identical to the approach your IT risk management would recommend</a:t>
            </a:r>
          </a:p>
          <a:p>
            <a:r>
              <a:rPr lang="da-DK" dirty="0" smtClean="0"/>
              <a:t>Mitigating the easy-value-for-money threats first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14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b-LU" dirty="0" smtClean="0"/>
              <a:t>Why is the AMP market booming? 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b-LU" dirty="0" smtClean="0"/>
              <a:t>The AV industry in the traditional sense has declared their tools insufficient and the war on malware lost</a:t>
            </a:r>
          </a:p>
          <a:p>
            <a:r>
              <a:rPr lang="lb-LU" dirty="0" smtClean="0"/>
              <a:t>Hacking is increasing supported by big budgets – think nation-state-sponsored APT’s </a:t>
            </a:r>
          </a:p>
          <a:p>
            <a:r>
              <a:rPr lang="lb-LU" dirty="0" smtClean="0"/>
              <a:t>0-days abound in the Wild – being purchased by “hackers” – unofficial hackers or nation-state sponsored hackers alike</a:t>
            </a:r>
          </a:p>
          <a:p>
            <a:r>
              <a:rPr lang="lb-LU" dirty="0" smtClean="0"/>
              <a:t>The black market cyber-industry is a huge! economy</a:t>
            </a:r>
            <a:endParaRPr lang="lb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future of defense strategies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Whatever the name (Defense-in-depth, layered defense, defensible security posture) </a:t>
            </a:r>
          </a:p>
          <a:p>
            <a:pPr lvl="1"/>
            <a:r>
              <a:rPr lang="da-DK" dirty="0" smtClean="0"/>
              <a:t>almost everyone in IT/Infosec agree that you need to think in security at all levels</a:t>
            </a:r>
          </a:p>
          <a:p>
            <a:r>
              <a:rPr lang="da-DK" dirty="0" smtClean="0"/>
              <a:t>Defenders are always behind attackers</a:t>
            </a:r>
          </a:p>
          <a:p>
            <a:pPr lvl="1"/>
            <a:r>
              <a:rPr lang="da-DK" dirty="0" smtClean="0"/>
              <a:t>Defenders need to share knowledge, experience and methodologies better and faster</a:t>
            </a:r>
          </a:p>
          <a:p>
            <a:r>
              <a:rPr lang="da-DK" dirty="0" smtClean="0"/>
              <a:t>Develop capabilities to stop attackers at several points in the cyber kill chain</a:t>
            </a:r>
          </a:p>
          <a:p>
            <a:pPr lvl="1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68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Conclusion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b-LU" dirty="0" smtClean="0"/>
              <a:t>To build a defense-in-depth you want to:</a:t>
            </a:r>
          </a:p>
          <a:p>
            <a:pPr lvl="1"/>
            <a:r>
              <a:rPr lang="lb-LU" dirty="0" smtClean="0"/>
              <a:t>Have capabilities within Threat Prevention, Detection, Alerting, Incident Response, some kind of IOC / Threat sharing community. AMP’s + more.</a:t>
            </a:r>
          </a:p>
          <a:p>
            <a:r>
              <a:rPr lang="lb-LU" dirty="0" smtClean="0"/>
              <a:t>To be able to this way both block+detect known and unknown attacks/payloads, and when penetrated, regain control and limit losses</a:t>
            </a:r>
            <a:endParaRPr lang="lb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Can I help? Can you help?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There are people trying to help us: on twitter #wearethecavalry for example </a:t>
            </a:r>
          </a:p>
          <a:p>
            <a:r>
              <a:rPr lang="da-DK" dirty="0" smtClean="0"/>
              <a:t>In the UK: Strategic security advisors alliance</a:t>
            </a:r>
          </a:p>
          <a:p>
            <a:r>
              <a:rPr lang="da-DK" dirty="0" smtClean="0"/>
              <a:t>My </a:t>
            </a:r>
            <a:r>
              <a:rPr lang="da-DK" dirty="0"/>
              <a:t>plan:</a:t>
            </a:r>
          </a:p>
          <a:p>
            <a:pPr lvl="1"/>
            <a:r>
              <a:rPr lang="da-DK" dirty="0"/>
              <a:t>Turn </a:t>
            </a:r>
            <a:r>
              <a:rPr lang="da-DK" dirty="0">
                <a:hlinkClick r:id="rId2"/>
              </a:rPr>
              <a:t>www.defense-in-depth.com</a:t>
            </a:r>
            <a:r>
              <a:rPr lang="da-DK" dirty="0"/>
              <a:t> into the WIKIPEDIA of </a:t>
            </a:r>
            <a:r>
              <a:rPr lang="da-DK" dirty="0" smtClean="0"/>
              <a:t>IT-security/Infosec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5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About 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Claus Cramon Houmann, 38, married to Tina and I have 3 lovely kids</a:t>
            </a:r>
          </a:p>
          <a:p>
            <a:r>
              <a:rPr lang="da-DK" dirty="0" smtClean="0"/>
              <a:t>CISSP, ITIL Certified Expert, Prince2 practitioner</a:t>
            </a:r>
          </a:p>
          <a:p>
            <a:r>
              <a:rPr lang="da-DK" dirty="0" smtClean="0"/>
              <a:t>You can contact me anytime: </a:t>
            </a:r>
          </a:p>
          <a:p>
            <a:pPr lvl="1"/>
            <a:r>
              <a:rPr lang="da-DK" dirty="0" smtClean="0"/>
              <a:t>Skype: Claushj0707</a:t>
            </a:r>
          </a:p>
          <a:p>
            <a:pPr lvl="1"/>
            <a:r>
              <a:rPr lang="da-DK" dirty="0" smtClean="0"/>
              <a:t>Twitter: @claushoumann or @improveitlux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r>
              <a:rPr lang="da-DK" dirty="0" smtClean="0"/>
              <a:t>Sources used:</a:t>
            </a:r>
          </a:p>
          <a:p>
            <a:pPr lvl="1"/>
            <a:r>
              <a:rPr lang="da-DK" dirty="0" smtClean="0"/>
              <a:t>Verizon: Data Breach investigations report 2012</a:t>
            </a:r>
          </a:p>
          <a:p>
            <a:pPr lvl="1"/>
            <a:r>
              <a:rPr lang="da-DK" dirty="0" smtClean="0"/>
              <a:t>@gollmann from IOactive Blog posts</a:t>
            </a:r>
          </a:p>
          <a:p>
            <a:pPr lvl="1"/>
            <a:r>
              <a:rPr lang="sv-SE" dirty="0">
                <a:hlinkClick r:id="rId2"/>
              </a:rPr>
              <a:t>http://nigesecurityguy.wordpress.com/2013/10/02/advanced-threat-defense-part-1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 and other blog </a:t>
            </a:r>
            <a:r>
              <a:rPr lang="sv-SE" dirty="0" smtClean="0"/>
              <a:t>posts</a:t>
            </a:r>
          </a:p>
          <a:p>
            <a:pPr lvl="1"/>
            <a:r>
              <a:rPr lang="da-DK" smtClean="0"/>
              <a:t>@RobertMLee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Questions?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19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More questions?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5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Key take aways: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Never ever rely on a single solution</a:t>
            </a:r>
          </a:p>
          <a:p>
            <a:r>
              <a:rPr lang="da-DK" dirty="0" smtClean="0"/>
              <a:t>Defense in depth. In Depth...</a:t>
            </a:r>
          </a:p>
          <a:p>
            <a:r>
              <a:rPr lang="da-DK" dirty="0" smtClean="0"/>
              <a:t>Both threat prevention and threat detection are important</a:t>
            </a:r>
          </a:p>
          <a:p>
            <a:r>
              <a:rPr lang="da-DK" dirty="0" smtClean="0"/>
              <a:t>If the bad guys want to get in bad enough, they will –  be able to reduce the ”dwell time” they have inside your systems</a:t>
            </a:r>
          </a:p>
          <a:p>
            <a:r>
              <a:rPr lang="da-DK" dirty="0" smtClean="0"/>
              <a:t>The ”CLICKER” is the colleague who clicks on that ”interesting link or attachment” in a suspicious e-mail...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9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+mj-lt"/>
              </a:rPr>
              <a:t>1 Single 0-day or unpatched system is all ”they” need</a:t>
            </a:r>
            <a:endParaRPr lang="sv-SE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72" y="1196751"/>
            <a:ext cx="6778212" cy="5174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9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Breach methods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lb-LU" dirty="0" smtClean="0"/>
              <a:t>Hacking (Fx SQL injection against DB servers)</a:t>
            </a:r>
          </a:p>
          <a:p>
            <a:pPr lvl="1"/>
            <a:r>
              <a:rPr lang="lb-LU" dirty="0" smtClean="0"/>
              <a:t>Malware (fx phishing)</a:t>
            </a:r>
          </a:p>
          <a:p>
            <a:pPr lvl="1"/>
            <a:r>
              <a:rPr lang="lb-LU" dirty="0" smtClean="0"/>
              <a:t>Social engineering </a:t>
            </a:r>
          </a:p>
          <a:p>
            <a:pPr lvl="1"/>
            <a:r>
              <a:rPr lang="lb-LU" dirty="0" smtClean="0"/>
              <a:t>Physical </a:t>
            </a:r>
          </a:p>
          <a:p>
            <a:pPr lvl="1"/>
            <a:endParaRPr lang="lb-LU" dirty="0" smtClean="0"/>
          </a:p>
          <a:p>
            <a:pPr lvl="1"/>
            <a:endParaRPr lang="lb-LU" dirty="0"/>
          </a:p>
          <a:p>
            <a:pPr lvl="1"/>
            <a:endParaRPr lang="lb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b-LU"/>
          </a:p>
        </p:txBody>
      </p:sp>
      <p:pic>
        <p:nvPicPr>
          <p:cNvPr id="6" name="Content Placeholder 5" descr="verizondatabreachreport2012_pic3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6120680" cy="66068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6516216" y="39330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/>
              <a:t>Source:  Verizon’s 2012 Data Breach investigations report</a:t>
            </a:r>
            <a:endParaRPr lang="lb-L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62" y="552810"/>
            <a:ext cx="6077090" cy="604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3065299" y="2320324"/>
            <a:ext cx="3312368" cy="2808313"/>
            <a:chOff x="904077" y="1268761"/>
            <a:chExt cx="7412339" cy="482453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55" y="2113623"/>
              <a:ext cx="2608045" cy="15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53" y="3683180"/>
              <a:ext cx="2603165" cy="15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247" y="3683182"/>
              <a:ext cx="2608045" cy="15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247" y="2113623"/>
              <a:ext cx="2608045" cy="15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77" y="1268761"/>
              <a:ext cx="7412339" cy="86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79" y="2111251"/>
              <a:ext cx="1132188" cy="313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134" y="2113625"/>
              <a:ext cx="1115282" cy="315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79" y="5227681"/>
              <a:ext cx="7407852" cy="86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23528" y="476672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/>
              <a:t>Defense-in-depth. Isnt is simple and beatiful?</a:t>
            </a:r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36038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7053"/>
            <a:ext cx="9144000" cy="67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Where to start a defense-in-depth?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b-LU" dirty="0" smtClean="0"/>
              <a:t>First establish where you are as an IT-security organization today, then find out where you want to be</a:t>
            </a:r>
          </a:p>
          <a:p>
            <a:r>
              <a:rPr lang="lb-LU" dirty="0" smtClean="0"/>
              <a:t>Get the right people. </a:t>
            </a:r>
          </a:p>
          <a:p>
            <a:r>
              <a:rPr lang="lb-LU" dirty="0" smtClean="0"/>
              <a:t>As your organizations “Infosec level” </a:t>
            </a:r>
            <a:br>
              <a:rPr lang="lb-LU" dirty="0" smtClean="0"/>
            </a:br>
            <a:r>
              <a:rPr lang="lb-LU" dirty="0" smtClean="0"/>
              <a:t>matures – you may be able to pass or </a:t>
            </a:r>
            <a:br>
              <a:rPr lang="lb-LU" dirty="0" smtClean="0"/>
            </a:br>
            <a:r>
              <a:rPr lang="lb-LU" dirty="0" smtClean="0"/>
              <a:t>almost pass a pentest. </a:t>
            </a:r>
            <a:br>
              <a:rPr lang="lb-LU" dirty="0" smtClean="0"/>
            </a:br>
            <a:r>
              <a:rPr lang="lb-LU" dirty="0" smtClean="0"/>
              <a:t>Most low hanging fruits have been </a:t>
            </a:r>
            <a:br>
              <a:rPr lang="lb-LU" dirty="0" smtClean="0"/>
            </a:br>
            <a:r>
              <a:rPr lang="lb-LU" dirty="0" smtClean="0"/>
              <a:t>“picked” already</a:t>
            </a:r>
          </a:p>
          <a:p>
            <a:r>
              <a:rPr lang="lb-LU" dirty="0" smtClean="0"/>
              <a:t>This makes it very hard for “them” </a:t>
            </a:r>
            <a:br>
              <a:rPr lang="lb-LU" dirty="0" smtClean="0"/>
            </a:br>
            <a:r>
              <a:rPr lang="lb-LU" dirty="0" smtClean="0"/>
              <a:t>to get in via hacking methods </a:t>
            </a:r>
          </a:p>
          <a:p>
            <a:r>
              <a:rPr lang="lb-LU" dirty="0" smtClean="0"/>
              <a:t>-&gt; they will try malware next</a:t>
            </a:r>
          </a:p>
          <a:p>
            <a:endParaRPr lang="lb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0" y="2492896"/>
            <a:ext cx="2133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Advanced targetted</a:t>
            </a:r>
            <a:br>
              <a:rPr lang="da-DK" dirty="0" smtClean="0"/>
            </a:br>
            <a:r>
              <a:rPr lang="da-DK" dirty="0" smtClean="0"/>
              <a:t>Malware leveraging </a:t>
            </a:r>
            <a:br>
              <a:rPr lang="da-DK" dirty="0" smtClean="0"/>
            </a:br>
            <a:r>
              <a:rPr lang="da-DK" dirty="0" smtClean="0"/>
              <a:t>0-days or recently</a:t>
            </a:r>
            <a:br>
              <a:rPr lang="da-DK" dirty="0" smtClean="0"/>
            </a:br>
            <a:r>
              <a:rPr lang="da-DK" dirty="0" smtClean="0"/>
              <a:t>patched vulnerabilities =</a:t>
            </a:r>
            <a:br>
              <a:rPr lang="da-DK" dirty="0" smtClean="0"/>
            </a:br>
            <a:r>
              <a:rPr lang="da-DK" dirty="0" smtClean="0"/>
              <a:t>CIO/CISO nightmare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51520" y="2492896"/>
            <a:ext cx="8424935" cy="4248472"/>
          </a:xfrm>
        </p:spPr>
        <p:txBody>
          <a:bodyPr numCol="2"/>
          <a:lstStyle/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r>
              <a:rPr lang="lb-LU" dirty="0" smtClean="0"/>
              <a:t>The </a:t>
            </a:r>
            <a:r>
              <a:rPr lang="lb-LU" b="1" u="sng" dirty="0"/>
              <a:t>CLICKER</a:t>
            </a:r>
            <a:r>
              <a:rPr lang="lb-LU" dirty="0"/>
              <a:t> becomes your biggest external threat!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Banque Öhman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B5D977-7BF3-4A80-9594-AE0E33FB16CF}" type="datetime1">
              <a:rPr lang="sv-SE" smtClean="0"/>
              <a:pPr/>
              <a:t>2013-10-23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90" y="548680"/>
            <a:ext cx="4523010" cy="56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9632</TotalTime>
  <Words>621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Defensive strategies </vt:lpstr>
      <vt:lpstr>Key take aways: </vt:lpstr>
      <vt:lpstr>1 Single 0-day or unpatched system is all ”they” need</vt:lpstr>
      <vt:lpstr>Breach methods</vt:lpstr>
      <vt:lpstr>PowerPoint Presentation</vt:lpstr>
      <vt:lpstr>PowerPoint Presentation</vt:lpstr>
      <vt:lpstr>PowerPoint Presentation</vt:lpstr>
      <vt:lpstr>Where to start a defense-in-depth?</vt:lpstr>
      <vt:lpstr>Advanced targetted Malware leveraging  0-days or recently patched vulnerabilities = CIO/CISO nightmare</vt:lpstr>
      <vt:lpstr>Mitigating the “CLICKER”</vt:lpstr>
      <vt:lpstr>Risk assessments match?</vt:lpstr>
      <vt:lpstr>Why is the AMP market booming? </vt:lpstr>
      <vt:lpstr>The future of defense strategies</vt:lpstr>
      <vt:lpstr>Conclusion</vt:lpstr>
      <vt:lpstr>Can I help? Can you help?</vt:lpstr>
      <vt:lpstr>About me</vt:lpstr>
      <vt:lpstr>Questions?</vt:lpstr>
      <vt:lpstr>More questions?</vt:lpstr>
    </vt:vector>
  </TitlesOfParts>
  <Company>Banque Öhman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for IT Security</dc:title>
  <dc:creator>Claus Houmann</dc:creator>
  <cp:keywords>CSS 2013</cp:keywords>
  <dc:description>Version 1.0</dc:description>
  <cp:lastModifiedBy>Tech</cp:lastModifiedBy>
  <cp:revision>56</cp:revision>
  <dcterms:created xsi:type="dcterms:W3CDTF">2013-03-07T13:27:32Z</dcterms:created>
  <dcterms:modified xsi:type="dcterms:W3CDTF">2013-10-23T08:40:52Z</dcterms:modified>
</cp:coreProperties>
</file>