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charts/chart2.xml" ContentType="application/vnd.openxmlformats-officedocument.drawingml.chart+xml"/>
  <Override PartName="/ppt/notesSlides/notesSlide37.xml" ContentType="application/vnd.openxmlformats-officedocument.presentationml.notesSlide+xml"/>
  <Override PartName="/ppt/charts/chart3.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24"/>
  </p:notesMasterIdLst>
  <p:handoutMasterIdLst>
    <p:handoutMasterId r:id="rId125"/>
  </p:handoutMasterIdLst>
  <p:sldIdLst>
    <p:sldId id="294" r:id="rId3"/>
    <p:sldId id="293" r:id="rId4"/>
    <p:sldId id="306" r:id="rId5"/>
    <p:sldId id="305"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324" r:id="rId37"/>
    <p:sldId id="352" r:id="rId38"/>
    <p:sldId id="353" r:id="rId39"/>
    <p:sldId id="354" r:id="rId40"/>
    <p:sldId id="355"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26" r:id="rId57"/>
    <p:sldId id="272" r:id="rId58"/>
    <p:sldId id="351" r:id="rId59"/>
    <p:sldId id="307" r:id="rId60"/>
    <p:sldId id="378" r:id="rId61"/>
    <p:sldId id="265" r:id="rId62"/>
    <p:sldId id="266" r:id="rId63"/>
    <p:sldId id="274" r:id="rId64"/>
    <p:sldId id="275" r:id="rId65"/>
    <p:sldId id="372" r:id="rId66"/>
    <p:sldId id="278" r:id="rId67"/>
    <p:sldId id="316" r:id="rId68"/>
    <p:sldId id="308" r:id="rId69"/>
    <p:sldId id="309" r:id="rId70"/>
    <p:sldId id="287" r:id="rId71"/>
    <p:sldId id="375" r:id="rId72"/>
    <p:sldId id="300" r:id="rId73"/>
    <p:sldId id="311" r:id="rId74"/>
    <p:sldId id="289" r:id="rId75"/>
    <p:sldId id="376" r:id="rId76"/>
    <p:sldId id="279" r:id="rId77"/>
    <p:sldId id="280" r:id="rId78"/>
    <p:sldId id="317" r:id="rId79"/>
    <p:sldId id="318" r:id="rId80"/>
    <p:sldId id="281" r:id="rId81"/>
    <p:sldId id="379" r:id="rId82"/>
    <p:sldId id="380" r:id="rId83"/>
    <p:sldId id="381" r:id="rId84"/>
    <p:sldId id="377" r:id="rId85"/>
    <p:sldId id="312" r:id="rId86"/>
    <p:sldId id="286" r:id="rId87"/>
    <p:sldId id="292" r:id="rId88"/>
    <p:sldId id="374" r:id="rId89"/>
    <p:sldId id="373" r:id="rId90"/>
    <p:sldId id="314" r:id="rId91"/>
    <p:sldId id="301" r:id="rId92"/>
    <p:sldId id="412" r:id="rId93"/>
    <p:sldId id="413" r:id="rId94"/>
    <p:sldId id="414" r:id="rId95"/>
    <p:sldId id="415" r:id="rId96"/>
    <p:sldId id="416" r:id="rId97"/>
    <p:sldId id="417" r:id="rId98"/>
    <p:sldId id="418" r:id="rId99"/>
    <p:sldId id="419" r:id="rId100"/>
    <p:sldId id="420" r:id="rId101"/>
    <p:sldId id="421" r:id="rId102"/>
    <p:sldId id="422" r:id="rId103"/>
    <p:sldId id="423" r:id="rId104"/>
    <p:sldId id="424" r:id="rId105"/>
    <p:sldId id="425" r:id="rId106"/>
    <p:sldId id="426" r:id="rId107"/>
    <p:sldId id="427" r:id="rId108"/>
    <p:sldId id="428" r:id="rId109"/>
    <p:sldId id="429" r:id="rId110"/>
    <p:sldId id="430" r:id="rId111"/>
    <p:sldId id="431" r:id="rId112"/>
    <p:sldId id="432" r:id="rId113"/>
    <p:sldId id="433" r:id="rId114"/>
    <p:sldId id="434" r:id="rId115"/>
    <p:sldId id="304" r:id="rId116"/>
    <p:sldId id="302" r:id="rId117"/>
    <p:sldId id="303" r:id="rId118"/>
    <p:sldId id="327" r:id="rId119"/>
    <p:sldId id="328" r:id="rId120"/>
    <p:sldId id="329" r:id="rId121"/>
    <p:sldId id="330" r:id="rId122"/>
    <p:sldId id="296" r:id="rId12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2" autoAdjust="0"/>
    <p:restoredTop sz="85276" autoAdjust="0"/>
  </p:normalViewPr>
  <p:slideViewPr>
    <p:cSldViewPr snapToGrid="0">
      <p:cViewPr varScale="1">
        <p:scale>
          <a:sx n="78" d="100"/>
          <a:sy n="78" d="100"/>
        </p:scale>
        <p:origin x="-1326" y="-90"/>
      </p:cViewPr>
      <p:guideLst>
        <p:guide orient="horz"/>
        <p:guide pos="57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4" d="100"/>
          <a:sy n="74" d="100"/>
        </p:scale>
        <p:origin x="-1330" y="-6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8:Users:xeno:Library:Caches:TemporaryItems:tpm_ticks_clean_vs_forged_graphedV3.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10.8:Users:xeno:Library:Caches:TemporaryItems:tpm_ticks_clean_vs_forged_graphedV3.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10.8:Users:xeno:Library:Caches:TemporaryItems:tpm_ticks_clean_vs_forged_graphedV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18 E6400s with customized BIOS </a:t>
            </a:r>
            <a:r>
              <a:rPr lang="en-US" dirty="0" err="1" smtClean="0"/>
              <a:t>Chronomancy</a:t>
            </a:r>
            <a:r>
              <a:rPr lang="en-US" dirty="0" smtClean="0"/>
              <a:t> firmware</a:t>
            </a:r>
          </a:p>
          <a:p>
            <a:pPr>
              <a:defRPr/>
            </a:pPr>
            <a:r>
              <a:rPr lang="en-US" dirty="0" smtClean="0"/>
              <a:t>625k</a:t>
            </a:r>
            <a:r>
              <a:rPr lang="en-US" baseline="0" dirty="0" smtClean="0"/>
              <a:t> self-check iterations</a:t>
            </a:r>
            <a:r>
              <a:rPr lang="en-US" dirty="0" smtClean="0"/>
              <a:t> </a:t>
            </a:r>
            <a:endParaRPr lang="en-US" dirty="0"/>
          </a:p>
        </c:rich>
      </c:tx>
      <c:layout/>
      <c:overlay val="0"/>
    </c:title>
    <c:autoTitleDeleted val="0"/>
    <c:plotArea>
      <c:layout/>
      <c:lineChart>
        <c:grouping val="standard"/>
        <c:varyColors val="0"/>
        <c:ser>
          <c:idx val="0"/>
          <c:order val="0"/>
          <c:tx>
            <c:strRef>
              <c:f>'tpm_ticks 650K'!$B$1</c:f>
              <c:strCache>
                <c:ptCount val="1"/>
                <c:pt idx="0">
                  <c:v>mm167238</c:v>
                </c:pt>
              </c:strCache>
            </c:strRef>
          </c:tx>
          <c:spPr>
            <a:ln w="25400">
              <a:solidFill>
                <a:srgbClr val="666699"/>
              </a:solidFill>
              <a:prstDash val="solid"/>
            </a:ln>
          </c:spPr>
          <c:marker>
            <c:symbol val="none"/>
          </c:marker>
          <c:val>
            <c:numRef>
              <c:f>'tpm_ticks 650K'!$B$2:$B$41</c:f>
              <c:numCache>
                <c:formatCode>General</c:formatCode>
                <c:ptCount val="40"/>
                <c:pt idx="0">
                  <c:v>16880</c:v>
                </c:pt>
                <c:pt idx="1">
                  <c:v>16912</c:v>
                </c:pt>
                <c:pt idx="2">
                  <c:v>16912</c:v>
                </c:pt>
                <c:pt idx="3">
                  <c:v>16896</c:v>
                </c:pt>
                <c:pt idx="4">
                  <c:v>16912</c:v>
                </c:pt>
                <c:pt idx="5">
                  <c:v>16928</c:v>
                </c:pt>
                <c:pt idx="6">
                  <c:v>16912</c:v>
                </c:pt>
                <c:pt idx="7">
                  <c:v>16912</c:v>
                </c:pt>
                <c:pt idx="8">
                  <c:v>16912</c:v>
                </c:pt>
                <c:pt idx="9">
                  <c:v>16912</c:v>
                </c:pt>
                <c:pt idx="10">
                  <c:v>16880</c:v>
                </c:pt>
                <c:pt idx="11">
                  <c:v>16896</c:v>
                </c:pt>
                <c:pt idx="12">
                  <c:v>16896</c:v>
                </c:pt>
                <c:pt idx="13">
                  <c:v>16864</c:v>
                </c:pt>
                <c:pt idx="14">
                  <c:v>16896</c:v>
                </c:pt>
                <c:pt idx="15">
                  <c:v>16896</c:v>
                </c:pt>
                <c:pt idx="16">
                  <c:v>16880</c:v>
                </c:pt>
                <c:pt idx="17">
                  <c:v>16896</c:v>
                </c:pt>
                <c:pt idx="18">
                  <c:v>16912</c:v>
                </c:pt>
                <c:pt idx="19">
                  <c:v>16880</c:v>
                </c:pt>
                <c:pt idx="20">
                  <c:v>16976</c:v>
                </c:pt>
                <c:pt idx="21">
                  <c:v>16960</c:v>
                </c:pt>
                <c:pt idx="22">
                  <c:v>16960</c:v>
                </c:pt>
                <c:pt idx="23">
                  <c:v>16976</c:v>
                </c:pt>
                <c:pt idx="24">
                  <c:v>16960</c:v>
                </c:pt>
                <c:pt idx="25">
                  <c:v>16960</c:v>
                </c:pt>
                <c:pt idx="26">
                  <c:v>17008</c:v>
                </c:pt>
                <c:pt idx="27">
                  <c:v>16960</c:v>
                </c:pt>
                <c:pt idx="28">
                  <c:v>16976</c:v>
                </c:pt>
                <c:pt idx="29">
                  <c:v>16976</c:v>
                </c:pt>
                <c:pt idx="30">
                  <c:v>16976</c:v>
                </c:pt>
                <c:pt idx="31">
                  <c:v>16960</c:v>
                </c:pt>
                <c:pt idx="32">
                  <c:v>16992</c:v>
                </c:pt>
                <c:pt idx="33">
                  <c:v>16976</c:v>
                </c:pt>
                <c:pt idx="34">
                  <c:v>16960</c:v>
                </c:pt>
                <c:pt idx="35">
                  <c:v>16992</c:v>
                </c:pt>
                <c:pt idx="36">
                  <c:v>16960</c:v>
                </c:pt>
                <c:pt idx="37">
                  <c:v>16976</c:v>
                </c:pt>
                <c:pt idx="38">
                  <c:v>16992</c:v>
                </c:pt>
                <c:pt idx="39">
                  <c:v>16976</c:v>
                </c:pt>
              </c:numCache>
            </c:numRef>
          </c:val>
          <c:smooth val="0"/>
        </c:ser>
        <c:ser>
          <c:idx val="1"/>
          <c:order val="1"/>
          <c:tx>
            <c:strRef>
              <c:f>'tpm_ticks 650K'!$C$1</c:f>
              <c:strCache>
                <c:ptCount val="1"/>
                <c:pt idx="0">
                  <c:v>mm167348</c:v>
                </c:pt>
              </c:strCache>
            </c:strRef>
          </c:tx>
          <c:spPr>
            <a:ln w="25400">
              <a:solidFill>
                <a:srgbClr val="993366"/>
              </a:solidFill>
              <a:prstDash val="solid"/>
            </a:ln>
          </c:spPr>
          <c:marker>
            <c:symbol val="none"/>
          </c:marker>
          <c:val>
            <c:numRef>
              <c:f>'tpm_ticks 650K'!$C$2:$C$41</c:f>
              <c:numCache>
                <c:formatCode>General</c:formatCode>
                <c:ptCount val="40"/>
                <c:pt idx="0">
                  <c:v>16896</c:v>
                </c:pt>
                <c:pt idx="1">
                  <c:v>16928</c:v>
                </c:pt>
                <c:pt idx="2">
                  <c:v>16912</c:v>
                </c:pt>
                <c:pt idx="3">
                  <c:v>16912</c:v>
                </c:pt>
                <c:pt idx="4">
                  <c:v>16880</c:v>
                </c:pt>
                <c:pt idx="5">
                  <c:v>16880</c:v>
                </c:pt>
                <c:pt idx="6">
                  <c:v>16896</c:v>
                </c:pt>
                <c:pt idx="7">
                  <c:v>16896</c:v>
                </c:pt>
                <c:pt idx="8">
                  <c:v>16880</c:v>
                </c:pt>
                <c:pt idx="9">
                  <c:v>16880</c:v>
                </c:pt>
                <c:pt idx="10">
                  <c:v>16912</c:v>
                </c:pt>
                <c:pt idx="11">
                  <c:v>16896</c:v>
                </c:pt>
                <c:pt idx="12">
                  <c:v>16896</c:v>
                </c:pt>
                <c:pt idx="13">
                  <c:v>16896</c:v>
                </c:pt>
                <c:pt idx="14">
                  <c:v>16880</c:v>
                </c:pt>
                <c:pt idx="15">
                  <c:v>16896</c:v>
                </c:pt>
                <c:pt idx="16">
                  <c:v>16880</c:v>
                </c:pt>
                <c:pt idx="17">
                  <c:v>16880</c:v>
                </c:pt>
                <c:pt idx="18">
                  <c:v>16880</c:v>
                </c:pt>
                <c:pt idx="19">
                  <c:v>16880</c:v>
                </c:pt>
                <c:pt idx="20">
                  <c:v>16960</c:v>
                </c:pt>
                <c:pt idx="21">
                  <c:v>16960</c:v>
                </c:pt>
                <c:pt idx="22">
                  <c:v>16960</c:v>
                </c:pt>
                <c:pt idx="23">
                  <c:v>16976</c:v>
                </c:pt>
                <c:pt idx="24">
                  <c:v>16976</c:v>
                </c:pt>
                <c:pt idx="25">
                  <c:v>16960</c:v>
                </c:pt>
                <c:pt idx="26">
                  <c:v>16976</c:v>
                </c:pt>
                <c:pt idx="27">
                  <c:v>16960</c:v>
                </c:pt>
                <c:pt idx="28">
                  <c:v>16976</c:v>
                </c:pt>
                <c:pt idx="29">
                  <c:v>16976</c:v>
                </c:pt>
                <c:pt idx="30">
                  <c:v>16992</c:v>
                </c:pt>
                <c:pt idx="31">
                  <c:v>16992</c:v>
                </c:pt>
                <c:pt idx="32">
                  <c:v>16976</c:v>
                </c:pt>
                <c:pt idx="33">
                  <c:v>16960</c:v>
                </c:pt>
                <c:pt idx="34">
                  <c:v>16960</c:v>
                </c:pt>
                <c:pt idx="35">
                  <c:v>16992</c:v>
                </c:pt>
                <c:pt idx="36">
                  <c:v>16992</c:v>
                </c:pt>
                <c:pt idx="37">
                  <c:v>16976</c:v>
                </c:pt>
                <c:pt idx="38">
                  <c:v>16992</c:v>
                </c:pt>
                <c:pt idx="39">
                  <c:v>16976</c:v>
                </c:pt>
              </c:numCache>
            </c:numRef>
          </c:val>
          <c:smooth val="0"/>
        </c:ser>
        <c:ser>
          <c:idx val="2"/>
          <c:order val="2"/>
          <c:tx>
            <c:strRef>
              <c:f>'tpm_ticks 650K'!$D$1</c:f>
              <c:strCache>
                <c:ptCount val="1"/>
                <c:pt idx="0">
                  <c:v>mm169126</c:v>
                </c:pt>
              </c:strCache>
            </c:strRef>
          </c:tx>
          <c:spPr>
            <a:ln w="25400">
              <a:solidFill>
                <a:srgbClr val="90713A"/>
              </a:solidFill>
              <a:prstDash val="solid"/>
            </a:ln>
          </c:spPr>
          <c:marker>
            <c:symbol val="none"/>
          </c:marker>
          <c:val>
            <c:numRef>
              <c:f>'tpm_ticks 650K'!$D$2:$D$41</c:f>
              <c:numCache>
                <c:formatCode>General</c:formatCode>
                <c:ptCount val="40"/>
                <c:pt idx="0">
                  <c:v>16896</c:v>
                </c:pt>
                <c:pt idx="1">
                  <c:v>16912</c:v>
                </c:pt>
                <c:pt idx="2">
                  <c:v>16896</c:v>
                </c:pt>
                <c:pt idx="3">
                  <c:v>16880</c:v>
                </c:pt>
                <c:pt idx="4">
                  <c:v>16896</c:v>
                </c:pt>
                <c:pt idx="5">
                  <c:v>16896</c:v>
                </c:pt>
                <c:pt idx="6">
                  <c:v>16896</c:v>
                </c:pt>
                <c:pt idx="7">
                  <c:v>16896</c:v>
                </c:pt>
                <c:pt idx="8">
                  <c:v>16912</c:v>
                </c:pt>
                <c:pt idx="9">
                  <c:v>16912</c:v>
                </c:pt>
                <c:pt idx="10">
                  <c:v>16880</c:v>
                </c:pt>
                <c:pt idx="11">
                  <c:v>16896</c:v>
                </c:pt>
                <c:pt idx="12">
                  <c:v>16896</c:v>
                </c:pt>
                <c:pt idx="13">
                  <c:v>16880</c:v>
                </c:pt>
                <c:pt idx="14">
                  <c:v>16880</c:v>
                </c:pt>
                <c:pt idx="15">
                  <c:v>16880</c:v>
                </c:pt>
                <c:pt idx="16">
                  <c:v>16912</c:v>
                </c:pt>
                <c:pt idx="17">
                  <c:v>16896</c:v>
                </c:pt>
                <c:pt idx="18">
                  <c:v>16880</c:v>
                </c:pt>
                <c:pt idx="19">
                  <c:v>16928</c:v>
                </c:pt>
                <c:pt idx="20">
                  <c:v>16976</c:v>
                </c:pt>
                <c:pt idx="21">
                  <c:v>16976</c:v>
                </c:pt>
                <c:pt idx="22">
                  <c:v>16976</c:v>
                </c:pt>
                <c:pt idx="23">
                  <c:v>16976</c:v>
                </c:pt>
                <c:pt idx="24">
                  <c:v>16976</c:v>
                </c:pt>
                <c:pt idx="25">
                  <c:v>16976</c:v>
                </c:pt>
                <c:pt idx="26">
                  <c:v>16976</c:v>
                </c:pt>
                <c:pt idx="27">
                  <c:v>16992</c:v>
                </c:pt>
                <c:pt idx="28">
                  <c:v>16992</c:v>
                </c:pt>
                <c:pt idx="29">
                  <c:v>16992</c:v>
                </c:pt>
                <c:pt idx="30">
                  <c:v>16976</c:v>
                </c:pt>
                <c:pt idx="31">
                  <c:v>16976</c:v>
                </c:pt>
                <c:pt idx="32">
                  <c:v>16992</c:v>
                </c:pt>
                <c:pt idx="33">
                  <c:v>16976</c:v>
                </c:pt>
                <c:pt idx="34">
                  <c:v>16976</c:v>
                </c:pt>
                <c:pt idx="35">
                  <c:v>16960</c:v>
                </c:pt>
                <c:pt idx="36">
                  <c:v>16976</c:v>
                </c:pt>
                <c:pt idx="37">
                  <c:v>16976</c:v>
                </c:pt>
                <c:pt idx="38">
                  <c:v>16976</c:v>
                </c:pt>
                <c:pt idx="39">
                  <c:v>16976</c:v>
                </c:pt>
              </c:numCache>
            </c:numRef>
          </c:val>
          <c:smooth val="0"/>
        </c:ser>
        <c:ser>
          <c:idx val="3"/>
          <c:order val="3"/>
          <c:tx>
            <c:strRef>
              <c:f>'tpm_ticks 650K'!$E$1</c:f>
              <c:strCache>
                <c:ptCount val="1"/>
                <c:pt idx="0">
                  <c:v>mm169371</c:v>
                </c:pt>
              </c:strCache>
            </c:strRef>
          </c:tx>
          <c:spPr>
            <a:ln w="25400">
              <a:solidFill>
                <a:srgbClr val="666699"/>
              </a:solidFill>
              <a:prstDash val="solid"/>
            </a:ln>
          </c:spPr>
          <c:marker>
            <c:symbol val="none"/>
          </c:marker>
          <c:val>
            <c:numRef>
              <c:f>'tpm_ticks 650K'!$E$2:$E$41</c:f>
              <c:numCache>
                <c:formatCode>General</c:formatCode>
                <c:ptCount val="40"/>
                <c:pt idx="0">
                  <c:v>16912</c:v>
                </c:pt>
                <c:pt idx="1">
                  <c:v>16912</c:v>
                </c:pt>
                <c:pt idx="2">
                  <c:v>16880</c:v>
                </c:pt>
                <c:pt idx="3">
                  <c:v>16896</c:v>
                </c:pt>
                <c:pt idx="4">
                  <c:v>16912</c:v>
                </c:pt>
                <c:pt idx="5">
                  <c:v>16896</c:v>
                </c:pt>
                <c:pt idx="6">
                  <c:v>16896</c:v>
                </c:pt>
                <c:pt idx="7">
                  <c:v>16896</c:v>
                </c:pt>
                <c:pt idx="8">
                  <c:v>16912</c:v>
                </c:pt>
                <c:pt idx="9">
                  <c:v>16880</c:v>
                </c:pt>
                <c:pt idx="10">
                  <c:v>16896</c:v>
                </c:pt>
                <c:pt idx="11">
                  <c:v>16896</c:v>
                </c:pt>
                <c:pt idx="12">
                  <c:v>16896</c:v>
                </c:pt>
                <c:pt idx="13">
                  <c:v>16912</c:v>
                </c:pt>
                <c:pt idx="14">
                  <c:v>16912</c:v>
                </c:pt>
                <c:pt idx="15">
                  <c:v>16896</c:v>
                </c:pt>
                <c:pt idx="16">
                  <c:v>16896</c:v>
                </c:pt>
                <c:pt idx="17">
                  <c:v>16944</c:v>
                </c:pt>
                <c:pt idx="18">
                  <c:v>16912</c:v>
                </c:pt>
                <c:pt idx="19">
                  <c:v>16880</c:v>
                </c:pt>
                <c:pt idx="20">
                  <c:v>16976</c:v>
                </c:pt>
                <c:pt idx="21">
                  <c:v>16976</c:v>
                </c:pt>
                <c:pt idx="22">
                  <c:v>16976</c:v>
                </c:pt>
                <c:pt idx="23">
                  <c:v>16976</c:v>
                </c:pt>
                <c:pt idx="24">
                  <c:v>16992</c:v>
                </c:pt>
                <c:pt idx="25">
                  <c:v>16992</c:v>
                </c:pt>
                <c:pt idx="26">
                  <c:v>16976</c:v>
                </c:pt>
                <c:pt idx="27">
                  <c:v>16992</c:v>
                </c:pt>
                <c:pt idx="28">
                  <c:v>17008</c:v>
                </c:pt>
                <c:pt idx="29">
                  <c:v>16992</c:v>
                </c:pt>
                <c:pt idx="30">
                  <c:v>16960</c:v>
                </c:pt>
                <c:pt idx="31">
                  <c:v>16992</c:v>
                </c:pt>
                <c:pt idx="32">
                  <c:v>16960</c:v>
                </c:pt>
                <c:pt idx="33">
                  <c:v>16976</c:v>
                </c:pt>
                <c:pt idx="34">
                  <c:v>16992</c:v>
                </c:pt>
                <c:pt idx="35">
                  <c:v>16976</c:v>
                </c:pt>
                <c:pt idx="36">
                  <c:v>16976</c:v>
                </c:pt>
                <c:pt idx="37">
                  <c:v>16976</c:v>
                </c:pt>
                <c:pt idx="38">
                  <c:v>16944</c:v>
                </c:pt>
                <c:pt idx="39">
                  <c:v>16992</c:v>
                </c:pt>
              </c:numCache>
            </c:numRef>
          </c:val>
          <c:smooth val="0"/>
        </c:ser>
        <c:ser>
          <c:idx val="4"/>
          <c:order val="4"/>
          <c:tx>
            <c:strRef>
              <c:f>'tpm_ticks 650K'!$F$1</c:f>
              <c:strCache>
                <c:ptCount val="1"/>
                <c:pt idx="0">
                  <c:v>mm169506</c:v>
                </c:pt>
              </c:strCache>
            </c:strRef>
          </c:tx>
          <c:spPr>
            <a:ln w="25400">
              <a:solidFill>
                <a:srgbClr val="666699"/>
              </a:solidFill>
              <a:prstDash val="solid"/>
            </a:ln>
          </c:spPr>
          <c:marker>
            <c:symbol val="none"/>
          </c:marker>
          <c:val>
            <c:numRef>
              <c:f>'tpm_ticks 650K'!$F$2:$F$41</c:f>
              <c:numCache>
                <c:formatCode>General</c:formatCode>
                <c:ptCount val="40"/>
                <c:pt idx="0">
                  <c:v>16912</c:v>
                </c:pt>
                <c:pt idx="1">
                  <c:v>16912</c:v>
                </c:pt>
                <c:pt idx="2">
                  <c:v>16912</c:v>
                </c:pt>
                <c:pt idx="3">
                  <c:v>16928</c:v>
                </c:pt>
                <c:pt idx="4">
                  <c:v>16928</c:v>
                </c:pt>
                <c:pt idx="5">
                  <c:v>16896</c:v>
                </c:pt>
                <c:pt idx="6">
                  <c:v>16896</c:v>
                </c:pt>
                <c:pt idx="7">
                  <c:v>16864</c:v>
                </c:pt>
                <c:pt idx="8">
                  <c:v>16880</c:v>
                </c:pt>
                <c:pt idx="9">
                  <c:v>16880</c:v>
                </c:pt>
                <c:pt idx="10">
                  <c:v>16880</c:v>
                </c:pt>
                <c:pt idx="11">
                  <c:v>16880</c:v>
                </c:pt>
                <c:pt idx="12">
                  <c:v>16896</c:v>
                </c:pt>
                <c:pt idx="13">
                  <c:v>16896</c:v>
                </c:pt>
                <c:pt idx="14">
                  <c:v>16880</c:v>
                </c:pt>
                <c:pt idx="15">
                  <c:v>16912</c:v>
                </c:pt>
                <c:pt idx="16">
                  <c:v>16896</c:v>
                </c:pt>
                <c:pt idx="17">
                  <c:v>16864</c:v>
                </c:pt>
                <c:pt idx="18">
                  <c:v>16880</c:v>
                </c:pt>
                <c:pt idx="19">
                  <c:v>16880</c:v>
                </c:pt>
                <c:pt idx="20">
                  <c:v>16976</c:v>
                </c:pt>
                <c:pt idx="21">
                  <c:v>16976</c:v>
                </c:pt>
                <c:pt idx="22">
                  <c:v>16976</c:v>
                </c:pt>
                <c:pt idx="23">
                  <c:v>16944</c:v>
                </c:pt>
                <c:pt idx="24">
                  <c:v>16960</c:v>
                </c:pt>
                <c:pt idx="25">
                  <c:v>16944</c:v>
                </c:pt>
                <c:pt idx="26">
                  <c:v>16976</c:v>
                </c:pt>
                <c:pt idx="27">
                  <c:v>16976</c:v>
                </c:pt>
                <c:pt idx="28">
                  <c:v>16960</c:v>
                </c:pt>
                <c:pt idx="29">
                  <c:v>16976</c:v>
                </c:pt>
                <c:pt idx="30">
                  <c:v>16976</c:v>
                </c:pt>
                <c:pt idx="31">
                  <c:v>16976</c:v>
                </c:pt>
                <c:pt idx="32">
                  <c:v>16960</c:v>
                </c:pt>
                <c:pt idx="33">
                  <c:v>16960</c:v>
                </c:pt>
                <c:pt idx="34">
                  <c:v>16960</c:v>
                </c:pt>
                <c:pt idx="35">
                  <c:v>16944</c:v>
                </c:pt>
                <c:pt idx="36">
                  <c:v>16960</c:v>
                </c:pt>
                <c:pt idx="37">
                  <c:v>16960</c:v>
                </c:pt>
                <c:pt idx="38">
                  <c:v>16976</c:v>
                </c:pt>
                <c:pt idx="39">
                  <c:v>16960</c:v>
                </c:pt>
              </c:numCache>
            </c:numRef>
          </c:val>
          <c:smooth val="0"/>
        </c:ser>
        <c:ser>
          <c:idx val="5"/>
          <c:order val="5"/>
          <c:tx>
            <c:strRef>
              <c:f>'tpm_ticks 650K'!$G$1</c:f>
              <c:strCache>
                <c:ptCount val="1"/>
                <c:pt idx="0">
                  <c:v>mm169507</c:v>
                </c:pt>
              </c:strCache>
            </c:strRef>
          </c:tx>
          <c:spPr>
            <a:ln w="25400">
              <a:solidFill>
                <a:srgbClr val="FF6600"/>
              </a:solidFill>
              <a:prstDash val="solid"/>
            </a:ln>
          </c:spPr>
          <c:marker>
            <c:symbol val="none"/>
          </c:marker>
          <c:val>
            <c:numRef>
              <c:f>'tpm_ticks 650K'!$G$2:$G$41</c:f>
              <c:numCache>
                <c:formatCode>General</c:formatCode>
                <c:ptCount val="40"/>
                <c:pt idx="0">
                  <c:v>16912</c:v>
                </c:pt>
                <c:pt idx="1">
                  <c:v>16912</c:v>
                </c:pt>
                <c:pt idx="2">
                  <c:v>16896</c:v>
                </c:pt>
                <c:pt idx="3">
                  <c:v>16896</c:v>
                </c:pt>
                <c:pt idx="4">
                  <c:v>16912</c:v>
                </c:pt>
                <c:pt idx="5">
                  <c:v>16912</c:v>
                </c:pt>
                <c:pt idx="6">
                  <c:v>16896</c:v>
                </c:pt>
                <c:pt idx="7">
                  <c:v>16880</c:v>
                </c:pt>
                <c:pt idx="8">
                  <c:v>16912</c:v>
                </c:pt>
                <c:pt idx="9">
                  <c:v>16928</c:v>
                </c:pt>
                <c:pt idx="10">
                  <c:v>16880</c:v>
                </c:pt>
                <c:pt idx="11">
                  <c:v>16880</c:v>
                </c:pt>
                <c:pt idx="12">
                  <c:v>16896</c:v>
                </c:pt>
                <c:pt idx="13">
                  <c:v>16896</c:v>
                </c:pt>
                <c:pt idx="14">
                  <c:v>16880</c:v>
                </c:pt>
                <c:pt idx="15">
                  <c:v>16896</c:v>
                </c:pt>
                <c:pt idx="16">
                  <c:v>16896</c:v>
                </c:pt>
                <c:pt idx="17">
                  <c:v>16912</c:v>
                </c:pt>
                <c:pt idx="18">
                  <c:v>16864</c:v>
                </c:pt>
                <c:pt idx="19">
                  <c:v>16912</c:v>
                </c:pt>
                <c:pt idx="20">
                  <c:v>16976</c:v>
                </c:pt>
                <c:pt idx="21">
                  <c:v>16960</c:v>
                </c:pt>
                <c:pt idx="22">
                  <c:v>16928</c:v>
                </c:pt>
                <c:pt idx="23">
                  <c:v>16944</c:v>
                </c:pt>
                <c:pt idx="24">
                  <c:v>16976</c:v>
                </c:pt>
                <c:pt idx="25">
                  <c:v>16992</c:v>
                </c:pt>
                <c:pt idx="26">
                  <c:v>16960</c:v>
                </c:pt>
                <c:pt idx="27">
                  <c:v>16960</c:v>
                </c:pt>
                <c:pt idx="28">
                  <c:v>16960</c:v>
                </c:pt>
                <c:pt idx="29">
                  <c:v>16960</c:v>
                </c:pt>
                <c:pt idx="30">
                  <c:v>16976</c:v>
                </c:pt>
                <c:pt idx="31">
                  <c:v>16960</c:v>
                </c:pt>
                <c:pt idx="32">
                  <c:v>17008</c:v>
                </c:pt>
                <c:pt idx="33">
                  <c:v>16976</c:v>
                </c:pt>
                <c:pt idx="34">
                  <c:v>16976</c:v>
                </c:pt>
                <c:pt idx="35">
                  <c:v>16976</c:v>
                </c:pt>
                <c:pt idx="36">
                  <c:v>16976</c:v>
                </c:pt>
                <c:pt idx="37">
                  <c:v>16992</c:v>
                </c:pt>
                <c:pt idx="38">
                  <c:v>16976</c:v>
                </c:pt>
                <c:pt idx="39">
                  <c:v>16976</c:v>
                </c:pt>
              </c:numCache>
            </c:numRef>
          </c:val>
          <c:smooth val="0"/>
        </c:ser>
        <c:ser>
          <c:idx val="6"/>
          <c:order val="6"/>
          <c:tx>
            <c:strRef>
              <c:f>'tpm_ticks 650K'!$H$1</c:f>
              <c:strCache>
                <c:ptCount val="1"/>
                <c:pt idx="0">
                  <c:v>mm169563</c:v>
                </c:pt>
              </c:strCache>
            </c:strRef>
          </c:tx>
          <c:spPr>
            <a:ln w="25400">
              <a:solidFill>
                <a:srgbClr val="666699"/>
              </a:solidFill>
              <a:prstDash val="solid"/>
            </a:ln>
          </c:spPr>
          <c:marker>
            <c:symbol val="none"/>
          </c:marker>
          <c:val>
            <c:numRef>
              <c:f>'tpm_ticks 650K'!$H$2:$H$41</c:f>
              <c:numCache>
                <c:formatCode>General</c:formatCode>
                <c:ptCount val="40"/>
                <c:pt idx="0">
                  <c:v>16912</c:v>
                </c:pt>
                <c:pt idx="1">
                  <c:v>16912</c:v>
                </c:pt>
                <c:pt idx="2">
                  <c:v>16912</c:v>
                </c:pt>
                <c:pt idx="3">
                  <c:v>16912</c:v>
                </c:pt>
                <c:pt idx="4">
                  <c:v>16896</c:v>
                </c:pt>
                <c:pt idx="5">
                  <c:v>16896</c:v>
                </c:pt>
                <c:pt idx="6">
                  <c:v>16896</c:v>
                </c:pt>
                <c:pt idx="7">
                  <c:v>16896</c:v>
                </c:pt>
                <c:pt idx="8">
                  <c:v>16880</c:v>
                </c:pt>
                <c:pt idx="9">
                  <c:v>16912</c:v>
                </c:pt>
                <c:pt idx="10">
                  <c:v>16912</c:v>
                </c:pt>
                <c:pt idx="11">
                  <c:v>16896</c:v>
                </c:pt>
                <c:pt idx="12">
                  <c:v>16896</c:v>
                </c:pt>
                <c:pt idx="13">
                  <c:v>16928</c:v>
                </c:pt>
                <c:pt idx="14">
                  <c:v>16896</c:v>
                </c:pt>
                <c:pt idx="15">
                  <c:v>16912</c:v>
                </c:pt>
                <c:pt idx="16">
                  <c:v>16912</c:v>
                </c:pt>
                <c:pt idx="17">
                  <c:v>16912</c:v>
                </c:pt>
                <c:pt idx="18">
                  <c:v>16896</c:v>
                </c:pt>
                <c:pt idx="19">
                  <c:v>16880</c:v>
                </c:pt>
                <c:pt idx="20">
                  <c:v>16992</c:v>
                </c:pt>
                <c:pt idx="21">
                  <c:v>16976</c:v>
                </c:pt>
                <c:pt idx="22">
                  <c:v>16976</c:v>
                </c:pt>
                <c:pt idx="23">
                  <c:v>16992</c:v>
                </c:pt>
                <c:pt idx="24">
                  <c:v>16960</c:v>
                </c:pt>
                <c:pt idx="25">
                  <c:v>16976</c:v>
                </c:pt>
                <c:pt idx="26">
                  <c:v>16976</c:v>
                </c:pt>
                <c:pt idx="27">
                  <c:v>16976</c:v>
                </c:pt>
                <c:pt idx="28">
                  <c:v>16976</c:v>
                </c:pt>
                <c:pt idx="29">
                  <c:v>16992</c:v>
                </c:pt>
                <c:pt idx="30">
                  <c:v>16976</c:v>
                </c:pt>
                <c:pt idx="31">
                  <c:v>16992</c:v>
                </c:pt>
                <c:pt idx="32">
                  <c:v>16976</c:v>
                </c:pt>
                <c:pt idx="33">
                  <c:v>16976</c:v>
                </c:pt>
                <c:pt idx="34">
                  <c:v>16992</c:v>
                </c:pt>
                <c:pt idx="35">
                  <c:v>16976</c:v>
                </c:pt>
                <c:pt idx="36">
                  <c:v>16976</c:v>
                </c:pt>
                <c:pt idx="37">
                  <c:v>16960</c:v>
                </c:pt>
                <c:pt idx="38">
                  <c:v>16976</c:v>
                </c:pt>
                <c:pt idx="39">
                  <c:v>16976</c:v>
                </c:pt>
              </c:numCache>
            </c:numRef>
          </c:val>
          <c:smooth val="0"/>
        </c:ser>
        <c:ser>
          <c:idx val="7"/>
          <c:order val="7"/>
          <c:tx>
            <c:strRef>
              <c:f>'tpm_ticks 650K'!$I$1</c:f>
              <c:strCache>
                <c:ptCount val="1"/>
                <c:pt idx="0">
                  <c:v>mm170195</c:v>
                </c:pt>
              </c:strCache>
            </c:strRef>
          </c:tx>
          <c:spPr>
            <a:ln w="25400">
              <a:solidFill>
                <a:srgbClr val="993366"/>
              </a:solidFill>
              <a:prstDash val="solid"/>
            </a:ln>
          </c:spPr>
          <c:marker>
            <c:symbol val="none"/>
          </c:marker>
          <c:val>
            <c:numRef>
              <c:f>'tpm_ticks 650K'!$I$2:$I$41</c:f>
              <c:numCache>
                <c:formatCode>General</c:formatCode>
                <c:ptCount val="40"/>
                <c:pt idx="0">
                  <c:v>16880</c:v>
                </c:pt>
                <c:pt idx="1">
                  <c:v>16912</c:v>
                </c:pt>
                <c:pt idx="2">
                  <c:v>16880</c:v>
                </c:pt>
                <c:pt idx="3">
                  <c:v>16912</c:v>
                </c:pt>
                <c:pt idx="4">
                  <c:v>16896</c:v>
                </c:pt>
                <c:pt idx="5">
                  <c:v>16912</c:v>
                </c:pt>
                <c:pt idx="6">
                  <c:v>16928</c:v>
                </c:pt>
                <c:pt idx="7">
                  <c:v>16912</c:v>
                </c:pt>
                <c:pt idx="8">
                  <c:v>16912</c:v>
                </c:pt>
                <c:pt idx="9">
                  <c:v>16912</c:v>
                </c:pt>
                <c:pt idx="10">
                  <c:v>16896</c:v>
                </c:pt>
                <c:pt idx="11">
                  <c:v>16880</c:v>
                </c:pt>
                <c:pt idx="12">
                  <c:v>16880</c:v>
                </c:pt>
                <c:pt idx="13">
                  <c:v>16912</c:v>
                </c:pt>
                <c:pt idx="14">
                  <c:v>16912</c:v>
                </c:pt>
                <c:pt idx="15">
                  <c:v>16928</c:v>
                </c:pt>
                <c:pt idx="16">
                  <c:v>16896</c:v>
                </c:pt>
                <c:pt idx="17">
                  <c:v>16928</c:v>
                </c:pt>
                <c:pt idx="18">
                  <c:v>16896</c:v>
                </c:pt>
                <c:pt idx="19">
                  <c:v>16912</c:v>
                </c:pt>
                <c:pt idx="20">
                  <c:v>16992</c:v>
                </c:pt>
                <c:pt idx="21">
                  <c:v>16992</c:v>
                </c:pt>
                <c:pt idx="22">
                  <c:v>16960</c:v>
                </c:pt>
                <c:pt idx="23">
                  <c:v>17008</c:v>
                </c:pt>
                <c:pt idx="24">
                  <c:v>16976</c:v>
                </c:pt>
                <c:pt idx="25">
                  <c:v>16992</c:v>
                </c:pt>
                <c:pt idx="26">
                  <c:v>16944</c:v>
                </c:pt>
                <c:pt idx="27">
                  <c:v>16976</c:v>
                </c:pt>
                <c:pt idx="28">
                  <c:v>17008</c:v>
                </c:pt>
                <c:pt idx="29">
                  <c:v>16976</c:v>
                </c:pt>
                <c:pt idx="30">
                  <c:v>16944</c:v>
                </c:pt>
                <c:pt idx="31">
                  <c:v>16976</c:v>
                </c:pt>
                <c:pt idx="32">
                  <c:v>16976</c:v>
                </c:pt>
                <c:pt idx="33">
                  <c:v>16992</c:v>
                </c:pt>
                <c:pt idx="34">
                  <c:v>16992</c:v>
                </c:pt>
                <c:pt idx="35">
                  <c:v>16976</c:v>
                </c:pt>
                <c:pt idx="36">
                  <c:v>16976</c:v>
                </c:pt>
                <c:pt idx="37">
                  <c:v>16976</c:v>
                </c:pt>
                <c:pt idx="38">
                  <c:v>16976</c:v>
                </c:pt>
                <c:pt idx="39">
                  <c:v>16976</c:v>
                </c:pt>
              </c:numCache>
            </c:numRef>
          </c:val>
          <c:smooth val="0"/>
        </c:ser>
        <c:ser>
          <c:idx val="8"/>
          <c:order val="8"/>
          <c:tx>
            <c:strRef>
              <c:f>'tpm_ticks 650K'!$J$1</c:f>
              <c:strCache>
                <c:ptCount val="1"/>
                <c:pt idx="0">
                  <c:v>mm170356</c:v>
                </c:pt>
              </c:strCache>
            </c:strRef>
          </c:tx>
          <c:spPr>
            <a:ln w="25400">
              <a:solidFill>
                <a:srgbClr val="99CC00"/>
              </a:solidFill>
              <a:prstDash val="solid"/>
            </a:ln>
          </c:spPr>
          <c:marker>
            <c:symbol val="none"/>
          </c:marker>
          <c:val>
            <c:numRef>
              <c:f>'tpm_ticks 650K'!$J$2:$J$41</c:f>
              <c:numCache>
                <c:formatCode>General</c:formatCode>
                <c:ptCount val="40"/>
                <c:pt idx="0">
                  <c:v>16880</c:v>
                </c:pt>
                <c:pt idx="1">
                  <c:v>16912</c:v>
                </c:pt>
                <c:pt idx="2">
                  <c:v>16912</c:v>
                </c:pt>
                <c:pt idx="3">
                  <c:v>16880</c:v>
                </c:pt>
                <c:pt idx="4">
                  <c:v>16896</c:v>
                </c:pt>
                <c:pt idx="5">
                  <c:v>16864</c:v>
                </c:pt>
                <c:pt idx="6">
                  <c:v>16912</c:v>
                </c:pt>
                <c:pt idx="7">
                  <c:v>16880</c:v>
                </c:pt>
                <c:pt idx="8">
                  <c:v>16896</c:v>
                </c:pt>
                <c:pt idx="9">
                  <c:v>16896</c:v>
                </c:pt>
                <c:pt idx="10">
                  <c:v>16896</c:v>
                </c:pt>
                <c:pt idx="11">
                  <c:v>16896</c:v>
                </c:pt>
                <c:pt idx="12">
                  <c:v>16944</c:v>
                </c:pt>
                <c:pt idx="13">
                  <c:v>16880</c:v>
                </c:pt>
                <c:pt idx="14">
                  <c:v>16896</c:v>
                </c:pt>
                <c:pt idx="15">
                  <c:v>16928</c:v>
                </c:pt>
                <c:pt idx="16">
                  <c:v>16944</c:v>
                </c:pt>
                <c:pt idx="17">
                  <c:v>16912</c:v>
                </c:pt>
                <c:pt idx="18">
                  <c:v>16880</c:v>
                </c:pt>
                <c:pt idx="19">
                  <c:v>16928</c:v>
                </c:pt>
                <c:pt idx="20">
                  <c:v>16960</c:v>
                </c:pt>
                <c:pt idx="21">
                  <c:v>16992</c:v>
                </c:pt>
                <c:pt idx="22">
                  <c:v>16960</c:v>
                </c:pt>
                <c:pt idx="23">
                  <c:v>16960</c:v>
                </c:pt>
                <c:pt idx="24">
                  <c:v>16960</c:v>
                </c:pt>
                <c:pt idx="25">
                  <c:v>16960</c:v>
                </c:pt>
                <c:pt idx="26">
                  <c:v>16976</c:v>
                </c:pt>
                <c:pt idx="27">
                  <c:v>16960</c:v>
                </c:pt>
                <c:pt idx="28">
                  <c:v>16976</c:v>
                </c:pt>
                <c:pt idx="29">
                  <c:v>16960</c:v>
                </c:pt>
                <c:pt idx="30">
                  <c:v>16960</c:v>
                </c:pt>
                <c:pt idx="31">
                  <c:v>16976</c:v>
                </c:pt>
                <c:pt idx="32">
                  <c:v>16992</c:v>
                </c:pt>
                <c:pt idx="33">
                  <c:v>16960</c:v>
                </c:pt>
                <c:pt idx="34">
                  <c:v>16944</c:v>
                </c:pt>
                <c:pt idx="35">
                  <c:v>16992</c:v>
                </c:pt>
                <c:pt idx="36">
                  <c:v>16960</c:v>
                </c:pt>
                <c:pt idx="37">
                  <c:v>16976</c:v>
                </c:pt>
                <c:pt idx="38">
                  <c:v>16976</c:v>
                </c:pt>
                <c:pt idx="39">
                  <c:v>16976</c:v>
                </c:pt>
              </c:numCache>
            </c:numRef>
          </c:val>
          <c:smooth val="0"/>
        </c:ser>
        <c:ser>
          <c:idx val="9"/>
          <c:order val="9"/>
          <c:tx>
            <c:strRef>
              <c:f>'tpm_ticks 650K'!$K$1</c:f>
              <c:strCache>
                <c:ptCount val="1"/>
                <c:pt idx="0">
                  <c:v>mm170949</c:v>
                </c:pt>
              </c:strCache>
            </c:strRef>
          </c:tx>
          <c:spPr>
            <a:ln w="25400">
              <a:solidFill>
                <a:srgbClr val="666699"/>
              </a:solidFill>
              <a:prstDash val="solid"/>
            </a:ln>
          </c:spPr>
          <c:marker>
            <c:symbol val="none"/>
          </c:marker>
          <c:val>
            <c:numRef>
              <c:f>'tpm_ticks 650K'!$K$2:$K$41</c:f>
              <c:numCache>
                <c:formatCode>General</c:formatCode>
                <c:ptCount val="40"/>
                <c:pt idx="0">
                  <c:v>16912</c:v>
                </c:pt>
                <c:pt idx="1">
                  <c:v>16912</c:v>
                </c:pt>
                <c:pt idx="2">
                  <c:v>16928</c:v>
                </c:pt>
                <c:pt idx="3">
                  <c:v>16880</c:v>
                </c:pt>
                <c:pt idx="4">
                  <c:v>16928</c:v>
                </c:pt>
                <c:pt idx="5">
                  <c:v>16912</c:v>
                </c:pt>
                <c:pt idx="6">
                  <c:v>16896</c:v>
                </c:pt>
                <c:pt idx="7">
                  <c:v>16880</c:v>
                </c:pt>
                <c:pt idx="8">
                  <c:v>16896</c:v>
                </c:pt>
                <c:pt idx="9">
                  <c:v>16928</c:v>
                </c:pt>
                <c:pt idx="10">
                  <c:v>16912</c:v>
                </c:pt>
                <c:pt idx="11">
                  <c:v>16896</c:v>
                </c:pt>
                <c:pt idx="12">
                  <c:v>16896</c:v>
                </c:pt>
                <c:pt idx="13">
                  <c:v>16896</c:v>
                </c:pt>
                <c:pt idx="14">
                  <c:v>16896</c:v>
                </c:pt>
                <c:pt idx="15">
                  <c:v>16928</c:v>
                </c:pt>
                <c:pt idx="16">
                  <c:v>16912</c:v>
                </c:pt>
                <c:pt idx="17">
                  <c:v>16880</c:v>
                </c:pt>
                <c:pt idx="18">
                  <c:v>16864</c:v>
                </c:pt>
                <c:pt idx="19">
                  <c:v>16896</c:v>
                </c:pt>
                <c:pt idx="20">
                  <c:v>16976</c:v>
                </c:pt>
                <c:pt idx="21">
                  <c:v>16992</c:v>
                </c:pt>
                <c:pt idx="22">
                  <c:v>16976</c:v>
                </c:pt>
                <c:pt idx="23">
                  <c:v>16992</c:v>
                </c:pt>
                <c:pt idx="24">
                  <c:v>16960</c:v>
                </c:pt>
                <c:pt idx="25">
                  <c:v>16960</c:v>
                </c:pt>
                <c:pt idx="26">
                  <c:v>16976</c:v>
                </c:pt>
                <c:pt idx="27">
                  <c:v>16960</c:v>
                </c:pt>
                <c:pt idx="28">
                  <c:v>16976</c:v>
                </c:pt>
                <c:pt idx="29">
                  <c:v>16960</c:v>
                </c:pt>
                <c:pt idx="30">
                  <c:v>16976</c:v>
                </c:pt>
                <c:pt idx="31">
                  <c:v>16992</c:v>
                </c:pt>
                <c:pt idx="32">
                  <c:v>16992</c:v>
                </c:pt>
                <c:pt idx="33">
                  <c:v>16960</c:v>
                </c:pt>
                <c:pt idx="34">
                  <c:v>16992</c:v>
                </c:pt>
                <c:pt idx="35">
                  <c:v>17008</c:v>
                </c:pt>
                <c:pt idx="36">
                  <c:v>16960</c:v>
                </c:pt>
                <c:pt idx="37">
                  <c:v>16960</c:v>
                </c:pt>
                <c:pt idx="38">
                  <c:v>16976</c:v>
                </c:pt>
                <c:pt idx="39">
                  <c:v>16976</c:v>
                </c:pt>
              </c:numCache>
            </c:numRef>
          </c:val>
          <c:smooth val="0"/>
        </c:ser>
        <c:ser>
          <c:idx val="10"/>
          <c:order val="10"/>
          <c:tx>
            <c:strRef>
              <c:f>'tpm_ticks 650K'!$L$1</c:f>
              <c:strCache>
                <c:ptCount val="1"/>
                <c:pt idx="0">
                  <c:v>mm172507</c:v>
                </c:pt>
              </c:strCache>
            </c:strRef>
          </c:tx>
          <c:spPr>
            <a:ln w="25400">
              <a:solidFill>
                <a:srgbClr val="33CCCC"/>
              </a:solidFill>
              <a:prstDash val="solid"/>
            </a:ln>
          </c:spPr>
          <c:marker>
            <c:symbol val="none"/>
          </c:marker>
          <c:val>
            <c:numRef>
              <c:f>'tpm_ticks 650K'!$L$2:$L$41</c:f>
              <c:numCache>
                <c:formatCode>General</c:formatCode>
                <c:ptCount val="40"/>
                <c:pt idx="0">
                  <c:v>16928</c:v>
                </c:pt>
                <c:pt idx="1">
                  <c:v>16896</c:v>
                </c:pt>
                <c:pt idx="2">
                  <c:v>16912</c:v>
                </c:pt>
                <c:pt idx="3">
                  <c:v>16928</c:v>
                </c:pt>
                <c:pt idx="4">
                  <c:v>16912</c:v>
                </c:pt>
                <c:pt idx="5">
                  <c:v>16896</c:v>
                </c:pt>
                <c:pt idx="6">
                  <c:v>16912</c:v>
                </c:pt>
                <c:pt idx="7">
                  <c:v>16896</c:v>
                </c:pt>
                <c:pt idx="8">
                  <c:v>16864</c:v>
                </c:pt>
                <c:pt idx="9">
                  <c:v>16880</c:v>
                </c:pt>
                <c:pt idx="10">
                  <c:v>16880</c:v>
                </c:pt>
                <c:pt idx="11">
                  <c:v>16912</c:v>
                </c:pt>
                <c:pt idx="12">
                  <c:v>16896</c:v>
                </c:pt>
                <c:pt idx="13">
                  <c:v>16928</c:v>
                </c:pt>
                <c:pt idx="14">
                  <c:v>16912</c:v>
                </c:pt>
                <c:pt idx="15">
                  <c:v>16928</c:v>
                </c:pt>
                <c:pt idx="16">
                  <c:v>16880</c:v>
                </c:pt>
                <c:pt idx="17">
                  <c:v>16928</c:v>
                </c:pt>
                <c:pt idx="18">
                  <c:v>16944</c:v>
                </c:pt>
                <c:pt idx="19">
                  <c:v>16896</c:v>
                </c:pt>
                <c:pt idx="20">
                  <c:v>16944</c:v>
                </c:pt>
                <c:pt idx="21">
                  <c:v>16960</c:v>
                </c:pt>
                <c:pt idx="22">
                  <c:v>16976</c:v>
                </c:pt>
                <c:pt idx="23">
                  <c:v>16960</c:v>
                </c:pt>
                <c:pt idx="24">
                  <c:v>16992</c:v>
                </c:pt>
                <c:pt idx="25">
                  <c:v>16976</c:v>
                </c:pt>
                <c:pt idx="26">
                  <c:v>16992</c:v>
                </c:pt>
                <c:pt idx="27">
                  <c:v>16992</c:v>
                </c:pt>
                <c:pt idx="28">
                  <c:v>16992</c:v>
                </c:pt>
                <c:pt idx="29">
                  <c:v>16976</c:v>
                </c:pt>
                <c:pt idx="30">
                  <c:v>16992</c:v>
                </c:pt>
                <c:pt idx="31">
                  <c:v>16992</c:v>
                </c:pt>
                <c:pt idx="32">
                  <c:v>16976</c:v>
                </c:pt>
                <c:pt idx="33">
                  <c:v>16992</c:v>
                </c:pt>
                <c:pt idx="34">
                  <c:v>16960</c:v>
                </c:pt>
                <c:pt idx="35">
                  <c:v>16960</c:v>
                </c:pt>
                <c:pt idx="36">
                  <c:v>16992</c:v>
                </c:pt>
                <c:pt idx="37">
                  <c:v>17040</c:v>
                </c:pt>
                <c:pt idx="38">
                  <c:v>16976</c:v>
                </c:pt>
                <c:pt idx="39">
                  <c:v>16976</c:v>
                </c:pt>
              </c:numCache>
            </c:numRef>
          </c:val>
          <c:smooth val="0"/>
        </c:ser>
        <c:ser>
          <c:idx val="11"/>
          <c:order val="11"/>
          <c:tx>
            <c:strRef>
              <c:f>'tpm_ticks 650K'!$M$1</c:f>
              <c:strCache>
                <c:ptCount val="1"/>
                <c:pt idx="0">
                  <c:v>mm172559</c:v>
                </c:pt>
              </c:strCache>
            </c:strRef>
          </c:tx>
          <c:spPr>
            <a:ln w="25400">
              <a:solidFill>
                <a:srgbClr val="FF9900"/>
              </a:solidFill>
              <a:prstDash val="solid"/>
            </a:ln>
          </c:spPr>
          <c:marker>
            <c:symbol val="none"/>
          </c:marker>
          <c:val>
            <c:numRef>
              <c:f>'tpm_ticks 650K'!$M$2:$M$41</c:f>
              <c:numCache>
                <c:formatCode>General</c:formatCode>
                <c:ptCount val="40"/>
                <c:pt idx="0">
                  <c:v>16896</c:v>
                </c:pt>
                <c:pt idx="1">
                  <c:v>16912</c:v>
                </c:pt>
                <c:pt idx="2">
                  <c:v>16896</c:v>
                </c:pt>
                <c:pt idx="3">
                  <c:v>16880</c:v>
                </c:pt>
                <c:pt idx="4">
                  <c:v>16896</c:v>
                </c:pt>
                <c:pt idx="5">
                  <c:v>16896</c:v>
                </c:pt>
                <c:pt idx="6">
                  <c:v>16896</c:v>
                </c:pt>
                <c:pt idx="7">
                  <c:v>16896</c:v>
                </c:pt>
                <c:pt idx="8">
                  <c:v>16880</c:v>
                </c:pt>
                <c:pt idx="9">
                  <c:v>16912</c:v>
                </c:pt>
                <c:pt idx="10">
                  <c:v>16896</c:v>
                </c:pt>
                <c:pt idx="11">
                  <c:v>16880</c:v>
                </c:pt>
                <c:pt idx="12">
                  <c:v>16896</c:v>
                </c:pt>
                <c:pt idx="13">
                  <c:v>16928</c:v>
                </c:pt>
                <c:pt idx="14">
                  <c:v>16896</c:v>
                </c:pt>
                <c:pt idx="15">
                  <c:v>16896</c:v>
                </c:pt>
                <c:pt idx="16">
                  <c:v>16880</c:v>
                </c:pt>
                <c:pt idx="17">
                  <c:v>16912</c:v>
                </c:pt>
                <c:pt idx="18">
                  <c:v>16912</c:v>
                </c:pt>
                <c:pt idx="19">
                  <c:v>16896</c:v>
                </c:pt>
                <c:pt idx="20">
                  <c:v>16976</c:v>
                </c:pt>
                <c:pt idx="21">
                  <c:v>16976</c:v>
                </c:pt>
                <c:pt idx="22">
                  <c:v>16944</c:v>
                </c:pt>
                <c:pt idx="23">
                  <c:v>16960</c:v>
                </c:pt>
                <c:pt idx="24">
                  <c:v>16976</c:v>
                </c:pt>
                <c:pt idx="25">
                  <c:v>16944</c:v>
                </c:pt>
                <c:pt idx="26">
                  <c:v>16928</c:v>
                </c:pt>
                <c:pt idx="27">
                  <c:v>16960</c:v>
                </c:pt>
                <c:pt idx="28">
                  <c:v>16944</c:v>
                </c:pt>
                <c:pt idx="29">
                  <c:v>16960</c:v>
                </c:pt>
                <c:pt idx="30">
                  <c:v>16960</c:v>
                </c:pt>
                <c:pt idx="31">
                  <c:v>16960</c:v>
                </c:pt>
                <c:pt idx="32">
                  <c:v>16960</c:v>
                </c:pt>
                <c:pt idx="33">
                  <c:v>16960</c:v>
                </c:pt>
                <c:pt idx="34">
                  <c:v>16944</c:v>
                </c:pt>
                <c:pt idx="35">
                  <c:v>16928</c:v>
                </c:pt>
                <c:pt idx="36">
                  <c:v>16960</c:v>
                </c:pt>
                <c:pt idx="37">
                  <c:v>16960</c:v>
                </c:pt>
                <c:pt idx="38">
                  <c:v>16960</c:v>
                </c:pt>
                <c:pt idx="39">
                  <c:v>16960</c:v>
                </c:pt>
              </c:numCache>
            </c:numRef>
          </c:val>
          <c:smooth val="0"/>
        </c:ser>
        <c:ser>
          <c:idx val="12"/>
          <c:order val="12"/>
          <c:tx>
            <c:strRef>
              <c:f>'tpm_ticks 650K'!$N$1</c:f>
              <c:strCache>
                <c:ptCount val="1"/>
                <c:pt idx="0">
                  <c:v>mm172570</c:v>
                </c:pt>
              </c:strCache>
            </c:strRef>
          </c:tx>
          <c:spPr>
            <a:ln w="25400">
              <a:solidFill>
                <a:srgbClr val="99CCFF"/>
              </a:solidFill>
              <a:prstDash val="solid"/>
            </a:ln>
          </c:spPr>
          <c:marker>
            <c:symbol val="none"/>
          </c:marker>
          <c:val>
            <c:numRef>
              <c:f>'tpm_ticks 650K'!$N$2:$N$41</c:f>
              <c:numCache>
                <c:formatCode>General</c:formatCode>
                <c:ptCount val="40"/>
                <c:pt idx="0">
                  <c:v>16912</c:v>
                </c:pt>
                <c:pt idx="1">
                  <c:v>16880</c:v>
                </c:pt>
                <c:pt idx="2">
                  <c:v>16896</c:v>
                </c:pt>
                <c:pt idx="3">
                  <c:v>16880</c:v>
                </c:pt>
                <c:pt idx="4">
                  <c:v>16912</c:v>
                </c:pt>
                <c:pt idx="5">
                  <c:v>16960</c:v>
                </c:pt>
                <c:pt idx="6">
                  <c:v>16896</c:v>
                </c:pt>
                <c:pt idx="7">
                  <c:v>16864</c:v>
                </c:pt>
                <c:pt idx="8">
                  <c:v>16896</c:v>
                </c:pt>
                <c:pt idx="9">
                  <c:v>16896</c:v>
                </c:pt>
                <c:pt idx="10">
                  <c:v>16896</c:v>
                </c:pt>
                <c:pt idx="11">
                  <c:v>16880</c:v>
                </c:pt>
                <c:pt idx="12">
                  <c:v>16896</c:v>
                </c:pt>
                <c:pt idx="13">
                  <c:v>16864</c:v>
                </c:pt>
                <c:pt idx="14">
                  <c:v>16896</c:v>
                </c:pt>
                <c:pt idx="15">
                  <c:v>16896</c:v>
                </c:pt>
                <c:pt idx="16">
                  <c:v>16896</c:v>
                </c:pt>
                <c:pt idx="17">
                  <c:v>16880</c:v>
                </c:pt>
                <c:pt idx="18">
                  <c:v>16912</c:v>
                </c:pt>
                <c:pt idx="19">
                  <c:v>16880</c:v>
                </c:pt>
                <c:pt idx="20">
                  <c:v>16944</c:v>
                </c:pt>
                <c:pt idx="21">
                  <c:v>16960</c:v>
                </c:pt>
                <c:pt idx="22">
                  <c:v>16960</c:v>
                </c:pt>
                <c:pt idx="23">
                  <c:v>16960</c:v>
                </c:pt>
                <c:pt idx="24">
                  <c:v>16976</c:v>
                </c:pt>
                <c:pt idx="25">
                  <c:v>16960</c:v>
                </c:pt>
                <c:pt idx="26">
                  <c:v>16976</c:v>
                </c:pt>
                <c:pt idx="27">
                  <c:v>16976</c:v>
                </c:pt>
                <c:pt idx="28">
                  <c:v>16976</c:v>
                </c:pt>
                <c:pt idx="29">
                  <c:v>16960</c:v>
                </c:pt>
                <c:pt idx="30">
                  <c:v>16944</c:v>
                </c:pt>
                <c:pt idx="31">
                  <c:v>16976</c:v>
                </c:pt>
                <c:pt idx="32">
                  <c:v>16992</c:v>
                </c:pt>
                <c:pt idx="33">
                  <c:v>17184</c:v>
                </c:pt>
                <c:pt idx="34">
                  <c:v>16960</c:v>
                </c:pt>
                <c:pt idx="35">
                  <c:v>16992</c:v>
                </c:pt>
                <c:pt idx="36">
                  <c:v>16976</c:v>
                </c:pt>
                <c:pt idx="37">
                  <c:v>16976</c:v>
                </c:pt>
                <c:pt idx="38">
                  <c:v>16976</c:v>
                </c:pt>
                <c:pt idx="39">
                  <c:v>16960</c:v>
                </c:pt>
              </c:numCache>
            </c:numRef>
          </c:val>
          <c:smooth val="0"/>
        </c:ser>
        <c:ser>
          <c:idx val="13"/>
          <c:order val="13"/>
          <c:tx>
            <c:strRef>
              <c:f>'tpm_ticks 650K'!$O$1</c:f>
              <c:strCache>
                <c:ptCount val="1"/>
                <c:pt idx="0">
                  <c:v>mm172603</c:v>
                </c:pt>
              </c:strCache>
            </c:strRef>
          </c:tx>
          <c:spPr>
            <a:ln w="25400">
              <a:solidFill>
                <a:srgbClr val="FFCC99"/>
              </a:solidFill>
              <a:prstDash val="solid"/>
            </a:ln>
          </c:spPr>
          <c:marker>
            <c:symbol val="none"/>
          </c:marker>
          <c:val>
            <c:numRef>
              <c:f>'tpm_ticks 650K'!$O$2:$O$41</c:f>
              <c:numCache>
                <c:formatCode>General</c:formatCode>
                <c:ptCount val="40"/>
                <c:pt idx="0">
                  <c:v>16896</c:v>
                </c:pt>
                <c:pt idx="1">
                  <c:v>16880</c:v>
                </c:pt>
                <c:pt idx="2">
                  <c:v>16912</c:v>
                </c:pt>
                <c:pt idx="3">
                  <c:v>16896</c:v>
                </c:pt>
                <c:pt idx="4">
                  <c:v>16896</c:v>
                </c:pt>
                <c:pt idx="5">
                  <c:v>16880</c:v>
                </c:pt>
                <c:pt idx="6">
                  <c:v>16896</c:v>
                </c:pt>
                <c:pt idx="7">
                  <c:v>16880</c:v>
                </c:pt>
                <c:pt idx="8">
                  <c:v>16896</c:v>
                </c:pt>
                <c:pt idx="9">
                  <c:v>16880</c:v>
                </c:pt>
                <c:pt idx="10">
                  <c:v>16944</c:v>
                </c:pt>
                <c:pt idx="11">
                  <c:v>16896</c:v>
                </c:pt>
                <c:pt idx="12">
                  <c:v>16912</c:v>
                </c:pt>
                <c:pt idx="13">
                  <c:v>16912</c:v>
                </c:pt>
                <c:pt idx="14">
                  <c:v>16912</c:v>
                </c:pt>
                <c:pt idx="15">
                  <c:v>16928</c:v>
                </c:pt>
                <c:pt idx="16">
                  <c:v>16896</c:v>
                </c:pt>
                <c:pt idx="17">
                  <c:v>16912</c:v>
                </c:pt>
                <c:pt idx="18">
                  <c:v>16896</c:v>
                </c:pt>
                <c:pt idx="19">
                  <c:v>16896</c:v>
                </c:pt>
                <c:pt idx="20">
                  <c:v>16960</c:v>
                </c:pt>
                <c:pt idx="21">
                  <c:v>16976</c:v>
                </c:pt>
                <c:pt idx="22">
                  <c:v>16976</c:v>
                </c:pt>
                <c:pt idx="23">
                  <c:v>16960</c:v>
                </c:pt>
                <c:pt idx="24">
                  <c:v>16960</c:v>
                </c:pt>
                <c:pt idx="25">
                  <c:v>16976</c:v>
                </c:pt>
                <c:pt idx="26">
                  <c:v>16976</c:v>
                </c:pt>
                <c:pt idx="27">
                  <c:v>16976</c:v>
                </c:pt>
                <c:pt idx="28">
                  <c:v>16944</c:v>
                </c:pt>
                <c:pt idx="29">
                  <c:v>16976</c:v>
                </c:pt>
                <c:pt idx="30">
                  <c:v>16992</c:v>
                </c:pt>
                <c:pt idx="31">
                  <c:v>16944</c:v>
                </c:pt>
                <c:pt idx="32">
                  <c:v>16944</c:v>
                </c:pt>
                <c:pt idx="33">
                  <c:v>16944</c:v>
                </c:pt>
                <c:pt idx="34">
                  <c:v>16944</c:v>
                </c:pt>
                <c:pt idx="35">
                  <c:v>16944</c:v>
                </c:pt>
                <c:pt idx="36">
                  <c:v>17008</c:v>
                </c:pt>
                <c:pt idx="37">
                  <c:v>16960</c:v>
                </c:pt>
                <c:pt idx="38">
                  <c:v>16960</c:v>
                </c:pt>
                <c:pt idx="39">
                  <c:v>16960</c:v>
                </c:pt>
              </c:numCache>
            </c:numRef>
          </c:val>
          <c:smooth val="0"/>
        </c:ser>
        <c:ser>
          <c:idx val="14"/>
          <c:order val="14"/>
          <c:tx>
            <c:strRef>
              <c:f>'tpm_ticks 650K'!$P$1</c:f>
              <c:strCache>
                <c:ptCount val="1"/>
                <c:pt idx="0">
                  <c:v>mm172604</c:v>
                </c:pt>
              </c:strCache>
            </c:strRef>
          </c:tx>
          <c:spPr>
            <a:ln w="25400">
              <a:solidFill>
                <a:srgbClr val="CCFFCC"/>
              </a:solidFill>
              <a:prstDash val="solid"/>
            </a:ln>
          </c:spPr>
          <c:marker>
            <c:symbol val="none"/>
          </c:marker>
          <c:val>
            <c:numRef>
              <c:f>'tpm_ticks 650K'!$P$2:$P$41</c:f>
              <c:numCache>
                <c:formatCode>General</c:formatCode>
                <c:ptCount val="40"/>
                <c:pt idx="0">
                  <c:v>16928</c:v>
                </c:pt>
                <c:pt idx="1">
                  <c:v>16912</c:v>
                </c:pt>
                <c:pt idx="2">
                  <c:v>16896</c:v>
                </c:pt>
                <c:pt idx="3">
                  <c:v>16896</c:v>
                </c:pt>
                <c:pt idx="4">
                  <c:v>16864</c:v>
                </c:pt>
                <c:pt idx="5">
                  <c:v>16896</c:v>
                </c:pt>
                <c:pt idx="6">
                  <c:v>16928</c:v>
                </c:pt>
                <c:pt idx="7">
                  <c:v>16880</c:v>
                </c:pt>
                <c:pt idx="8">
                  <c:v>16896</c:v>
                </c:pt>
                <c:pt idx="9">
                  <c:v>16896</c:v>
                </c:pt>
                <c:pt idx="10">
                  <c:v>16880</c:v>
                </c:pt>
                <c:pt idx="11">
                  <c:v>16864</c:v>
                </c:pt>
                <c:pt idx="12">
                  <c:v>16880</c:v>
                </c:pt>
                <c:pt idx="13">
                  <c:v>16896</c:v>
                </c:pt>
                <c:pt idx="14">
                  <c:v>16912</c:v>
                </c:pt>
                <c:pt idx="15">
                  <c:v>16880</c:v>
                </c:pt>
                <c:pt idx="16">
                  <c:v>16912</c:v>
                </c:pt>
                <c:pt idx="17">
                  <c:v>16912</c:v>
                </c:pt>
                <c:pt idx="18">
                  <c:v>16896</c:v>
                </c:pt>
                <c:pt idx="19">
                  <c:v>16928</c:v>
                </c:pt>
                <c:pt idx="20">
                  <c:v>16976</c:v>
                </c:pt>
                <c:pt idx="21">
                  <c:v>16960</c:v>
                </c:pt>
                <c:pt idx="22">
                  <c:v>16992</c:v>
                </c:pt>
                <c:pt idx="23">
                  <c:v>16992</c:v>
                </c:pt>
                <c:pt idx="24">
                  <c:v>16944</c:v>
                </c:pt>
                <c:pt idx="25">
                  <c:v>16960</c:v>
                </c:pt>
                <c:pt idx="26">
                  <c:v>16976</c:v>
                </c:pt>
                <c:pt idx="27">
                  <c:v>17184</c:v>
                </c:pt>
                <c:pt idx="28">
                  <c:v>16976</c:v>
                </c:pt>
                <c:pt idx="29">
                  <c:v>16992</c:v>
                </c:pt>
                <c:pt idx="30">
                  <c:v>17024</c:v>
                </c:pt>
                <c:pt idx="31">
                  <c:v>16976</c:v>
                </c:pt>
                <c:pt idx="32">
                  <c:v>16992</c:v>
                </c:pt>
                <c:pt idx="33">
                  <c:v>16976</c:v>
                </c:pt>
                <c:pt idx="34">
                  <c:v>16992</c:v>
                </c:pt>
                <c:pt idx="35">
                  <c:v>16960</c:v>
                </c:pt>
                <c:pt idx="36">
                  <c:v>16992</c:v>
                </c:pt>
                <c:pt idx="37">
                  <c:v>16992</c:v>
                </c:pt>
                <c:pt idx="38">
                  <c:v>16960</c:v>
                </c:pt>
                <c:pt idx="39">
                  <c:v>16992</c:v>
                </c:pt>
              </c:numCache>
            </c:numRef>
          </c:val>
          <c:smooth val="0"/>
        </c:ser>
        <c:ser>
          <c:idx val="15"/>
          <c:order val="15"/>
          <c:tx>
            <c:strRef>
              <c:f>'tpm_ticks 650K'!$Q$1</c:f>
              <c:strCache>
                <c:ptCount val="1"/>
                <c:pt idx="0">
                  <c:v>mm172708</c:v>
                </c:pt>
              </c:strCache>
            </c:strRef>
          </c:tx>
          <c:spPr>
            <a:ln w="25400">
              <a:solidFill>
                <a:srgbClr val="CC99FF"/>
              </a:solidFill>
              <a:prstDash val="solid"/>
            </a:ln>
          </c:spPr>
          <c:marker>
            <c:symbol val="none"/>
          </c:marker>
          <c:val>
            <c:numRef>
              <c:f>'tpm_ticks 650K'!$Q$2:$Q$41</c:f>
              <c:numCache>
                <c:formatCode>General</c:formatCode>
                <c:ptCount val="40"/>
                <c:pt idx="0">
                  <c:v>16944</c:v>
                </c:pt>
                <c:pt idx="1">
                  <c:v>16960</c:v>
                </c:pt>
                <c:pt idx="2">
                  <c:v>16880</c:v>
                </c:pt>
                <c:pt idx="3">
                  <c:v>16928</c:v>
                </c:pt>
                <c:pt idx="4">
                  <c:v>16896</c:v>
                </c:pt>
                <c:pt idx="5">
                  <c:v>16880</c:v>
                </c:pt>
                <c:pt idx="6">
                  <c:v>16896</c:v>
                </c:pt>
                <c:pt idx="7">
                  <c:v>16896</c:v>
                </c:pt>
                <c:pt idx="8">
                  <c:v>16912</c:v>
                </c:pt>
                <c:pt idx="9">
                  <c:v>16896</c:v>
                </c:pt>
                <c:pt idx="10">
                  <c:v>16896</c:v>
                </c:pt>
                <c:pt idx="11">
                  <c:v>16912</c:v>
                </c:pt>
                <c:pt idx="12">
                  <c:v>16896</c:v>
                </c:pt>
                <c:pt idx="13">
                  <c:v>16880</c:v>
                </c:pt>
                <c:pt idx="14">
                  <c:v>16896</c:v>
                </c:pt>
                <c:pt idx="15">
                  <c:v>16912</c:v>
                </c:pt>
                <c:pt idx="16">
                  <c:v>16864</c:v>
                </c:pt>
                <c:pt idx="17">
                  <c:v>16880</c:v>
                </c:pt>
                <c:pt idx="18">
                  <c:v>16880</c:v>
                </c:pt>
                <c:pt idx="19">
                  <c:v>16912</c:v>
                </c:pt>
                <c:pt idx="20">
                  <c:v>16960</c:v>
                </c:pt>
                <c:pt idx="21">
                  <c:v>16976</c:v>
                </c:pt>
                <c:pt idx="22">
                  <c:v>16976</c:v>
                </c:pt>
                <c:pt idx="23">
                  <c:v>17024</c:v>
                </c:pt>
                <c:pt idx="24">
                  <c:v>16992</c:v>
                </c:pt>
                <c:pt idx="25">
                  <c:v>16944</c:v>
                </c:pt>
                <c:pt idx="26">
                  <c:v>16976</c:v>
                </c:pt>
                <c:pt idx="27">
                  <c:v>16976</c:v>
                </c:pt>
                <c:pt idx="28">
                  <c:v>16992</c:v>
                </c:pt>
                <c:pt idx="29">
                  <c:v>16928</c:v>
                </c:pt>
                <c:pt idx="30">
                  <c:v>16944</c:v>
                </c:pt>
                <c:pt idx="31">
                  <c:v>16992</c:v>
                </c:pt>
                <c:pt idx="32">
                  <c:v>16944</c:v>
                </c:pt>
                <c:pt idx="33">
                  <c:v>16960</c:v>
                </c:pt>
                <c:pt idx="34">
                  <c:v>16992</c:v>
                </c:pt>
                <c:pt idx="35">
                  <c:v>16944</c:v>
                </c:pt>
                <c:pt idx="36">
                  <c:v>16960</c:v>
                </c:pt>
                <c:pt idx="37">
                  <c:v>16976</c:v>
                </c:pt>
                <c:pt idx="38">
                  <c:v>16960</c:v>
                </c:pt>
                <c:pt idx="39">
                  <c:v>16960</c:v>
                </c:pt>
              </c:numCache>
            </c:numRef>
          </c:val>
          <c:smooth val="0"/>
        </c:ser>
        <c:ser>
          <c:idx val="16"/>
          <c:order val="16"/>
          <c:tx>
            <c:strRef>
              <c:f>'tpm_ticks 650K'!$R$1</c:f>
              <c:strCache>
                <c:ptCount val="1"/>
                <c:pt idx="0">
                  <c:v>mm172984</c:v>
                </c:pt>
              </c:strCache>
            </c:strRef>
          </c:tx>
          <c:spPr>
            <a:ln w="25400">
              <a:solidFill>
                <a:srgbClr val="99CCFF"/>
              </a:solidFill>
              <a:prstDash val="solid"/>
            </a:ln>
          </c:spPr>
          <c:marker>
            <c:symbol val="none"/>
          </c:marker>
          <c:val>
            <c:numRef>
              <c:f>'tpm_ticks 650K'!$R$2:$R$41</c:f>
              <c:numCache>
                <c:formatCode>General</c:formatCode>
                <c:ptCount val="40"/>
                <c:pt idx="0">
                  <c:v>16896</c:v>
                </c:pt>
                <c:pt idx="1">
                  <c:v>16912</c:v>
                </c:pt>
                <c:pt idx="2">
                  <c:v>16896</c:v>
                </c:pt>
                <c:pt idx="3">
                  <c:v>16880</c:v>
                </c:pt>
                <c:pt idx="4">
                  <c:v>16896</c:v>
                </c:pt>
                <c:pt idx="5">
                  <c:v>16896</c:v>
                </c:pt>
                <c:pt idx="6">
                  <c:v>16896</c:v>
                </c:pt>
                <c:pt idx="7">
                  <c:v>16880</c:v>
                </c:pt>
                <c:pt idx="8">
                  <c:v>16912</c:v>
                </c:pt>
                <c:pt idx="9">
                  <c:v>16896</c:v>
                </c:pt>
                <c:pt idx="10">
                  <c:v>16880</c:v>
                </c:pt>
                <c:pt idx="11">
                  <c:v>16896</c:v>
                </c:pt>
                <c:pt idx="12">
                  <c:v>16912</c:v>
                </c:pt>
                <c:pt idx="13">
                  <c:v>16896</c:v>
                </c:pt>
                <c:pt idx="14">
                  <c:v>16896</c:v>
                </c:pt>
                <c:pt idx="15">
                  <c:v>16880</c:v>
                </c:pt>
                <c:pt idx="16">
                  <c:v>16896</c:v>
                </c:pt>
                <c:pt idx="17">
                  <c:v>16912</c:v>
                </c:pt>
                <c:pt idx="18">
                  <c:v>16896</c:v>
                </c:pt>
                <c:pt idx="19">
                  <c:v>16880</c:v>
                </c:pt>
                <c:pt idx="20">
                  <c:v>16992</c:v>
                </c:pt>
                <c:pt idx="21">
                  <c:v>16992</c:v>
                </c:pt>
                <c:pt idx="22">
                  <c:v>16976</c:v>
                </c:pt>
                <c:pt idx="23">
                  <c:v>16992</c:v>
                </c:pt>
                <c:pt idx="24">
                  <c:v>16944</c:v>
                </c:pt>
                <c:pt idx="25">
                  <c:v>16976</c:v>
                </c:pt>
                <c:pt idx="26">
                  <c:v>16944</c:v>
                </c:pt>
                <c:pt idx="27">
                  <c:v>16960</c:v>
                </c:pt>
                <c:pt idx="28">
                  <c:v>16992</c:v>
                </c:pt>
                <c:pt idx="29">
                  <c:v>16960</c:v>
                </c:pt>
                <c:pt idx="30">
                  <c:v>16944</c:v>
                </c:pt>
                <c:pt idx="31">
                  <c:v>16944</c:v>
                </c:pt>
                <c:pt idx="32">
                  <c:v>16976</c:v>
                </c:pt>
                <c:pt idx="33">
                  <c:v>16960</c:v>
                </c:pt>
                <c:pt idx="34">
                  <c:v>16992</c:v>
                </c:pt>
                <c:pt idx="35">
                  <c:v>16960</c:v>
                </c:pt>
                <c:pt idx="36">
                  <c:v>16960</c:v>
                </c:pt>
                <c:pt idx="37">
                  <c:v>16960</c:v>
                </c:pt>
                <c:pt idx="38">
                  <c:v>16944</c:v>
                </c:pt>
                <c:pt idx="39">
                  <c:v>16960</c:v>
                </c:pt>
              </c:numCache>
            </c:numRef>
          </c:val>
          <c:smooth val="0"/>
        </c:ser>
        <c:dLbls>
          <c:showLegendKey val="0"/>
          <c:showVal val="0"/>
          <c:showCatName val="0"/>
          <c:showSerName val="0"/>
          <c:showPercent val="0"/>
          <c:showBubbleSize val="0"/>
        </c:dLbls>
        <c:marker val="1"/>
        <c:smooth val="0"/>
        <c:axId val="100746368"/>
        <c:axId val="100748288"/>
      </c:lineChart>
      <c:catAx>
        <c:axId val="100746368"/>
        <c:scaling>
          <c:orientation val="minMax"/>
        </c:scaling>
        <c:delete val="0"/>
        <c:axPos val="b"/>
        <c:title>
          <c:tx>
            <c:rich>
              <a:bodyPr/>
              <a:lstStyle/>
              <a:p>
                <a:pPr>
                  <a:defRPr sz="1600"/>
                </a:pPr>
                <a:r>
                  <a:rPr lang="en-US" sz="1600" dirty="0" smtClean="0"/>
                  <a:t>Measurement</a:t>
                </a:r>
                <a:r>
                  <a:rPr lang="en-US" sz="1600" baseline="0" dirty="0" smtClean="0"/>
                  <a:t> Instance</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100748288"/>
        <c:crosses val="autoZero"/>
        <c:auto val="1"/>
        <c:lblAlgn val="ctr"/>
        <c:lblOffset val="100"/>
        <c:noMultiLvlLbl val="0"/>
      </c:catAx>
      <c:valAx>
        <c:axId val="100748288"/>
        <c:scaling>
          <c:orientation val="minMax"/>
        </c:scaling>
        <c:delete val="0"/>
        <c:axPos val="l"/>
        <c:majorGridlines>
          <c:spPr>
            <a:ln w="3175">
              <a:solidFill>
                <a:srgbClr val="808080"/>
              </a:solidFill>
              <a:prstDash val="solid"/>
            </a:ln>
          </c:spPr>
        </c:majorGridlines>
        <c:title>
          <c:tx>
            <c:rich>
              <a:bodyPr rot="-5400000" vert="horz"/>
              <a:lstStyle/>
              <a:p>
                <a:pPr>
                  <a:defRPr sz="1600"/>
                </a:pPr>
                <a:r>
                  <a:rPr lang="en-US" sz="1600" dirty="0" smtClean="0"/>
                  <a:t>TPM Ticks</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10074636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18 E6400s with customized BIOS </a:t>
            </a:r>
            <a:r>
              <a:rPr lang="en-US" sz="1800" b="1" i="0" baseline="0" dirty="0" err="1" smtClean="0">
                <a:effectLst/>
              </a:rPr>
              <a:t>Chronomancy</a:t>
            </a:r>
            <a:r>
              <a:rPr lang="en-US" sz="1800" b="1" i="0" baseline="0" dirty="0" smtClean="0">
                <a:effectLst/>
              </a:rPr>
              <a:t> firmware</a:t>
            </a:r>
            <a:endParaRPr lang="en-US" dirty="0" smtClean="0">
              <a:effectLst/>
            </a:endParaRPr>
          </a:p>
          <a:p>
            <a:pPr>
              <a:defRPr/>
            </a:pPr>
            <a:r>
              <a:rPr lang="en-US" sz="1800" b="1" i="0" baseline="0" dirty="0" smtClean="0">
                <a:effectLst/>
              </a:rPr>
              <a:t>1.25M self-check iterations </a:t>
            </a:r>
            <a:endParaRPr lang="en-US" dirty="0">
              <a:effectLst/>
            </a:endParaRPr>
          </a:p>
        </c:rich>
      </c:tx>
      <c:layout/>
      <c:overlay val="0"/>
    </c:title>
    <c:autoTitleDeleted val="0"/>
    <c:plotArea>
      <c:layout/>
      <c:lineChart>
        <c:grouping val="standard"/>
        <c:varyColors val="0"/>
        <c:ser>
          <c:idx val="0"/>
          <c:order val="0"/>
          <c:spPr>
            <a:ln w="25400">
              <a:solidFill>
                <a:srgbClr val="666699"/>
              </a:solidFill>
              <a:prstDash val="solid"/>
            </a:ln>
          </c:spPr>
          <c:marker>
            <c:symbol val="none"/>
          </c:marker>
          <c:val>
            <c:numRef>
              <c:f>'tpm_ticks 1.25M'!$B$2:$B$41</c:f>
              <c:numCache>
                <c:formatCode>General</c:formatCode>
                <c:ptCount val="40"/>
                <c:pt idx="0">
                  <c:v>21072</c:v>
                </c:pt>
                <c:pt idx="1">
                  <c:v>21072</c:v>
                </c:pt>
                <c:pt idx="2">
                  <c:v>21072</c:v>
                </c:pt>
                <c:pt idx="3">
                  <c:v>21040</c:v>
                </c:pt>
                <c:pt idx="4">
                  <c:v>21056</c:v>
                </c:pt>
                <c:pt idx="5">
                  <c:v>21056</c:v>
                </c:pt>
                <c:pt idx="6">
                  <c:v>21056</c:v>
                </c:pt>
                <c:pt idx="7">
                  <c:v>21056</c:v>
                </c:pt>
                <c:pt idx="8">
                  <c:v>21072</c:v>
                </c:pt>
                <c:pt idx="9">
                  <c:v>21056</c:v>
                </c:pt>
                <c:pt idx="10">
                  <c:v>21072</c:v>
                </c:pt>
                <c:pt idx="11">
                  <c:v>21088</c:v>
                </c:pt>
                <c:pt idx="12">
                  <c:v>21056</c:v>
                </c:pt>
                <c:pt idx="13">
                  <c:v>21056</c:v>
                </c:pt>
                <c:pt idx="14">
                  <c:v>21056</c:v>
                </c:pt>
                <c:pt idx="15">
                  <c:v>21056</c:v>
                </c:pt>
                <c:pt idx="16">
                  <c:v>21072</c:v>
                </c:pt>
                <c:pt idx="17">
                  <c:v>21056</c:v>
                </c:pt>
                <c:pt idx="18">
                  <c:v>21056</c:v>
                </c:pt>
                <c:pt idx="19">
                  <c:v>21072</c:v>
                </c:pt>
                <c:pt idx="20">
                  <c:v>21760</c:v>
                </c:pt>
                <c:pt idx="21">
                  <c:v>21792</c:v>
                </c:pt>
                <c:pt idx="22">
                  <c:v>21760</c:v>
                </c:pt>
                <c:pt idx="23">
                  <c:v>21792</c:v>
                </c:pt>
                <c:pt idx="24">
                  <c:v>21824</c:v>
                </c:pt>
                <c:pt idx="25">
                  <c:v>22144</c:v>
                </c:pt>
                <c:pt idx="26">
                  <c:v>21792</c:v>
                </c:pt>
                <c:pt idx="27">
                  <c:v>21824</c:v>
                </c:pt>
                <c:pt idx="28">
                  <c:v>21792</c:v>
                </c:pt>
                <c:pt idx="29">
                  <c:v>21792</c:v>
                </c:pt>
                <c:pt idx="30">
                  <c:v>21776</c:v>
                </c:pt>
                <c:pt idx="31">
                  <c:v>21792</c:v>
                </c:pt>
                <c:pt idx="32">
                  <c:v>21824</c:v>
                </c:pt>
                <c:pt idx="33">
                  <c:v>21792</c:v>
                </c:pt>
                <c:pt idx="34">
                  <c:v>21792</c:v>
                </c:pt>
                <c:pt idx="35">
                  <c:v>21760</c:v>
                </c:pt>
                <c:pt idx="36">
                  <c:v>21776</c:v>
                </c:pt>
                <c:pt idx="37">
                  <c:v>21808</c:v>
                </c:pt>
                <c:pt idx="38">
                  <c:v>21776</c:v>
                </c:pt>
                <c:pt idx="39">
                  <c:v>21776</c:v>
                </c:pt>
              </c:numCache>
            </c:numRef>
          </c:val>
          <c:smooth val="0"/>
        </c:ser>
        <c:ser>
          <c:idx val="1"/>
          <c:order val="1"/>
          <c:spPr>
            <a:ln w="25400">
              <a:solidFill>
                <a:srgbClr val="993366"/>
              </a:solidFill>
              <a:prstDash val="solid"/>
            </a:ln>
          </c:spPr>
          <c:marker>
            <c:symbol val="none"/>
          </c:marker>
          <c:val>
            <c:numRef>
              <c:f>'tpm_ticks 1.25M'!$C$2:$C$41</c:f>
              <c:numCache>
                <c:formatCode>General</c:formatCode>
                <c:ptCount val="40"/>
                <c:pt idx="0">
                  <c:v>21088</c:v>
                </c:pt>
                <c:pt idx="1">
                  <c:v>21072</c:v>
                </c:pt>
                <c:pt idx="2">
                  <c:v>21056</c:v>
                </c:pt>
                <c:pt idx="3">
                  <c:v>21056</c:v>
                </c:pt>
                <c:pt idx="4">
                  <c:v>21072</c:v>
                </c:pt>
                <c:pt idx="5">
                  <c:v>21056</c:v>
                </c:pt>
                <c:pt idx="6">
                  <c:v>21072</c:v>
                </c:pt>
                <c:pt idx="7">
                  <c:v>21056</c:v>
                </c:pt>
                <c:pt idx="8">
                  <c:v>21072</c:v>
                </c:pt>
                <c:pt idx="9">
                  <c:v>21088</c:v>
                </c:pt>
                <c:pt idx="10">
                  <c:v>21104</c:v>
                </c:pt>
                <c:pt idx="11">
                  <c:v>21088</c:v>
                </c:pt>
                <c:pt idx="12">
                  <c:v>21072</c:v>
                </c:pt>
                <c:pt idx="13">
                  <c:v>21056</c:v>
                </c:pt>
                <c:pt idx="14">
                  <c:v>21056</c:v>
                </c:pt>
                <c:pt idx="15">
                  <c:v>21072</c:v>
                </c:pt>
                <c:pt idx="16">
                  <c:v>21088</c:v>
                </c:pt>
                <c:pt idx="17">
                  <c:v>21088</c:v>
                </c:pt>
                <c:pt idx="18">
                  <c:v>21088</c:v>
                </c:pt>
                <c:pt idx="19">
                  <c:v>21056</c:v>
                </c:pt>
                <c:pt idx="20">
                  <c:v>21776</c:v>
                </c:pt>
                <c:pt idx="21">
                  <c:v>21792</c:v>
                </c:pt>
                <c:pt idx="22">
                  <c:v>21776</c:v>
                </c:pt>
                <c:pt idx="23">
                  <c:v>21760</c:v>
                </c:pt>
                <c:pt idx="24">
                  <c:v>21792</c:v>
                </c:pt>
                <c:pt idx="25">
                  <c:v>21792</c:v>
                </c:pt>
                <c:pt idx="26">
                  <c:v>21792</c:v>
                </c:pt>
                <c:pt idx="27">
                  <c:v>21776</c:v>
                </c:pt>
                <c:pt idx="28">
                  <c:v>21776</c:v>
                </c:pt>
                <c:pt idx="29">
                  <c:v>21776</c:v>
                </c:pt>
                <c:pt idx="30">
                  <c:v>21792</c:v>
                </c:pt>
                <c:pt idx="31">
                  <c:v>21792</c:v>
                </c:pt>
                <c:pt idx="32">
                  <c:v>21792</c:v>
                </c:pt>
                <c:pt idx="33">
                  <c:v>22144</c:v>
                </c:pt>
                <c:pt idx="34">
                  <c:v>21792</c:v>
                </c:pt>
                <c:pt idx="35">
                  <c:v>21792</c:v>
                </c:pt>
                <c:pt idx="36">
                  <c:v>21808</c:v>
                </c:pt>
                <c:pt idx="37">
                  <c:v>21792</c:v>
                </c:pt>
                <c:pt idx="38">
                  <c:v>21792</c:v>
                </c:pt>
                <c:pt idx="39">
                  <c:v>21776</c:v>
                </c:pt>
              </c:numCache>
            </c:numRef>
          </c:val>
          <c:smooth val="0"/>
        </c:ser>
        <c:ser>
          <c:idx val="2"/>
          <c:order val="2"/>
          <c:spPr>
            <a:ln w="25400">
              <a:solidFill>
                <a:srgbClr val="90713A"/>
              </a:solidFill>
              <a:prstDash val="solid"/>
            </a:ln>
          </c:spPr>
          <c:marker>
            <c:symbol val="none"/>
          </c:marker>
          <c:val>
            <c:numRef>
              <c:f>'tpm_ticks 1.25M'!$D$2:$D$41</c:f>
              <c:numCache>
                <c:formatCode>General</c:formatCode>
                <c:ptCount val="40"/>
                <c:pt idx="0">
                  <c:v>21056</c:v>
                </c:pt>
                <c:pt idx="1">
                  <c:v>21088</c:v>
                </c:pt>
                <c:pt idx="2">
                  <c:v>21072</c:v>
                </c:pt>
                <c:pt idx="3">
                  <c:v>21056</c:v>
                </c:pt>
                <c:pt idx="4">
                  <c:v>21088</c:v>
                </c:pt>
                <c:pt idx="5">
                  <c:v>21040</c:v>
                </c:pt>
                <c:pt idx="6">
                  <c:v>21072</c:v>
                </c:pt>
                <c:pt idx="7">
                  <c:v>21072</c:v>
                </c:pt>
                <c:pt idx="8">
                  <c:v>21088</c:v>
                </c:pt>
                <c:pt idx="9">
                  <c:v>21072</c:v>
                </c:pt>
                <c:pt idx="10">
                  <c:v>21104</c:v>
                </c:pt>
                <c:pt idx="11">
                  <c:v>21072</c:v>
                </c:pt>
                <c:pt idx="12">
                  <c:v>21040</c:v>
                </c:pt>
                <c:pt idx="13">
                  <c:v>21056</c:v>
                </c:pt>
                <c:pt idx="14">
                  <c:v>21040</c:v>
                </c:pt>
                <c:pt idx="15">
                  <c:v>21056</c:v>
                </c:pt>
                <c:pt idx="16">
                  <c:v>21072</c:v>
                </c:pt>
                <c:pt idx="17">
                  <c:v>21056</c:v>
                </c:pt>
                <c:pt idx="18">
                  <c:v>21072</c:v>
                </c:pt>
                <c:pt idx="19">
                  <c:v>21056</c:v>
                </c:pt>
                <c:pt idx="20">
                  <c:v>21824</c:v>
                </c:pt>
                <c:pt idx="21">
                  <c:v>21776</c:v>
                </c:pt>
                <c:pt idx="22">
                  <c:v>21760</c:v>
                </c:pt>
                <c:pt idx="23">
                  <c:v>22144</c:v>
                </c:pt>
                <c:pt idx="24">
                  <c:v>21760</c:v>
                </c:pt>
                <c:pt idx="25">
                  <c:v>21776</c:v>
                </c:pt>
                <c:pt idx="26">
                  <c:v>21760</c:v>
                </c:pt>
                <c:pt idx="27">
                  <c:v>21792</c:v>
                </c:pt>
                <c:pt idx="28">
                  <c:v>21792</c:v>
                </c:pt>
                <c:pt idx="29">
                  <c:v>21792</c:v>
                </c:pt>
                <c:pt idx="30">
                  <c:v>21792</c:v>
                </c:pt>
                <c:pt idx="31">
                  <c:v>21776</c:v>
                </c:pt>
                <c:pt idx="32">
                  <c:v>21808</c:v>
                </c:pt>
                <c:pt idx="33">
                  <c:v>21776</c:v>
                </c:pt>
                <c:pt idx="34">
                  <c:v>21824</c:v>
                </c:pt>
                <c:pt idx="35">
                  <c:v>21792</c:v>
                </c:pt>
                <c:pt idx="36">
                  <c:v>21792</c:v>
                </c:pt>
                <c:pt idx="37">
                  <c:v>21792</c:v>
                </c:pt>
                <c:pt idx="38">
                  <c:v>21792</c:v>
                </c:pt>
                <c:pt idx="39">
                  <c:v>21792</c:v>
                </c:pt>
              </c:numCache>
            </c:numRef>
          </c:val>
          <c:smooth val="0"/>
        </c:ser>
        <c:ser>
          <c:idx val="3"/>
          <c:order val="3"/>
          <c:spPr>
            <a:ln w="25400">
              <a:solidFill>
                <a:srgbClr val="666699"/>
              </a:solidFill>
              <a:prstDash val="solid"/>
            </a:ln>
          </c:spPr>
          <c:marker>
            <c:symbol val="none"/>
          </c:marker>
          <c:val>
            <c:numRef>
              <c:f>'tpm_ticks 1.25M'!$E$2:$E$41</c:f>
              <c:numCache>
                <c:formatCode>General</c:formatCode>
                <c:ptCount val="40"/>
                <c:pt idx="0">
                  <c:v>21040</c:v>
                </c:pt>
                <c:pt idx="1">
                  <c:v>21056</c:v>
                </c:pt>
                <c:pt idx="2">
                  <c:v>21088</c:v>
                </c:pt>
                <c:pt idx="3">
                  <c:v>21072</c:v>
                </c:pt>
                <c:pt idx="4">
                  <c:v>21072</c:v>
                </c:pt>
                <c:pt idx="5">
                  <c:v>21088</c:v>
                </c:pt>
                <c:pt idx="6">
                  <c:v>21088</c:v>
                </c:pt>
                <c:pt idx="7">
                  <c:v>21056</c:v>
                </c:pt>
                <c:pt idx="8">
                  <c:v>21072</c:v>
                </c:pt>
                <c:pt idx="9">
                  <c:v>21072</c:v>
                </c:pt>
                <c:pt idx="10">
                  <c:v>21072</c:v>
                </c:pt>
                <c:pt idx="11">
                  <c:v>21072</c:v>
                </c:pt>
                <c:pt idx="12">
                  <c:v>21088</c:v>
                </c:pt>
                <c:pt idx="13">
                  <c:v>21072</c:v>
                </c:pt>
                <c:pt idx="14">
                  <c:v>21072</c:v>
                </c:pt>
                <c:pt idx="15">
                  <c:v>21056</c:v>
                </c:pt>
                <c:pt idx="16">
                  <c:v>21088</c:v>
                </c:pt>
                <c:pt idx="17">
                  <c:v>21072</c:v>
                </c:pt>
                <c:pt idx="18">
                  <c:v>21088</c:v>
                </c:pt>
                <c:pt idx="19">
                  <c:v>21072</c:v>
                </c:pt>
                <c:pt idx="20">
                  <c:v>21792</c:v>
                </c:pt>
                <c:pt idx="21">
                  <c:v>22160</c:v>
                </c:pt>
                <c:pt idx="22">
                  <c:v>21824</c:v>
                </c:pt>
                <c:pt idx="23">
                  <c:v>21792</c:v>
                </c:pt>
                <c:pt idx="24">
                  <c:v>21808</c:v>
                </c:pt>
                <c:pt idx="25">
                  <c:v>21792</c:v>
                </c:pt>
                <c:pt idx="26">
                  <c:v>21808</c:v>
                </c:pt>
                <c:pt idx="27">
                  <c:v>21792</c:v>
                </c:pt>
                <c:pt idx="28">
                  <c:v>21792</c:v>
                </c:pt>
                <c:pt idx="29">
                  <c:v>21808</c:v>
                </c:pt>
                <c:pt idx="30">
                  <c:v>21792</c:v>
                </c:pt>
                <c:pt idx="31">
                  <c:v>21808</c:v>
                </c:pt>
                <c:pt idx="32">
                  <c:v>21808</c:v>
                </c:pt>
                <c:pt idx="33">
                  <c:v>21808</c:v>
                </c:pt>
                <c:pt idx="34">
                  <c:v>21808</c:v>
                </c:pt>
                <c:pt idx="35">
                  <c:v>21792</c:v>
                </c:pt>
                <c:pt idx="36">
                  <c:v>22160</c:v>
                </c:pt>
                <c:pt idx="37">
                  <c:v>21792</c:v>
                </c:pt>
                <c:pt idx="38">
                  <c:v>21776</c:v>
                </c:pt>
                <c:pt idx="39">
                  <c:v>21792</c:v>
                </c:pt>
              </c:numCache>
            </c:numRef>
          </c:val>
          <c:smooth val="0"/>
        </c:ser>
        <c:ser>
          <c:idx val="4"/>
          <c:order val="4"/>
          <c:spPr>
            <a:ln w="25400">
              <a:solidFill>
                <a:srgbClr val="666699"/>
              </a:solidFill>
              <a:prstDash val="solid"/>
            </a:ln>
          </c:spPr>
          <c:marker>
            <c:symbol val="none"/>
          </c:marker>
          <c:val>
            <c:numRef>
              <c:f>'tpm_ticks 1.25M'!$F$2:$F$41</c:f>
              <c:numCache>
                <c:formatCode>General</c:formatCode>
                <c:ptCount val="40"/>
                <c:pt idx="0">
                  <c:v>21056</c:v>
                </c:pt>
                <c:pt idx="1">
                  <c:v>21072</c:v>
                </c:pt>
                <c:pt idx="2">
                  <c:v>21056</c:v>
                </c:pt>
                <c:pt idx="3">
                  <c:v>21056</c:v>
                </c:pt>
                <c:pt idx="4">
                  <c:v>21056</c:v>
                </c:pt>
                <c:pt idx="5">
                  <c:v>21056</c:v>
                </c:pt>
                <c:pt idx="6">
                  <c:v>21088</c:v>
                </c:pt>
                <c:pt idx="7">
                  <c:v>21056</c:v>
                </c:pt>
                <c:pt idx="8">
                  <c:v>21056</c:v>
                </c:pt>
                <c:pt idx="9">
                  <c:v>21056</c:v>
                </c:pt>
                <c:pt idx="10">
                  <c:v>21056</c:v>
                </c:pt>
                <c:pt idx="11">
                  <c:v>21056</c:v>
                </c:pt>
                <c:pt idx="12">
                  <c:v>21056</c:v>
                </c:pt>
                <c:pt idx="13">
                  <c:v>21056</c:v>
                </c:pt>
                <c:pt idx="14">
                  <c:v>21056</c:v>
                </c:pt>
                <c:pt idx="15">
                  <c:v>21056</c:v>
                </c:pt>
                <c:pt idx="16">
                  <c:v>21072</c:v>
                </c:pt>
                <c:pt idx="17">
                  <c:v>21056</c:v>
                </c:pt>
                <c:pt idx="18">
                  <c:v>21072</c:v>
                </c:pt>
                <c:pt idx="19">
                  <c:v>21088</c:v>
                </c:pt>
                <c:pt idx="20">
                  <c:v>21776</c:v>
                </c:pt>
                <c:pt idx="21">
                  <c:v>21792</c:v>
                </c:pt>
                <c:pt idx="22">
                  <c:v>21792</c:v>
                </c:pt>
                <c:pt idx="23">
                  <c:v>21808</c:v>
                </c:pt>
                <c:pt idx="24">
                  <c:v>21776</c:v>
                </c:pt>
                <c:pt idx="25">
                  <c:v>21776</c:v>
                </c:pt>
                <c:pt idx="26">
                  <c:v>21760</c:v>
                </c:pt>
                <c:pt idx="27">
                  <c:v>21760</c:v>
                </c:pt>
                <c:pt idx="28">
                  <c:v>21776</c:v>
                </c:pt>
                <c:pt idx="29">
                  <c:v>21792</c:v>
                </c:pt>
                <c:pt idx="30">
                  <c:v>21776</c:v>
                </c:pt>
                <c:pt idx="31">
                  <c:v>21760</c:v>
                </c:pt>
                <c:pt idx="32">
                  <c:v>21792</c:v>
                </c:pt>
                <c:pt idx="33">
                  <c:v>21792</c:v>
                </c:pt>
                <c:pt idx="34">
                  <c:v>21792</c:v>
                </c:pt>
                <c:pt idx="35">
                  <c:v>21760</c:v>
                </c:pt>
                <c:pt idx="36">
                  <c:v>21792</c:v>
                </c:pt>
                <c:pt idx="37">
                  <c:v>21760</c:v>
                </c:pt>
                <c:pt idx="38">
                  <c:v>21792</c:v>
                </c:pt>
                <c:pt idx="39">
                  <c:v>21776</c:v>
                </c:pt>
              </c:numCache>
            </c:numRef>
          </c:val>
          <c:smooth val="0"/>
        </c:ser>
        <c:ser>
          <c:idx val="5"/>
          <c:order val="5"/>
          <c:spPr>
            <a:ln w="25400">
              <a:solidFill>
                <a:srgbClr val="FF6600"/>
              </a:solidFill>
              <a:prstDash val="solid"/>
            </a:ln>
          </c:spPr>
          <c:marker>
            <c:symbol val="none"/>
          </c:marker>
          <c:val>
            <c:numRef>
              <c:f>'tpm_ticks 1.25M'!$G$2:$G$41</c:f>
              <c:numCache>
                <c:formatCode>General</c:formatCode>
                <c:ptCount val="40"/>
                <c:pt idx="0">
                  <c:v>21040</c:v>
                </c:pt>
                <c:pt idx="1">
                  <c:v>21072</c:v>
                </c:pt>
                <c:pt idx="2">
                  <c:v>21072</c:v>
                </c:pt>
                <c:pt idx="3">
                  <c:v>21040</c:v>
                </c:pt>
                <c:pt idx="4">
                  <c:v>21088</c:v>
                </c:pt>
                <c:pt idx="5">
                  <c:v>21104</c:v>
                </c:pt>
                <c:pt idx="6">
                  <c:v>21056</c:v>
                </c:pt>
                <c:pt idx="7">
                  <c:v>21072</c:v>
                </c:pt>
                <c:pt idx="8">
                  <c:v>21088</c:v>
                </c:pt>
                <c:pt idx="9">
                  <c:v>21072</c:v>
                </c:pt>
                <c:pt idx="10">
                  <c:v>21056</c:v>
                </c:pt>
                <c:pt idx="11">
                  <c:v>21072</c:v>
                </c:pt>
                <c:pt idx="12">
                  <c:v>21056</c:v>
                </c:pt>
                <c:pt idx="13">
                  <c:v>21072</c:v>
                </c:pt>
                <c:pt idx="14">
                  <c:v>21072</c:v>
                </c:pt>
                <c:pt idx="15">
                  <c:v>21088</c:v>
                </c:pt>
                <c:pt idx="16">
                  <c:v>21072</c:v>
                </c:pt>
                <c:pt idx="17">
                  <c:v>21072</c:v>
                </c:pt>
                <c:pt idx="18">
                  <c:v>21088</c:v>
                </c:pt>
                <c:pt idx="19">
                  <c:v>21072</c:v>
                </c:pt>
                <c:pt idx="20">
                  <c:v>21776</c:v>
                </c:pt>
                <c:pt idx="21">
                  <c:v>21776</c:v>
                </c:pt>
                <c:pt idx="22">
                  <c:v>21760</c:v>
                </c:pt>
                <c:pt idx="23">
                  <c:v>21776</c:v>
                </c:pt>
                <c:pt idx="24">
                  <c:v>21776</c:v>
                </c:pt>
                <c:pt idx="25">
                  <c:v>21792</c:v>
                </c:pt>
                <c:pt idx="26">
                  <c:v>21792</c:v>
                </c:pt>
                <c:pt idx="27">
                  <c:v>21776</c:v>
                </c:pt>
                <c:pt idx="28">
                  <c:v>21760</c:v>
                </c:pt>
                <c:pt idx="29">
                  <c:v>21792</c:v>
                </c:pt>
                <c:pt idx="30">
                  <c:v>21776</c:v>
                </c:pt>
                <c:pt idx="31">
                  <c:v>21776</c:v>
                </c:pt>
                <c:pt idx="32">
                  <c:v>21776</c:v>
                </c:pt>
                <c:pt idx="33">
                  <c:v>21776</c:v>
                </c:pt>
                <c:pt idx="34">
                  <c:v>22176</c:v>
                </c:pt>
                <c:pt idx="35">
                  <c:v>21808</c:v>
                </c:pt>
                <c:pt idx="36">
                  <c:v>21792</c:v>
                </c:pt>
                <c:pt idx="37">
                  <c:v>21776</c:v>
                </c:pt>
                <c:pt idx="38">
                  <c:v>21808</c:v>
                </c:pt>
                <c:pt idx="39">
                  <c:v>21808</c:v>
                </c:pt>
              </c:numCache>
            </c:numRef>
          </c:val>
          <c:smooth val="0"/>
        </c:ser>
        <c:ser>
          <c:idx val="6"/>
          <c:order val="6"/>
          <c:spPr>
            <a:ln w="25400">
              <a:solidFill>
                <a:srgbClr val="666699"/>
              </a:solidFill>
              <a:prstDash val="solid"/>
            </a:ln>
          </c:spPr>
          <c:marker>
            <c:symbol val="none"/>
          </c:marker>
          <c:val>
            <c:numRef>
              <c:f>'tpm_ticks 1.25M'!$H$2:$H$41</c:f>
              <c:numCache>
                <c:formatCode>General</c:formatCode>
                <c:ptCount val="40"/>
                <c:pt idx="0">
                  <c:v>21072</c:v>
                </c:pt>
                <c:pt idx="1">
                  <c:v>21072</c:v>
                </c:pt>
                <c:pt idx="2">
                  <c:v>21056</c:v>
                </c:pt>
                <c:pt idx="3">
                  <c:v>21072</c:v>
                </c:pt>
                <c:pt idx="4">
                  <c:v>21072</c:v>
                </c:pt>
                <c:pt idx="5">
                  <c:v>21040</c:v>
                </c:pt>
                <c:pt idx="6">
                  <c:v>21056</c:v>
                </c:pt>
                <c:pt idx="7">
                  <c:v>21040</c:v>
                </c:pt>
                <c:pt idx="8">
                  <c:v>21056</c:v>
                </c:pt>
                <c:pt idx="9">
                  <c:v>21072</c:v>
                </c:pt>
                <c:pt idx="10">
                  <c:v>21056</c:v>
                </c:pt>
                <c:pt idx="11">
                  <c:v>21072</c:v>
                </c:pt>
                <c:pt idx="12">
                  <c:v>21056</c:v>
                </c:pt>
                <c:pt idx="13">
                  <c:v>21056</c:v>
                </c:pt>
                <c:pt idx="14">
                  <c:v>21056</c:v>
                </c:pt>
                <c:pt idx="15">
                  <c:v>21072</c:v>
                </c:pt>
                <c:pt idx="16">
                  <c:v>21056</c:v>
                </c:pt>
                <c:pt idx="17">
                  <c:v>21072</c:v>
                </c:pt>
                <c:pt idx="18">
                  <c:v>21056</c:v>
                </c:pt>
                <c:pt idx="19">
                  <c:v>21072</c:v>
                </c:pt>
                <c:pt idx="20">
                  <c:v>21792</c:v>
                </c:pt>
                <c:pt idx="21">
                  <c:v>21776</c:v>
                </c:pt>
                <c:pt idx="22">
                  <c:v>21760</c:v>
                </c:pt>
                <c:pt idx="23">
                  <c:v>21792</c:v>
                </c:pt>
                <c:pt idx="24">
                  <c:v>21776</c:v>
                </c:pt>
                <c:pt idx="25">
                  <c:v>21792</c:v>
                </c:pt>
                <c:pt idx="26">
                  <c:v>21792</c:v>
                </c:pt>
                <c:pt idx="27">
                  <c:v>21792</c:v>
                </c:pt>
                <c:pt idx="28">
                  <c:v>21792</c:v>
                </c:pt>
                <c:pt idx="29">
                  <c:v>21792</c:v>
                </c:pt>
                <c:pt idx="30">
                  <c:v>21808</c:v>
                </c:pt>
                <c:pt idx="31">
                  <c:v>21792</c:v>
                </c:pt>
                <c:pt idx="32">
                  <c:v>21792</c:v>
                </c:pt>
                <c:pt idx="33">
                  <c:v>21808</c:v>
                </c:pt>
                <c:pt idx="34">
                  <c:v>21792</c:v>
                </c:pt>
                <c:pt idx="35">
                  <c:v>21792</c:v>
                </c:pt>
                <c:pt idx="36">
                  <c:v>21792</c:v>
                </c:pt>
                <c:pt idx="37">
                  <c:v>21792</c:v>
                </c:pt>
                <c:pt idx="38">
                  <c:v>21792</c:v>
                </c:pt>
                <c:pt idx="39">
                  <c:v>21792</c:v>
                </c:pt>
              </c:numCache>
            </c:numRef>
          </c:val>
          <c:smooth val="0"/>
        </c:ser>
        <c:ser>
          <c:idx val="7"/>
          <c:order val="7"/>
          <c:spPr>
            <a:ln w="25400">
              <a:solidFill>
                <a:srgbClr val="993366"/>
              </a:solidFill>
              <a:prstDash val="solid"/>
            </a:ln>
          </c:spPr>
          <c:marker>
            <c:symbol val="none"/>
          </c:marker>
          <c:val>
            <c:numRef>
              <c:f>'tpm_ticks 1.25M'!$I$2:$I$41</c:f>
              <c:numCache>
                <c:formatCode>General</c:formatCode>
                <c:ptCount val="40"/>
                <c:pt idx="0">
                  <c:v>21072</c:v>
                </c:pt>
                <c:pt idx="1">
                  <c:v>21056</c:v>
                </c:pt>
                <c:pt idx="2">
                  <c:v>21072</c:v>
                </c:pt>
                <c:pt idx="3">
                  <c:v>21104</c:v>
                </c:pt>
                <c:pt idx="4">
                  <c:v>21056</c:v>
                </c:pt>
                <c:pt idx="5">
                  <c:v>21072</c:v>
                </c:pt>
                <c:pt idx="6">
                  <c:v>21104</c:v>
                </c:pt>
                <c:pt idx="7">
                  <c:v>21088</c:v>
                </c:pt>
                <c:pt idx="8">
                  <c:v>21072</c:v>
                </c:pt>
                <c:pt idx="9">
                  <c:v>21072</c:v>
                </c:pt>
                <c:pt idx="10">
                  <c:v>21072</c:v>
                </c:pt>
                <c:pt idx="11">
                  <c:v>21056</c:v>
                </c:pt>
                <c:pt idx="12">
                  <c:v>21072</c:v>
                </c:pt>
                <c:pt idx="13">
                  <c:v>21056</c:v>
                </c:pt>
                <c:pt idx="14">
                  <c:v>21072</c:v>
                </c:pt>
                <c:pt idx="15">
                  <c:v>21088</c:v>
                </c:pt>
                <c:pt idx="16">
                  <c:v>21056</c:v>
                </c:pt>
                <c:pt idx="17">
                  <c:v>21072</c:v>
                </c:pt>
                <c:pt idx="18">
                  <c:v>21056</c:v>
                </c:pt>
                <c:pt idx="19">
                  <c:v>21088</c:v>
                </c:pt>
                <c:pt idx="20">
                  <c:v>21792</c:v>
                </c:pt>
                <c:pt idx="21">
                  <c:v>21808</c:v>
                </c:pt>
                <c:pt idx="22">
                  <c:v>21760</c:v>
                </c:pt>
                <c:pt idx="23">
                  <c:v>21776</c:v>
                </c:pt>
                <c:pt idx="24">
                  <c:v>21808</c:v>
                </c:pt>
                <c:pt idx="25">
                  <c:v>21776</c:v>
                </c:pt>
                <c:pt idx="26">
                  <c:v>21808</c:v>
                </c:pt>
                <c:pt idx="27">
                  <c:v>21776</c:v>
                </c:pt>
                <c:pt idx="28">
                  <c:v>21792</c:v>
                </c:pt>
                <c:pt idx="29">
                  <c:v>21792</c:v>
                </c:pt>
                <c:pt idx="30">
                  <c:v>21792</c:v>
                </c:pt>
                <c:pt idx="31">
                  <c:v>21776</c:v>
                </c:pt>
                <c:pt idx="32">
                  <c:v>21808</c:v>
                </c:pt>
                <c:pt idx="33">
                  <c:v>21808</c:v>
                </c:pt>
                <c:pt idx="34">
                  <c:v>21792</c:v>
                </c:pt>
                <c:pt idx="35">
                  <c:v>21808</c:v>
                </c:pt>
                <c:pt idx="36">
                  <c:v>21808</c:v>
                </c:pt>
                <c:pt idx="37">
                  <c:v>21792</c:v>
                </c:pt>
                <c:pt idx="38">
                  <c:v>21824</c:v>
                </c:pt>
                <c:pt idx="39">
                  <c:v>21776</c:v>
                </c:pt>
              </c:numCache>
            </c:numRef>
          </c:val>
          <c:smooth val="0"/>
        </c:ser>
        <c:ser>
          <c:idx val="8"/>
          <c:order val="8"/>
          <c:spPr>
            <a:ln w="25400">
              <a:solidFill>
                <a:srgbClr val="99CC00"/>
              </a:solidFill>
              <a:prstDash val="solid"/>
            </a:ln>
          </c:spPr>
          <c:marker>
            <c:symbol val="none"/>
          </c:marker>
          <c:val>
            <c:numRef>
              <c:f>'tpm_ticks 1.25M'!$J$2:$J$41</c:f>
              <c:numCache>
                <c:formatCode>General</c:formatCode>
                <c:ptCount val="40"/>
                <c:pt idx="0">
                  <c:v>21088</c:v>
                </c:pt>
                <c:pt idx="1">
                  <c:v>21104</c:v>
                </c:pt>
                <c:pt idx="2">
                  <c:v>21072</c:v>
                </c:pt>
                <c:pt idx="3">
                  <c:v>21040</c:v>
                </c:pt>
                <c:pt idx="4">
                  <c:v>21056</c:v>
                </c:pt>
                <c:pt idx="5">
                  <c:v>21056</c:v>
                </c:pt>
                <c:pt idx="6">
                  <c:v>21056</c:v>
                </c:pt>
                <c:pt idx="7">
                  <c:v>21072</c:v>
                </c:pt>
                <c:pt idx="8">
                  <c:v>21040</c:v>
                </c:pt>
                <c:pt idx="9">
                  <c:v>21072</c:v>
                </c:pt>
                <c:pt idx="10">
                  <c:v>21072</c:v>
                </c:pt>
                <c:pt idx="11">
                  <c:v>21040</c:v>
                </c:pt>
                <c:pt idx="12">
                  <c:v>21072</c:v>
                </c:pt>
                <c:pt idx="13">
                  <c:v>21072</c:v>
                </c:pt>
                <c:pt idx="14">
                  <c:v>21072</c:v>
                </c:pt>
                <c:pt idx="15">
                  <c:v>21056</c:v>
                </c:pt>
                <c:pt idx="16">
                  <c:v>21072</c:v>
                </c:pt>
                <c:pt idx="17">
                  <c:v>21040</c:v>
                </c:pt>
                <c:pt idx="18">
                  <c:v>21072</c:v>
                </c:pt>
                <c:pt idx="19">
                  <c:v>21072</c:v>
                </c:pt>
                <c:pt idx="20">
                  <c:v>21792</c:v>
                </c:pt>
                <c:pt idx="21">
                  <c:v>21760</c:v>
                </c:pt>
                <c:pt idx="22">
                  <c:v>21760</c:v>
                </c:pt>
                <c:pt idx="23">
                  <c:v>21776</c:v>
                </c:pt>
                <c:pt idx="24">
                  <c:v>21792</c:v>
                </c:pt>
                <c:pt idx="25">
                  <c:v>21792</c:v>
                </c:pt>
                <c:pt idx="26">
                  <c:v>21808</c:v>
                </c:pt>
                <c:pt idx="27">
                  <c:v>21792</c:v>
                </c:pt>
                <c:pt idx="28">
                  <c:v>21776</c:v>
                </c:pt>
                <c:pt idx="29">
                  <c:v>21776</c:v>
                </c:pt>
                <c:pt idx="30">
                  <c:v>21824</c:v>
                </c:pt>
                <c:pt idx="31">
                  <c:v>21776</c:v>
                </c:pt>
                <c:pt idx="32">
                  <c:v>21776</c:v>
                </c:pt>
                <c:pt idx="33">
                  <c:v>21776</c:v>
                </c:pt>
                <c:pt idx="34">
                  <c:v>21824</c:v>
                </c:pt>
                <c:pt idx="35">
                  <c:v>21840</c:v>
                </c:pt>
                <c:pt idx="36">
                  <c:v>21776</c:v>
                </c:pt>
                <c:pt idx="37">
                  <c:v>21792</c:v>
                </c:pt>
                <c:pt idx="38">
                  <c:v>21776</c:v>
                </c:pt>
                <c:pt idx="39">
                  <c:v>21776</c:v>
                </c:pt>
              </c:numCache>
            </c:numRef>
          </c:val>
          <c:smooth val="0"/>
        </c:ser>
        <c:ser>
          <c:idx val="9"/>
          <c:order val="9"/>
          <c:spPr>
            <a:ln w="25400">
              <a:solidFill>
                <a:srgbClr val="666699"/>
              </a:solidFill>
              <a:prstDash val="solid"/>
            </a:ln>
          </c:spPr>
          <c:marker>
            <c:symbol val="none"/>
          </c:marker>
          <c:val>
            <c:numRef>
              <c:f>'tpm_ticks 1.25M'!$K$2:$K$41</c:f>
              <c:numCache>
                <c:formatCode>General</c:formatCode>
                <c:ptCount val="40"/>
                <c:pt idx="0">
                  <c:v>21072</c:v>
                </c:pt>
                <c:pt idx="1">
                  <c:v>21072</c:v>
                </c:pt>
                <c:pt idx="2">
                  <c:v>21056</c:v>
                </c:pt>
                <c:pt idx="3">
                  <c:v>21072</c:v>
                </c:pt>
                <c:pt idx="4">
                  <c:v>21056</c:v>
                </c:pt>
                <c:pt idx="5">
                  <c:v>21056</c:v>
                </c:pt>
                <c:pt idx="6">
                  <c:v>21040</c:v>
                </c:pt>
                <c:pt idx="7">
                  <c:v>21056</c:v>
                </c:pt>
                <c:pt idx="8">
                  <c:v>21072</c:v>
                </c:pt>
                <c:pt idx="9">
                  <c:v>21040</c:v>
                </c:pt>
                <c:pt idx="10">
                  <c:v>21088</c:v>
                </c:pt>
                <c:pt idx="11">
                  <c:v>21056</c:v>
                </c:pt>
                <c:pt idx="12">
                  <c:v>21040</c:v>
                </c:pt>
                <c:pt idx="13">
                  <c:v>21040</c:v>
                </c:pt>
                <c:pt idx="14">
                  <c:v>21072</c:v>
                </c:pt>
                <c:pt idx="15">
                  <c:v>21072</c:v>
                </c:pt>
                <c:pt idx="16">
                  <c:v>21056</c:v>
                </c:pt>
                <c:pt idx="17">
                  <c:v>21072</c:v>
                </c:pt>
                <c:pt idx="18">
                  <c:v>21072</c:v>
                </c:pt>
                <c:pt idx="19">
                  <c:v>21072</c:v>
                </c:pt>
                <c:pt idx="20">
                  <c:v>21824</c:v>
                </c:pt>
                <c:pt idx="21">
                  <c:v>21776</c:v>
                </c:pt>
                <c:pt idx="22">
                  <c:v>21824</c:v>
                </c:pt>
                <c:pt idx="23">
                  <c:v>21808</c:v>
                </c:pt>
                <c:pt idx="24">
                  <c:v>21776</c:v>
                </c:pt>
                <c:pt idx="25">
                  <c:v>21792</c:v>
                </c:pt>
                <c:pt idx="26">
                  <c:v>21792</c:v>
                </c:pt>
                <c:pt idx="27">
                  <c:v>21792</c:v>
                </c:pt>
                <c:pt idx="28">
                  <c:v>21808</c:v>
                </c:pt>
                <c:pt idx="29">
                  <c:v>21776</c:v>
                </c:pt>
                <c:pt idx="30">
                  <c:v>21776</c:v>
                </c:pt>
                <c:pt idx="31">
                  <c:v>21792</c:v>
                </c:pt>
                <c:pt idx="32">
                  <c:v>21792</c:v>
                </c:pt>
                <c:pt idx="33">
                  <c:v>21808</c:v>
                </c:pt>
                <c:pt idx="34">
                  <c:v>21808</c:v>
                </c:pt>
                <c:pt idx="35">
                  <c:v>21776</c:v>
                </c:pt>
                <c:pt idx="36">
                  <c:v>21776</c:v>
                </c:pt>
                <c:pt idx="37">
                  <c:v>21776</c:v>
                </c:pt>
                <c:pt idx="38">
                  <c:v>21808</c:v>
                </c:pt>
                <c:pt idx="39">
                  <c:v>21792</c:v>
                </c:pt>
              </c:numCache>
            </c:numRef>
          </c:val>
          <c:smooth val="0"/>
        </c:ser>
        <c:ser>
          <c:idx val="10"/>
          <c:order val="10"/>
          <c:spPr>
            <a:ln w="25400">
              <a:solidFill>
                <a:srgbClr val="33CCCC"/>
              </a:solidFill>
              <a:prstDash val="solid"/>
            </a:ln>
          </c:spPr>
          <c:marker>
            <c:symbol val="none"/>
          </c:marker>
          <c:val>
            <c:numRef>
              <c:f>'tpm_ticks 1.25M'!$L$2:$L$41</c:f>
              <c:numCache>
                <c:formatCode>General</c:formatCode>
                <c:ptCount val="40"/>
                <c:pt idx="0">
                  <c:v>21072</c:v>
                </c:pt>
                <c:pt idx="1">
                  <c:v>21072</c:v>
                </c:pt>
                <c:pt idx="2">
                  <c:v>21072</c:v>
                </c:pt>
                <c:pt idx="3">
                  <c:v>21088</c:v>
                </c:pt>
                <c:pt idx="4">
                  <c:v>21072</c:v>
                </c:pt>
                <c:pt idx="5">
                  <c:v>21072</c:v>
                </c:pt>
                <c:pt idx="6">
                  <c:v>21088</c:v>
                </c:pt>
                <c:pt idx="7">
                  <c:v>21072</c:v>
                </c:pt>
                <c:pt idx="8">
                  <c:v>21056</c:v>
                </c:pt>
                <c:pt idx="9">
                  <c:v>21056</c:v>
                </c:pt>
                <c:pt idx="10">
                  <c:v>21072</c:v>
                </c:pt>
                <c:pt idx="11">
                  <c:v>21056</c:v>
                </c:pt>
                <c:pt idx="12">
                  <c:v>21040</c:v>
                </c:pt>
                <c:pt idx="13">
                  <c:v>21072</c:v>
                </c:pt>
                <c:pt idx="14">
                  <c:v>21040</c:v>
                </c:pt>
                <c:pt idx="15">
                  <c:v>21120</c:v>
                </c:pt>
                <c:pt idx="16">
                  <c:v>21040</c:v>
                </c:pt>
                <c:pt idx="17">
                  <c:v>21088</c:v>
                </c:pt>
                <c:pt idx="18">
                  <c:v>21056</c:v>
                </c:pt>
                <c:pt idx="19">
                  <c:v>21072</c:v>
                </c:pt>
                <c:pt idx="20">
                  <c:v>21792</c:v>
                </c:pt>
                <c:pt idx="21">
                  <c:v>21792</c:v>
                </c:pt>
                <c:pt idx="22">
                  <c:v>21792</c:v>
                </c:pt>
                <c:pt idx="23">
                  <c:v>21792</c:v>
                </c:pt>
                <c:pt idx="24">
                  <c:v>21776</c:v>
                </c:pt>
                <c:pt idx="25">
                  <c:v>21792</c:v>
                </c:pt>
                <c:pt idx="26">
                  <c:v>21808</c:v>
                </c:pt>
                <c:pt idx="27">
                  <c:v>21808</c:v>
                </c:pt>
                <c:pt idx="28">
                  <c:v>21808</c:v>
                </c:pt>
                <c:pt idx="29">
                  <c:v>21808</c:v>
                </c:pt>
                <c:pt idx="30">
                  <c:v>21792</c:v>
                </c:pt>
                <c:pt idx="31">
                  <c:v>21808</c:v>
                </c:pt>
                <c:pt idx="32">
                  <c:v>21808</c:v>
                </c:pt>
                <c:pt idx="33">
                  <c:v>21840</c:v>
                </c:pt>
                <c:pt idx="34">
                  <c:v>21808</c:v>
                </c:pt>
                <c:pt idx="35">
                  <c:v>21824</c:v>
                </c:pt>
                <c:pt idx="36">
                  <c:v>21792</c:v>
                </c:pt>
                <c:pt idx="37">
                  <c:v>21792</c:v>
                </c:pt>
                <c:pt idx="38">
                  <c:v>21808</c:v>
                </c:pt>
                <c:pt idx="39">
                  <c:v>21824</c:v>
                </c:pt>
              </c:numCache>
            </c:numRef>
          </c:val>
          <c:smooth val="0"/>
        </c:ser>
        <c:ser>
          <c:idx val="11"/>
          <c:order val="11"/>
          <c:spPr>
            <a:ln w="25400">
              <a:solidFill>
                <a:srgbClr val="FF9900"/>
              </a:solidFill>
              <a:prstDash val="solid"/>
            </a:ln>
          </c:spPr>
          <c:marker>
            <c:symbol val="none"/>
          </c:marker>
          <c:val>
            <c:numRef>
              <c:f>'tpm_ticks 1.25M'!$M$2:$M$41</c:f>
              <c:numCache>
                <c:formatCode>General</c:formatCode>
                <c:ptCount val="40"/>
                <c:pt idx="0">
                  <c:v>21056</c:v>
                </c:pt>
                <c:pt idx="1">
                  <c:v>21088</c:v>
                </c:pt>
                <c:pt idx="2">
                  <c:v>21088</c:v>
                </c:pt>
                <c:pt idx="3">
                  <c:v>21056</c:v>
                </c:pt>
                <c:pt idx="4">
                  <c:v>21120</c:v>
                </c:pt>
                <c:pt idx="5">
                  <c:v>21088</c:v>
                </c:pt>
                <c:pt idx="6">
                  <c:v>21072</c:v>
                </c:pt>
                <c:pt idx="7">
                  <c:v>21056</c:v>
                </c:pt>
                <c:pt idx="8">
                  <c:v>21040</c:v>
                </c:pt>
                <c:pt idx="9">
                  <c:v>21072</c:v>
                </c:pt>
                <c:pt idx="10">
                  <c:v>21088</c:v>
                </c:pt>
                <c:pt idx="11">
                  <c:v>21072</c:v>
                </c:pt>
                <c:pt idx="12">
                  <c:v>21088</c:v>
                </c:pt>
                <c:pt idx="13">
                  <c:v>21040</c:v>
                </c:pt>
                <c:pt idx="14">
                  <c:v>21072</c:v>
                </c:pt>
                <c:pt idx="15">
                  <c:v>21072</c:v>
                </c:pt>
                <c:pt idx="16">
                  <c:v>21056</c:v>
                </c:pt>
                <c:pt idx="17">
                  <c:v>21072</c:v>
                </c:pt>
                <c:pt idx="18">
                  <c:v>21056</c:v>
                </c:pt>
                <c:pt idx="19">
                  <c:v>21056</c:v>
                </c:pt>
                <c:pt idx="20">
                  <c:v>21744</c:v>
                </c:pt>
                <c:pt idx="21">
                  <c:v>21744</c:v>
                </c:pt>
                <c:pt idx="22">
                  <c:v>21776</c:v>
                </c:pt>
                <c:pt idx="23">
                  <c:v>21760</c:v>
                </c:pt>
                <c:pt idx="24">
                  <c:v>21760</c:v>
                </c:pt>
                <c:pt idx="25">
                  <c:v>21744</c:v>
                </c:pt>
                <c:pt idx="26">
                  <c:v>21760</c:v>
                </c:pt>
                <c:pt idx="27">
                  <c:v>21728</c:v>
                </c:pt>
                <c:pt idx="28">
                  <c:v>21744</c:v>
                </c:pt>
                <c:pt idx="29">
                  <c:v>21760</c:v>
                </c:pt>
                <c:pt idx="30">
                  <c:v>21760</c:v>
                </c:pt>
                <c:pt idx="31">
                  <c:v>21760</c:v>
                </c:pt>
                <c:pt idx="32">
                  <c:v>21744</c:v>
                </c:pt>
                <c:pt idx="33">
                  <c:v>21776</c:v>
                </c:pt>
                <c:pt idx="34">
                  <c:v>21760</c:v>
                </c:pt>
                <c:pt idx="35">
                  <c:v>21744</c:v>
                </c:pt>
                <c:pt idx="36">
                  <c:v>21744</c:v>
                </c:pt>
                <c:pt idx="37">
                  <c:v>21712</c:v>
                </c:pt>
                <c:pt idx="38">
                  <c:v>21760</c:v>
                </c:pt>
                <c:pt idx="39">
                  <c:v>21744</c:v>
                </c:pt>
              </c:numCache>
            </c:numRef>
          </c:val>
          <c:smooth val="0"/>
        </c:ser>
        <c:ser>
          <c:idx val="12"/>
          <c:order val="12"/>
          <c:spPr>
            <a:ln w="25400">
              <a:solidFill>
                <a:srgbClr val="99CCFF"/>
              </a:solidFill>
              <a:prstDash val="solid"/>
            </a:ln>
          </c:spPr>
          <c:marker>
            <c:symbol val="none"/>
          </c:marker>
          <c:val>
            <c:numRef>
              <c:f>'tpm_ticks 1.25M'!$N$2:$N$41</c:f>
              <c:numCache>
                <c:formatCode>General</c:formatCode>
                <c:ptCount val="40"/>
                <c:pt idx="0">
                  <c:v>21056</c:v>
                </c:pt>
                <c:pt idx="1">
                  <c:v>21088</c:v>
                </c:pt>
                <c:pt idx="2">
                  <c:v>21056</c:v>
                </c:pt>
                <c:pt idx="3">
                  <c:v>21056</c:v>
                </c:pt>
                <c:pt idx="4">
                  <c:v>21072</c:v>
                </c:pt>
                <c:pt idx="5">
                  <c:v>21056</c:v>
                </c:pt>
                <c:pt idx="6">
                  <c:v>21152</c:v>
                </c:pt>
                <c:pt idx="7">
                  <c:v>21088</c:v>
                </c:pt>
                <c:pt idx="8">
                  <c:v>21056</c:v>
                </c:pt>
                <c:pt idx="9">
                  <c:v>21072</c:v>
                </c:pt>
                <c:pt idx="10">
                  <c:v>21056</c:v>
                </c:pt>
                <c:pt idx="11">
                  <c:v>21056</c:v>
                </c:pt>
                <c:pt idx="12">
                  <c:v>21088</c:v>
                </c:pt>
                <c:pt idx="13">
                  <c:v>21072</c:v>
                </c:pt>
                <c:pt idx="14">
                  <c:v>21072</c:v>
                </c:pt>
                <c:pt idx="15">
                  <c:v>21056</c:v>
                </c:pt>
                <c:pt idx="16">
                  <c:v>21072</c:v>
                </c:pt>
                <c:pt idx="17">
                  <c:v>21072</c:v>
                </c:pt>
                <c:pt idx="18">
                  <c:v>21088</c:v>
                </c:pt>
                <c:pt idx="19">
                  <c:v>21040</c:v>
                </c:pt>
                <c:pt idx="20">
                  <c:v>21760</c:v>
                </c:pt>
                <c:pt idx="21">
                  <c:v>21776</c:v>
                </c:pt>
                <c:pt idx="22">
                  <c:v>21776</c:v>
                </c:pt>
                <c:pt idx="23">
                  <c:v>21776</c:v>
                </c:pt>
                <c:pt idx="24">
                  <c:v>21776</c:v>
                </c:pt>
                <c:pt idx="25">
                  <c:v>21792</c:v>
                </c:pt>
                <c:pt idx="26">
                  <c:v>21776</c:v>
                </c:pt>
                <c:pt idx="27">
                  <c:v>21792</c:v>
                </c:pt>
                <c:pt idx="28">
                  <c:v>21776</c:v>
                </c:pt>
                <c:pt idx="29">
                  <c:v>21808</c:v>
                </c:pt>
                <c:pt idx="30">
                  <c:v>21792</c:v>
                </c:pt>
                <c:pt idx="31">
                  <c:v>21792</c:v>
                </c:pt>
                <c:pt idx="32">
                  <c:v>21792</c:v>
                </c:pt>
                <c:pt idx="33">
                  <c:v>21824</c:v>
                </c:pt>
                <c:pt idx="34">
                  <c:v>21792</c:v>
                </c:pt>
                <c:pt idx="35">
                  <c:v>21760</c:v>
                </c:pt>
                <c:pt idx="36">
                  <c:v>21792</c:v>
                </c:pt>
                <c:pt idx="37">
                  <c:v>21808</c:v>
                </c:pt>
                <c:pt idx="38">
                  <c:v>21776</c:v>
                </c:pt>
                <c:pt idx="39">
                  <c:v>21760</c:v>
                </c:pt>
              </c:numCache>
            </c:numRef>
          </c:val>
          <c:smooth val="0"/>
        </c:ser>
        <c:ser>
          <c:idx val="13"/>
          <c:order val="13"/>
          <c:spPr>
            <a:ln w="25400">
              <a:solidFill>
                <a:srgbClr val="FFCC99"/>
              </a:solidFill>
              <a:prstDash val="solid"/>
            </a:ln>
          </c:spPr>
          <c:marker>
            <c:symbol val="none"/>
          </c:marker>
          <c:val>
            <c:numRef>
              <c:f>'tpm_ticks 1.25M'!$O$2:$O$41</c:f>
              <c:numCache>
                <c:formatCode>General</c:formatCode>
                <c:ptCount val="40"/>
                <c:pt idx="0">
                  <c:v>21088</c:v>
                </c:pt>
                <c:pt idx="1">
                  <c:v>21072</c:v>
                </c:pt>
                <c:pt idx="2">
                  <c:v>21072</c:v>
                </c:pt>
                <c:pt idx="3">
                  <c:v>21072</c:v>
                </c:pt>
                <c:pt idx="4">
                  <c:v>21088</c:v>
                </c:pt>
                <c:pt idx="5">
                  <c:v>21088</c:v>
                </c:pt>
                <c:pt idx="6">
                  <c:v>21040</c:v>
                </c:pt>
                <c:pt idx="7">
                  <c:v>21088</c:v>
                </c:pt>
                <c:pt idx="8">
                  <c:v>21072</c:v>
                </c:pt>
                <c:pt idx="9">
                  <c:v>21056</c:v>
                </c:pt>
                <c:pt idx="10">
                  <c:v>21088</c:v>
                </c:pt>
                <c:pt idx="11">
                  <c:v>21072</c:v>
                </c:pt>
                <c:pt idx="12">
                  <c:v>21056</c:v>
                </c:pt>
                <c:pt idx="13">
                  <c:v>21072</c:v>
                </c:pt>
                <c:pt idx="14">
                  <c:v>21056</c:v>
                </c:pt>
                <c:pt idx="15">
                  <c:v>21088</c:v>
                </c:pt>
                <c:pt idx="16">
                  <c:v>21088</c:v>
                </c:pt>
                <c:pt idx="17">
                  <c:v>21088</c:v>
                </c:pt>
                <c:pt idx="18">
                  <c:v>21072</c:v>
                </c:pt>
                <c:pt idx="19">
                  <c:v>21088</c:v>
                </c:pt>
                <c:pt idx="20">
                  <c:v>21792</c:v>
                </c:pt>
                <c:pt idx="21">
                  <c:v>21808</c:v>
                </c:pt>
                <c:pt idx="22">
                  <c:v>21776</c:v>
                </c:pt>
                <c:pt idx="23">
                  <c:v>21776</c:v>
                </c:pt>
                <c:pt idx="24">
                  <c:v>21776</c:v>
                </c:pt>
                <c:pt idx="25">
                  <c:v>21776</c:v>
                </c:pt>
                <c:pt idx="26">
                  <c:v>21776</c:v>
                </c:pt>
                <c:pt idx="27">
                  <c:v>21792</c:v>
                </c:pt>
                <c:pt idx="28">
                  <c:v>21792</c:v>
                </c:pt>
                <c:pt idx="29">
                  <c:v>21776</c:v>
                </c:pt>
                <c:pt idx="30">
                  <c:v>21792</c:v>
                </c:pt>
                <c:pt idx="31">
                  <c:v>21792</c:v>
                </c:pt>
                <c:pt idx="32">
                  <c:v>21776</c:v>
                </c:pt>
                <c:pt idx="33">
                  <c:v>21840</c:v>
                </c:pt>
                <c:pt idx="34">
                  <c:v>21776</c:v>
                </c:pt>
                <c:pt idx="35">
                  <c:v>21808</c:v>
                </c:pt>
                <c:pt idx="36">
                  <c:v>21776</c:v>
                </c:pt>
                <c:pt idx="37">
                  <c:v>21808</c:v>
                </c:pt>
                <c:pt idx="38">
                  <c:v>21776</c:v>
                </c:pt>
                <c:pt idx="39">
                  <c:v>21776</c:v>
                </c:pt>
              </c:numCache>
            </c:numRef>
          </c:val>
          <c:smooth val="0"/>
        </c:ser>
        <c:ser>
          <c:idx val="14"/>
          <c:order val="14"/>
          <c:spPr>
            <a:ln w="25400">
              <a:solidFill>
                <a:srgbClr val="CCFFCC"/>
              </a:solidFill>
              <a:prstDash val="solid"/>
            </a:ln>
          </c:spPr>
          <c:marker>
            <c:symbol val="none"/>
          </c:marker>
          <c:val>
            <c:numRef>
              <c:f>'tpm_ticks 1.25M'!$P$2:$P$41</c:f>
              <c:numCache>
                <c:formatCode>General</c:formatCode>
                <c:ptCount val="40"/>
                <c:pt idx="0">
                  <c:v>21072</c:v>
                </c:pt>
                <c:pt idx="1">
                  <c:v>21056</c:v>
                </c:pt>
                <c:pt idx="2">
                  <c:v>21088</c:v>
                </c:pt>
                <c:pt idx="3">
                  <c:v>21104</c:v>
                </c:pt>
                <c:pt idx="4">
                  <c:v>21072</c:v>
                </c:pt>
                <c:pt idx="5">
                  <c:v>21072</c:v>
                </c:pt>
                <c:pt idx="6">
                  <c:v>21056</c:v>
                </c:pt>
                <c:pt idx="7">
                  <c:v>21088</c:v>
                </c:pt>
                <c:pt idx="8">
                  <c:v>21072</c:v>
                </c:pt>
                <c:pt idx="9">
                  <c:v>21088</c:v>
                </c:pt>
                <c:pt idx="10">
                  <c:v>21072</c:v>
                </c:pt>
                <c:pt idx="11">
                  <c:v>21088</c:v>
                </c:pt>
                <c:pt idx="12">
                  <c:v>21056</c:v>
                </c:pt>
                <c:pt idx="13">
                  <c:v>21088</c:v>
                </c:pt>
                <c:pt idx="14">
                  <c:v>21072</c:v>
                </c:pt>
                <c:pt idx="15">
                  <c:v>21072</c:v>
                </c:pt>
                <c:pt idx="16">
                  <c:v>21056</c:v>
                </c:pt>
                <c:pt idx="17">
                  <c:v>21072</c:v>
                </c:pt>
                <c:pt idx="18">
                  <c:v>21072</c:v>
                </c:pt>
                <c:pt idx="19">
                  <c:v>21088</c:v>
                </c:pt>
                <c:pt idx="20">
                  <c:v>21776</c:v>
                </c:pt>
                <c:pt idx="21">
                  <c:v>21776</c:v>
                </c:pt>
                <c:pt idx="22">
                  <c:v>21824</c:v>
                </c:pt>
                <c:pt idx="23">
                  <c:v>21840</c:v>
                </c:pt>
                <c:pt idx="24">
                  <c:v>21808</c:v>
                </c:pt>
                <c:pt idx="25">
                  <c:v>21792</c:v>
                </c:pt>
                <c:pt idx="26">
                  <c:v>21824</c:v>
                </c:pt>
                <c:pt idx="27">
                  <c:v>21776</c:v>
                </c:pt>
                <c:pt idx="28">
                  <c:v>21776</c:v>
                </c:pt>
                <c:pt idx="29">
                  <c:v>21792</c:v>
                </c:pt>
                <c:pt idx="30">
                  <c:v>21776</c:v>
                </c:pt>
                <c:pt idx="31">
                  <c:v>21792</c:v>
                </c:pt>
                <c:pt idx="32">
                  <c:v>21808</c:v>
                </c:pt>
                <c:pt idx="33">
                  <c:v>21792</c:v>
                </c:pt>
                <c:pt idx="34">
                  <c:v>21776</c:v>
                </c:pt>
                <c:pt idx="35">
                  <c:v>21824</c:v>
                </c:pt>
                <c:pt idx="36">
                  <c:v>21792</c:v>
                </c:pt>
                <c:pt idx="37">
                  <c:v>21792</c:v>
                </c:pt>
                <c:pt idx="38">
                  <c:v>21792</c:v>
                </c:pt>
                <c:pt idx="39">
                  <c:v>21792</c:v>
                </c:pt>
              </c:numCache>
            </c:numRef>
          </c:val>
          <c:smooth val="0"/>
        </c:ser>
        <c:ser>
          <c:idx val="15"/>
          <c:order val="15"/>
          <c:spPr>
            <a:ln w="25400">
              <a:solidFill>
                <a:srgbClr val="CC99FF"/>
              </a:solidFill>
              <a:prstDash val="solid"/>
            </a:ln>
          </c:spPr>
          <c:marker>
            <c:symbol val="none"/>
          </c:marker>
          <c:val>
            <c:numRef>
              <c:f>'tpm_ticks 1.25M'!$Q$2:$Q$41</c:f>
              <c:numCache>
                <c:formatCode>General</c:formatCode>
                <c:ptCount val="40"/>
                <c:pt idx="0">
                  <c:v>21040</c:v>
                </c:pt>
                <c:pt idx="1">
                  <c:v>21088</c:v>
                </c:pt>
                <c:pt idx="2">
                  <c:v>21056</c:v>
                </c:pt>
                <c:pt idx="3">
                  <c:v>21120</c:v>
                </c:pt>
                <c:pt idx="4">
                  <c:v>21072</c:v>
                </c:pt>
                <c:pt idx="5">
                  <c:v>21104</c:v>
                </c:pt>
                <c:pt idx="6">
                  <c:v>21088</c:v>
                </c:pt>
                <c:pt idx="7">
                  <c:v>21024</c:v>
                </c:pt>
                <c:pt idx="8">
                  <c:v>21040</c:v>
                </c:pt>
                <c:pt idx="9">
                  <c:v>21072</c:v>
                </c:pt>
                <c:pt idx="10">
                  <c:v>21040</c:v>
                </c:pt>
                <c:pt idx="11">
                  <c:v>21088</c:v>
                </c:pt>
                <c:pt idx="12">
                  <c:v>21088</c:v>
                </c:pt>
                <c:pt idx="13">
                  <c:v>21072</c:v>
                </c:pt>
                <c:pt idx="14">
                  <c:v>21056</c:v>
                </c:pt>
                <c:pt idx="15">
                  <c:v>21072</c:v>
                </c:pt>
                <c:pt idx="16">
                  <c:v>21072</c:v>
                </c:pt>
                <c:pt idx="17">
                  <c:v>21072</c:v>
                </c:pt>
                <c:pt idx="18">
                  <c:v>21072</c:v>
                </c:pt>
                <c:pt idx="19">
                  <c:v>21088</c:v>
                </c:pt>
                <c:pt idx="20">
                  <c:v>21792</c:v>
                </c:pt>
                <c:pt idx="21">
                  <c:v>21808</c:v>
                </c:pt>
                <c:pt idx="22">
                  <c:v>21792</c:v>
                </c:pt>
                <c:pt idx="23">
                  <c:v>21776</c:v>
                </c:pt>
                <c:pt idx="24">
                  <c:v>21760</c:v>
                </c:pt>
                <c:pt idx="25">
                  <c:v>21776</c:v>
                </c:pt>
                <c:pt idx="26">
                  <c:v>21808</c:v>
                </c:pt>
                <c:pt idx="27">
                  <c:v>21792</c:v>
                </c:pt>
                <c:pt idx="28">
                  <c:v>21808</c:v>
                </c:pt>
                <c:pt idx="29">
                  <c:v>21792</c:v>
                </c:pt>
                <c:pt idx="30">
                  <c:v>21792</c:v>
                </c:pt>
                <c:pt idx="31">
                  <c:v>21792</c:v>
                </c:pt>
                <c:pt idx="32">
                  <c:v>21776</c:v>
                </c:pt>
                <c:pt idx="33">
                  <c:v>21808</c:v>
                </c:pt>
                <c:pt idx="34">
                  <c:v>21760</c:v>
                </c:pt>
                <c:pt idx="35">
                  <c:v>21792</c:v>
                </c:pt>
                <c:pt idx="36">
                  <c:v>21792</c:v>
                </c:pt>
                <c:pt idx="37">
                  <c:v>21744</c:v>
                </c:pt>
                <c:pt idx="38">
                  <c:v>21792</c:v>
                </c:pt>
                <c:pt idx="39">
                  <c:v>21776</c:v>
                </c:pt>
              </c:numCache>
            </c:numRef>
          </c:val>
          <c:smooth val="0"/>
        </c:ser>
        <c:ser>
          <c:idx val="16"/>
          <c:order val="16"/>
          <c:spPr>
            <a:ln w="25400">
              <a:solidFill>
                <a:srgbClr val="99CCFF"/>
              </a:solidFill>
              <a:prstDash val="solid"/>
            </a:ln>
          </c:spPr>
          <c:marker>
            <c:symbol val="none"/>
          </c:marker>
          <c:val>
            <c:numRef>
              <c:f>'tpm_ticks 1.25M'!$R$2:$R$41</c:f>
              <c:numCache>
                <c:formatCode>General</c:formatCode>
                <c:ptCount val="40"/>
                <c:pt idx="0">
                  <c:v>21072</c:v>
                </c:pt>
                <c:pt idx="1">
                  <c:v>21072</c:v>
                </c:pt>
                <c:pt idx="2">
                  <c:v>21056</c:v>
                </c:pt>
                <c:pt idx="3">
                  <c:v>21104</c:v>
                </c:pt>
                <c:pt idx="4">
                  <c:v>21072</c:v>
                </c:pt>
                <c:pt idx="5">
                  <c:v>21056</c:v>
                </c:pt>
                <c:pt idx="6">
                  <c:v>21056</c:v>
                </c:pt>
                <c:pt idx="7">
                  <c:v>21056</c:v>
                </c:pt>
                <c:pt idx="8">
                  <c:v>21056</c:v>
                </c:pt>
                <c:pt idx="9">
                  <c:v>21056</c:v>
                </c:pt>
                <c:pt idx="10">
                  <c:v>21056</c:v>
                </c:pt>
                <c:pt idx="11">
                  <c:v>21056</c:v>
                </c:pt>
                <c:pt idx="12">
                  <c:v>21056</c:v>
                </c:pt>
                <c:pt idx="13">
                  <c:v>21056</c:v>
                </c:pt>
                <c:pt idx="14">
                  <c:v>21072</c:v>
                </c:pt>
                <c:pt idx="15">
                  <c:v>21056</c:v>
                </c:pt>
                <c:pt idx="16">
                  <c:v>21088</c:v>
                </c:pt>
                <c:pt idx="17">
                  <c:v>21072</c:v>
                </c:pt>
                <c:pt idx="18">
                  <c:v>21056</c:v>
                </c:pt>
                <c:pt idx="19">
                  <c:v>21072</c:v>
                </c:pt>
                <c:pt idx="20">
                  <c:v>21792</c:v>
                </c:pt>
                <c:pt idx="21">
                  <c:v>21808</c:v>
                </c:pt>
                <c:pt idx="22">
                  <c:v>21808</c:v>
                </c:pt>
                <c:pt idx="23">
                  <c:v>21680</c:v>
                </c:pt>
                <c:pt idx="24">
                  <c:v>21792</c:v>
                </c:pt>
                <c:pt idx="25">
                  <c:v>21776</c:v>
                </c:pt>
                <c:pt idx="26">
                  <c:v>21760</c:v>
                </c:pt>
                <c:pt idx="27">
                  <c:v>21792</c:v>
                </c:pt>
                <c:pt idx="28">
                  <c:v>21792</c:v>
                </c:pt>
                <c:pt idx="29">
                  <c:v>21808</c:v>
                </c:pt>
                <c:pt idx="30">
                  <c:v>21792</c:v>
                </c:pt>
                <c:pt idx="31">
                  <c:v>21776</c:v>
                </c:pt>
                <c:pt idx="32">
                  <c:v>21792</c:v>
                </c:pt>
                <c:pt idx="33">
                  <c:v>21792</c:v>
                </c:pt>
                <c:pt idx="34">
                  <c:v>21792</c:v>
                </c:pt>
                <c:pt idx="35">
                  <c:v>21776</c:v>
                </c:pt>
                <c:pt idx="36">
                  <c:v>21792</c:v>
                </c:pt>
                <c:pt idx="37">
                  <c:v>21808</c:v>
                </c:pt>
                <c:pt idx="38">
                  <c:v>21792</c:v>
                </c:pt>
                <c:pt idx="39">
                  <c:v>21776</c:v>
                </c:pt>
              </c:numCache>
            </c:numRef>
          </c:val>
          <c:smooth val="0"/>
        </c:ser>
        <c:dLbls>
          <c:showLegendKey val="0"/>
          <c:showVal val="0"/>
          <c:showCatName val="0"/>
          <c:showSerName val="0"/>
          <c:showPercent val="0"/>
          <c:showBubbleSize val="0"/>
        </c:dLbls>
        <c:marker val="1"/>
        <c:smooth val="0"/>
        <c:axId val="65392640"/>
        <c:axId val="65394560"/>
      </c:lineChart>
      <c:catAx>
        <c:axId val="65392640"/>
        <c:scaling>
          <c:orientation val="minMax"/>
        </c:scaling>
        <c:delete val="0"/>
        <c:axPos val="b"/>
        <c:title>
          <c:tx>
            <c:rich>
              <a:bodyPr/>
              <a:lstStyle/>
              <a:p>
                <a:pPr>
                  <a:defRPr sz="1600"/>
                </a:pPr>
                <a:r>
                  <a:rPr lang="en-US" sz="1600" dirty="0" smtClean="0"/>
                  <a:t>Measurement Instance</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65394560"/>
        <c:crosses val="autoZero"/>
        <c:auto val="1"/>
        <c:lblAlgn val="ctr"/>
        <c:lblOffset val="100"/>
        <c:noMultiLvlLbl val="0"/>
      </c:catAx>
      <c:valAx>
        <c:axId val="65394560"/>
        <c:scaling>
          <c:orientation val="minMax"/>
          <c:max val="22200"/>
          <c:min val="21000"/>
        </c:scaling>
        <c:delete val="0"/>
        <c:axPos val="l"/>
        <c:majorGridlines>
          <c:spPr>
            <a:ln w="3175">
              <a:solidFill>
                <a:srgbClr val="808080"/>
              </a:solidFill>
              <a:prstDash val="solid"/>
            </a:ln>
          </c:spPr>
        </c:majorGridlines>
        <c:title>
          <c:tx>
            <c:rich>
              <a:bodyPr rot="-5400000" vert="horz"/>
              <a:lstStyle/>
              <a:p>
                <a:pPr>
                  <a:defRPr sz="1600"/>
                </a:pPr>
                <a:r>
                  <a:rPr lang="en-US" sz="1600" dirty="0" smtClean="0"/>
                  <a:t>TPM Ticks</a:t>
                </a:r>
                <a:endParaRPr lang="en-US" sz="1600" dirty="0"/>
              </a:p>
            </c:rich>
          </c:tx>
          <c:layout/>
          <c:overlay val="0"/>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6539264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18 E6400s with customized BIOS </a:t>
            </a:r>
            <a:r>
              <a:rPr lang="en-US" sz="1800" b="1" i="0" baseline="0" dirty="0" err="1" smtClean="0">
                <a:effectLst/>
              </a:rPr>
              <a:t>Chronomancy</a:t>
            </a:r>
            <a:r>
              <a:rPr lang="en-US" sz="1800" b="1" i="0" baseline="0" dirty="0" smtClean="0">
                <a:effectLst/>
              </a:rPr>
              <a:t> firmware</a:t>
            </a:r>
            <a:endParaRPr lang="en-US" dirty="0" smtClean="0">
              <a:effectLst/>
            </a:endParaRPr>
          </a:p>
          <a:p>
            <a:pPr>
              <a:defRPr/>
            </a:pPr>
            <a:r>
              <a:rPr lang="en-US" sz="1800" b="1" i="0" baseline="0" dirty="0" smtClean="0">
                <a:effectLst/>
              </a:rPr>
              <a:t>2.5M self-check iterations</a:t>
            </a:r>
            <a:endParaRPr lang="en-US" dirty="0">
              <a:effectLst/>
            </a:endParaRPr>
          </a:p>
        </c:rich>
      </c:tx>
      <c:layout/>
      <c:overlay val="0"/>
    </c:title>
    <c:autoTitleDeleted val="0"/>
    <c:plotArea>
      <c:layout/>
      <c:lineChart>
        <c:grouping val="standard"/>
        <c:varyColors val="0"/>
        <c:ser>
          <c:idx val="0"/>
          <c:order val="0"/>
          <c:tx>
            <c:strRef>
              <c:f>'tpm_ticks 2.5M'!$B$1</c:f>
              <c:strCache>
                <c:ptCount val="1"/>
                <c:pt idx="0">
                  <c:v>mm167238</c:v>
                </c:pt>
              </c:strCache>
            </c:strRef>
          </c:tx>
          <c:spPr>
            <a:ln w="25400">
              <a:solidFill>
                <a:srgbClr val="666699"/>
              </a:solidFill>
              <a:prstDash val="solid"/>
            </a:ln>
          </c:spPr>
          <c:marker>
            <c:symbol val="none"/>
          </c:marker>
          <c:val>
            <c:numRef>
              <c:f>'tpm_ticks 2.5M'!$B$2:$B$41</c:f>
              <c:numCache>
                <c:formatCode>General</c:formatCode>
                <c:ptCount val="40"/>
                <c:pt idx="0">
                  <c:v>29776</c:v>
                </c:pt>
                <c:pt idx="1">
                  <c:v>29744</c:v>
                </c:pt>
                <c:pt idx="2">
                  <c:v>29760</c:v>
                </c:pt>
                <c:pt idx="3">
                  <c:v>29760</c:v>
                </c:pt>
                <c:pt idx="4">
                  <c:v>29728</c:v>
                </c:pt>
                <c:pt idx="5">
                  <c:v>29728</c:v>
                </c:pt>
                <c:pt idx="6">
                  <c:v>29760</c:v>
                </c:pt>
                <c:pt idx="7">
                  <c:v>29760</c:v>
                </c:pt>
                <c:pt idx="8">
                  <c:v>29744</c:v>
                </c:pt>
                <c:pt idx="9">
                  <c:v>29744</c:v>
                </c:pt>
                <c:pt idx="10">
                  <c:v>29760</c:v>
                </c:pt>
                <c:pt idx="11">
                  <c:v>29744</c:v>
                </c:pt>
                <c:pt idx="12">
                  <c:v>29760</c:v>
                </c:pt>
                <c:pt idx="13">
                  <c:v>29728</c:v>
                </c:pt>
                <c:pt idx="14">
                  <c:v>29760</c:v>
                </c:pt>
                <c:pt idx="15">
                  <c:v>29760</c:v>
                </c:pt>
                <c:pt idx="16">
                  <c:v>29744</c:v>
                </c:pt>
                <c:pt idx="17">
                  <c:v>29728</c:v>
                </c:pt>
                <c:pt idx="18">
                  <c:v>29744</c:v>
                </c:pt>
                <c:pt idx="19">
                  <c:v>29760</c:v>
                </c:pt>
                <c:pt idx="20">
                  <c:v>31824</c:v>
                </c:pt>
                <c:pt idx="21">
                  <c:v>31824</c:v>
                </c:pt>
                <c:pt idx="22">
                  <c:v>31808</c:v>
                </c:pt>
                <c:pt idx="23">
                  <c:v>31808</c:v>
                </c:pt>
                <c:pt idx="24">
                  <c:v>31808</c:v>
                </c:pt>
                <c:pt idx="25">
                  <c:v>31824</c:v>
                </c:pt>
                <c:pt idx="26">
                  <c:v>31824</c:v>
                </c:pt>
                <c:pt idx="27">
                  <c:v>31824</c:v>
                </c:pt>
                <c:pt idx="28">
                  <c:v>31808</c:v>
                </c:pt>
                <c:pt idx="29">
                  <c:v>31840</c:v>
                </c:pt>
                <c:pt idx="30">
                  <c:v>31808</c:v>
                </c:pt>
                <c:pt idx="31">
                  <c:v>31792</c:v>
                </c:pt>
                <c:pt idx="32">
                  <c:v>31808</c:v>
                </c:pt>
                <c:pt idx="33">
                  <c:v>31808</c:v>
                </c:pt>
                <c:pt idx="34">
                  <c:v>31808</c:v>
                </c:pt>
                <c:pt idx="35">
                  <c:v>31808</c:v>
                </c:pt>
                <c:pt idx="36">
                  <c:v>31808</c:v>
                </c:pt>
                <c:pt idx="37">
                  <c:v>31808</c:v>
                </c:pt>
                <c:pt idx="38">
                  <c:v>31808</c:v>
                </c:pt>
                <c:pt idx="39">
                  <c:v>31808</c:v>
                </c:pt>
              </c:numCache>
            </c:numRef>
          </c:val>
          <c:smooth val="0"/>
        </c:ser>
        <c:ser>
          <c:idx val="1"/>
          <c:order val="1"/>
          <c:tx>
            <c:strRef>
              <c:f>'tpm_ticks 2.5M'!$C$1</c:f>
              <c:strCache>
                <c:ptCount val="1"/>
                <c:pt idx="0">
                  <c:v>mm167348</c:v>
                </c:pt>
              </c:strCache>
            </c:strRef>
          </c:tx>
          <c:spPr>
            <a:ln w="25400">
              <a:solidFill>
                <a:srgbClr val="993366"/>
              </a:solidFill>
              <a:prstDash val="solid"/>
            </a:ln>
          </c:spPr>
          <c:marker>
            <c:symbol val="none"/>
          </c:marker>
          <c:val>
            <c:numRef>
              <c:f>'tpm_ticks 2.5M'!$C$2:$C$41</c:f>
              <c:numCache>
                <c:formatCode>General</c:formatCode>
                <c:ptCount val="40"/>
                <c:pt idx="0">
                  <c:v>29760</c:v>
                </c:pt>
                <c:pt idx="1">
                  <c:v>29760</c:v>
                </c:pt>
                <c:pt idx="2">
                  <c:v>29760</c:v>
                </c:pt>
                <c:pt idx="3">
                  <c:v>29792</c:v>
                </c:pt>
                <c:pt idx="4">
                  <c:v>29760</c:v>
                </c:pt>
                <c:pt idx="5">
                  <c:v>29760</c:v>
                </c:pt>
                <c:pt idx="6">
                  <c:v>29728</c:v>
                </c:pt>
                <c:pt idx="7">
                  <c:v>29760</c:v>
                </c:pt>
                <c:pt idx="8">
                  <c:v>29776</c:v>
                </c:pt>
                <c:pt idx="9">
                  <c:v>29760</c:v>
                </c:pt>
                <c:pt idx="10">
                  <c:v>29744</c:v>
                </c:pt>
                <c:pt idx="11">
                  <c:v>29744</c:v>
                </c:pt>
                <c:pt idx="12">
                  <c:v>29808</c:v>
                </c:pt>
                <c:pt idx="13">
                  <c:v>29744</c:v>
                </c:pt>
                <c:pt idx="14">
                  <c:v>29760</c:v>
                </c:pt>
                <c:pt idx="15">
                  <c:v>29760</c:v>
                </c:pt>
                <c:pt idx="16">
                  <c:v>29744</c:v>
                </c:pt>
                <c:pt idx="17">
                  <c:v>29760</c:v>
                </c:pt>
                <c:pt idx="18">
                  <c:v>29776</c:v>
                </c:pt>
                <c:pt idx="19">
                  <c:v>29776</c:v>
                </c:pt>
                <c:pt idx="20">
                  <c:v>31792</c:v>
                </c:pt>
                <c:pt idx="21">
                  <c:v>31840</c:v>
                </c:pt>
                <c:pt idx="22">
                  <c:v>31840</c:v>
                </c:pt>
                <c:pt idx="23">
                  <c:v>31824</c:v>
                </c:pt>
                <c:pt idx="24">
                  <c:v>31824</c:v>
                </c:pt>
                <c:pt idx="25">
                  <c:v>31792</c:v>
                </c:pt>
                <c:pt idx="26">
                  <c:v>31792</c:v>
                </c:pt>
                <c:pt idx="27">
                  <c:v>31824</c:v>
                </c:pt>
                <c:pt idx="28">
                  <c:v>31824</c:v>
                </c:pt>
                <c:pt idx="29">
                  <c:v>31792</c:v>
                </c:pt>
                <c:pt idx="30">
                  <c:v>31824</c:v>
                </c:pt>
                <c:pt idx="31">
                  <c:v>31856</c:v>
                </c:pt>
                <c:pt idx="32">
                  <c:v>31824</c:v>
                </c:pt>
                <c:pt idx="33">
                  <c:v>31824</c:v>
                </c:pt>
                <c:pt idx="34">
                  <c:v>31792</c:v>
                </c:pt>
                <c:pt idx="35">
                  <c:v>31808</c:v>
                </c:pt>
                <c:pt idx="36">
                  <c:v>31840</c:v>
                </c:pt>
                <c:pt idx="37">
                  <c:v>31808</c:v>
                </c:pt>
                <c:pt idx="38">
                  <c:v>31808</c:v>
                </c:pt>
                <c:pt idx="39">
                  <c:v>31840</c:v>
                </c:pt>
              </c:numCache>
            </c:numRef>
          </c:val>
          <c:smooth val="0"/>
        </c:ser>
        <c:ser>
          <c:idx val="2"/>
          <c:order val="2"/>
          <c:tx>
            <c:strRef>
              <c:f>'tpm_ticks 2.5M'!$D$1</c:f>
              <c:strCache>
                <c:ptCount val="1"/>
                <c:pt idx="0">
                  <c:v>mm169126</c:v>
                </c:pt>
              </c:strCache>
            </c:strRef>
          </c:tx>
          <c:spPr>
            <a:ln w="25400">
              <a:solidFill>
                <a:srgbClr val="90713A"/>
              </a:solidFill>
              <a:prstDash val="solid"/>
            </a:ln>
          </c:spPr>
          <c:marker>
            <c:symbol val="none"/>
          </c:marker>
          <c:val>
            <c:numRef>
              <c:f>'tpm_ticks 2.5M'!$D$2:$D$41</c:f>
              <c:numCache>
                <c:formatCode>General</c:formatCode>
                <c:ptCount val="40"/>
                <c:pt idx="0">
                  <c:v>29760</c:v>
                </c:pt>
                <c:pt idx="1">
                  <c:v>29760</c:v>
                </c:pt>
                <c:pt idx="2">
                  <c:v>29776</c:v>
                </c:pt>
                <c:pt idx="3">
                  <c:v>29744</c:v>
                </c:pt>
                <c:pt idx="4">
                  <c:v>29776</c:v>
                </c:pt>
                <c:pt idx="5">
                  <c:v>29744</c:v>
                </c:pt>
                <c:pt idx="6">
                  <c:v>29760</c:v>
                </c:pt>
                <c:pt idx="7">
                  <c:v>29776</c:v>
                </c:pt>
                <c:pt idx="8">
                  <c:v>29760</c:v>
                </c:pt>
                <c:pt idx="9">
                  <c:v>29760</c:v>
                </c:pt>
                <c:pt idx="10">
                  <c:v>29760</c:v>
                </c:pt>
                <c:pt idx="11">
                  <c:v>29744</c:v>
                </c:pt>
                <c:pt idx="12">
                  <c:v>29760</c:v>
                </c:pt>
                <c:pt idx="13">
                  <c:v>29776</c:v>
                </c:pt>
                <c:pt idx="14">
                  <c:v>29760</c:v>
                </c:pt>
                <c:pt idx="15">
                  <c:v>29760</c:v>
                </c:pt>
                <c:pt idx="16">
                  <c:v>29760</c:v>
                </c:pt>
                <c:pt idx="17">
                  <c:v>29760</c:v>
                </c:pt>
                <c:pt idx="18">
                  <c:v>29760</c:v>
                </c:pt>
                <c:pt idx="19">
                  <c:v>29760</c:v>
                </c:pt>
                <c:pt idx="20">
                  <c:v>31856</c:v>
                </c:pt>
                <c:pt idx="21">
                  <c:v>31808</c:v>
                </c:pt>
                <c:pt idx="22">
                  <c:v>31824</c:v>
                </c:pt>
                <c:pt idx="23">
                  <c:v>31824</c:v>
                </c:pt>
                <c:pt idx="24">
                  <c:v>31824</c:v>
                </c:pt>
                <c:pt idx="25">
                  <c:v>31824</c:v>
                </c:pt>
                <c:pt idx="26">
                  <c:v>31824</c:v>
                </c:pt>
                <c:pt idx="27">
                  <c:v>31808</c:v>
                </c:pt>
                <c:pt idx="28">
                  <c:v>31824</c:v>
                </c:pt>
                <c:pt idx="29">
                  <c:v>31808</c:v>
                </c:pt>
                <c:pt idx="30">
                  <c:v>31840</c:v>
                </c:pt>
                <c:pt idx="31">
                  <c:v>31824</c:v>
                </c:pt>
                <c:pt idx="32">
                  <c:v>31824</c:v>
                </c:pt>
                <c:pt idx="33">
                  <c:v>31824</c:v>
                </c:pt>
                <c:pt idx="34">
                  <c:v>31824</c:v>
                </c:pt>
                <c:pt idx="35">
                  <c:v>31824</c:v>
                </c:pt>
                <c:pt idx="36">
                  <c:v>31808</c:v>
                </c:pt>
                <c:pt idx="37">
                  <c:v>31824</c:v>
                </c:pt>
                <c:pt idx="38">
                  <c:v>31840</c:v>
                </c:pt>
                <c:pt idx="39">
                  <c:v>31840</c:v>
                </c:pt>
              </c:numCache>
            </c:numRef>
          </c:val>
          <c:smooth val="0"/>
        </c:ser>
        <c:ser>
          <c:idx val="3"/>
          <c:order val="3"/>
          <c:tx>
            <c:strRef>
              <c:f>'tpm_ticks 2.5M'!$E$1</c:f>
              <c:strCache>
                <c:ptCount val="1"/>
                <c:pt idx="0">
                  <c:v>mm169371</c:v>
                </c:pt>
              </c:strCache>
            </c:strRef>
          </c:tx>
          <c:spPr>
            <a:ln w="25400">
              <a:solidFill>
                <a:srgbClr val="666699"/>
              </a:solidFill>
              <a:prstDash val="solid"/>
            </a:ln>
          </c:spPr>
          <c:marker>
            <c:symbol val="none"/>
          </c:marker>
          <c:val>
            <c:numRef>
              <c:f>'tpm_ticks 2.5M'!$E$2:$E$41</c:f>
              <c:numCache>
                <c:formatCode>General</c:formatCode>
                <c:ptCount val="40"/>
                <c:pt idx="0">
                  <c:v>29760</c:v>
                </c:pt>
                <c:pt idx="1">
                  <c:v>29744</c:v>
                </c:pt>
                <c:pt idx="2">
                  <c:v>29744</c:v>
                </c:pt>
                <c:pt idx="3">
                  <c:v>29744</c:v>
                </c:pt>
                <c:pt idx="4">
                  <c:v>29776</c:v>
                </c:pt>
                <c:pt idx="5">
                  <c:v>29776</c:v>
                </c:pt>
                <c:pt idx="6">
                  <c:v>29776</c:v>
                </c:pt>
                <c:pt idx="7">
                  <c:v>29760</c:v>
                </c:pt>
                <c:pt idx="8">
                  <c:v>29760</c:v>
                </c:pt>
                <c:pt idx="9">
                  <c:v>29776</c:v>
                </c:pt>
                <c:pt idx="10">
                  <c:v>29744</c:v>
                </c:pt>
                <c:pt idx="11">
                  <c:v>29744</c:v>
                </c:pt>
                <c:pt idx="12">
                  <c:v>29760</c:v>
                </c:pt>
                <c:pt idx="13">
                  <c:v>29760</c:v>
                </c:pt>
                <c:pt idx="14">
                  <c:v>29760</c:v>
                </c:pt>
                <c:pt idx="15">
                  <c:v>29776</c:v>
                </c:pt>
                <c:pt idx="16">
                  <c:v>29776</c:v>
                </c:pt>
                <c:pt idx="17">
                  <c:v>29760</c:v>
                </c:pt>
                <c:pt idx="18">
                  <c:v>29776</c:v>
                </c:pt>
                <c:pt idx="19">
                  <c:v>29760</c:v>
                </c:pt>
                <c:pt idx="20">
                  <c:v>31808</c:v>
                </c:pt>
                <c:pt idx="21">
                  <c:v>31824</c:v>
                </c:pt>
                <c:pt idx="22">
                  <c:v>31824</c:v>
                </c:pt>
                <c:pt idx="23">
                  <c:v>31824</c:v>
                </c:pt>
                <c:pt idx="24">
                  <c:v>31840</c:v>
                </c:pt>
                <c:pt idx="25">
                  <c:v>31840</c:v>
                </c:pt>
                <c:pt idx="26">
                  <c:v>31840</c:v>
                </c:pt>
                <c:pt idx="27">
                  <c:v>31808</c:v>
                </c:pt>
                <c:pt idx="28">
                  <c:v>31824</c:v>
                </c:pt>
                <c:pt idx="29">
                  <c:v>31824</c:v>
                </c:pt>
                <c:pt idx="30">
                  <c:v>31824</c:v>
                </c:pt>
                <c:pt idx="31">
                  <c:v>31808</c:v>
                </c:pt>
                <c:pt idx="32">
                  <c:v>31840</c:v>
                </c:pt>
                <c:pt idx="33">
                  <c:v>31824</c:v>
                </c:pt>
                <c:pt idx="34">
                  <c:v>31824</c:v>
                </c:pt>
                <c:pt idx="35">
                  <c:v>31840</c:v>
                </c:pt>
                <c:pt idx="36">
                  <c:v>31824</c:v>
                </c:pt>
                <c:pt idx="37">
                  <c:v>31824</c:v>
                </c:pt>
                <c:pt idx="38">
                  <c:v>31824</c:v>
                </c:pt>
                <c:pt idx="39">
                  <c:v>31824</c:v>
                </c:pt>
              </c:numCache>
            </c:numRef>
          </c:val>
          <c:smooth val="0"/>
        </c:ser>
        <c:ser>
          <c:idx val="4"/>
          <c:order val="4"/>
          <c:tx>
            <c:strRef>
              <c:f>'tpm_ticks 2.5M'!$F$1</c:f>
              <c:strCache>
                <c:ptCount val="1"/>
                <c:pt idx="0">
                  <c:v>mm169506</c:v>
                </c:pt>
              </c:strCache>
            </c:strRef>
          </c:tx>
          <c:spPr>
            <a:ln w="25400">
              <a:solidFill>
                <a:srgbClr val="666699"/>
              </a:solidFill>
              <a:prstDash val="solid"/>
            </a:ln>
          </c:spPr>
          <c:marker>
            <c:symbol val="none"/>
          </c:marker>
          <c:val>
            <c:numRef>
              <c:f>'tpm_ticks 2.5M'!$F$2:$F$41</c:f>
              <c:numCache>
                <c:formatCode>General</c:formatCode>
                <c:ptCount val="40"/>
                <c:pt idx="0">
                  <c:v>29728</c:v>
                </c:pt>
                <c:pt idx="1">
                  <c:v>29760</c:v>
                </c:pt>
                <c:pt idx="2">
                  <c:v>29744</c:v>
                </c:pt>
                <c:pt idx="3">
                  <c:v>29776</c:v>
                </c:pt>
                <c:pt idx="4">
                  <c:v>29760</c:v>
                </c:pt>
                <c:pt idx="5">
                  <c:v>29760</c:v>
                </c:pt>
                <c:pt idx="6">
                  <c:v>29760</c:v>
                </c:pt>
                <c:pt idx="7">
                  <c:v>29760</c:v>
                </c:pt>
                <c:pt idx="8">
                  <c:v>29760</c:v>
                </c:pt>
                <c:pt idx="9">
                  <c:v>29744</c:v>
                </c:pt>
                <c:pt idx="10">
                  <c:v>29728</c:v>
                </c:pt>
                <c:pt idx="11">
                  <c:v>29728</c:v>
                </c:pt>
                <c:pt idx="12">
                  <c:v>29728</c:v>
                </c:pt>
                <c:pt idx="13">
                  <c:v>29744</c:v>
                </c:pt>
                <c:pt idx="14">
                  <c:v>29744</c:v>
                </c:pt>
                <c:pt idx="15">
                  <c:v>29744</c:v>
                </c:pt>
                <c:pt idx="16">
                  <c:v>29792</c:v>
                </c:pt>
                <c:pt idx="17">
                  <c:v>29760</c:v>
                </c:pt>
                <c:pt idx="18">
                  <c:v>29728</c:v>
                </c:pt>
                <c:pt idx="19">
                  <c:v>29744</c:v>
                </c:pt>
                <c:pt idx="20">
                  <c:v>31840</c:v>
                </c:pt>
                <c:pt idx="21">
                  <c:v>31808</c:v>
                </c:pt>
                <c:pt idx="22">
                  <c:v>31808</c:v>
                </c:pt>
                <c:pt idx="23">
                  <c:v>31808</c:v>
                </c:pt>
                <c:pt idx="24">
                  <c:v>31792</c:v>
                </c:pt>
                <c:pt idx="25">
                  <c:v>31792</c:v>
                </c:pt>
                <c:pt idx="26">
                  <c:v>31792</c:v>
                </c:pt>
                <c:pt idx="27">
                  <c:v>31792</c:v>
                </c:pt>
                <c:pt idx="28">
                  <c:v>31824</c:v>
                </c:pt>
                <c:pt idx="29">
                  <c:v>31792</c:v>
                </c:pt>
                <c:pt idx="30">
                  <c:v>31808</c:v>
                </c:pt>
                <c:pt idx="31">
                  <c:v>31808</c:v>
                </c:pt>
                <c:pt idx="32">
                  <c:v>31808</c:v>
                </c:pt>
                <c:pt idx="33">
                  <c:v>31792</c:v>
                </c:pt>
                <c:pt idx="34">
                  <c:v>31808</c:v>
                </c:pt>
                <c:pt idx="35">
                  <c:v>31792</c:v>
                </c:pt>
                <c:pt idx="36">
                  <c:v>31808</c:v>
                </c:pt>
                <c:pt idx="37">
                  <c:v>31808</c:v>
                </c:pt>
                <c:pt idx="38">
                  <c:v>31808</c:v>
                </c:pt>
                <c:pt idx="39">
                  <c:v>31808</c:v>
                </c:pt>
              </c:numCache>
            </c:numRef>
          </c:val>
          <c:smooth val="0"/>
        </c:ser>
        <c:ser>
          <c:idx val="5"/>
          <c:order val="5"/>
          <c:tx>
            <c:strRef>
              <c:f>'tpm_ticks 2.5M'!$G$1</c:f>
              <c:strCache>
                <c:ptCount val="1"/>
                <c:pt idx="0">
                  <c:v>mm169507</c:v>
                </c:pt>
              </c:strCache>
            </c:strRef>
          </c:tx>
          <c:spPr>
            <a:ln w="25400">
              <a:solidFill>
                <a:srgbClr val="FF6600"/>
              </a:solidFill>
              <a:prstDash val="solid"/>
            </a:ln>
          </c:spPr>
          <c:marker>
            <c:symbol val="none"/>
          </c:marker>
          <c:val>
            <c:numRef>
              <c:f>'tpm_ticks 2.5M'!$G$2:$G$41</c:f>
              <c:numCache>
                <c:formatCode>General</c:formatCode>
                <c:ptCount val="40"/>
                <c:pt idx="0">
                  <c:v>29728</c:v>
                </c:pt>
                <c:pt idx="1">
                  <c:v>29744</c:v>
                </c:pt>
                <c:pt idx="2">
                  <c:v>29760</c:v>
                </c:pt>
                <c:pt idx="3">
                  <c:v>29744</c:v>
                </c:pt>
                <c:pt idx="4">
                  <c:v>29744</c:v>
                </c:pt>
                <c:pt idx="5">
                  <c:v>29744</c:v>
                </c:pt>
                <c:pt idx="6">
                  <c:v>29744</c:v>
                </c:pt>
                <c:pt idx="7">
                  <c:v>29728</c:v>
                </c:pt>
                <c:pt idx="8">
                  <c:v>29760</c:v>
                </c:pt>
                <c:pt idx="9">
                  <c:v>29760</c:v>
                </c:pt>
                <c:pt idx="10">
                  <c:v>29760</c:v>
                </c:pt>
                <c:pt idx="11">
                  <c:v>29744</c:v>
                </c:pt>
                <c:pt idx="12">
                  <c:v>29760</c:v>
                </c:pt>
                <c:pt idx="13">
                  <c:v>29776</c:v>
                </c:pt>
                <c:pt idx="14">
                  <c:v>29792</c:v>
                </c:pt>
                <c:pt idx="15">
                  <c:v>29776</c:v>
                </c:pt>
                <c:pt idx="16">
                  <c:v>29744</c:v>
                </c:pt>
                <c:pt idx="17">
                  <c:v>29760</c:v>
                </c:pt>
                <c:pt idx="18">
                  <c:v>29760</c:v>
                </c:pt>
                <c:pt idx="19">
                  <c:v>29744</c:v>
                </c:pt>
                <c:pt idx="20">
                  <c:v>31792</c:v>
                </c:pt>
                <c:pt idx="21">
                  <c:v>31792</c:v>
                </c:pt>
                <c:pt idx="22">
                  <c:v>31824</c:v>
                </c:pt>
                <c:pt idx="23">
                  <c:v>31808</c:v>
                </c:pt>
                <c:pt idx="24">
                  <c:v>31808</c:v>
                </c:pt>
                <c:pt idx="25">
                  <c:v>31808</c:v>
                </c:pt>
                <c:pt idx="26">
                  <c:v>31824</c:v>
                </c:pt>
                <c:pt idx="27">
                  <c:v>31824</c:v>
                </c:pt>
                <c:pt idx="28">
                  <c:v>31824</c:v>
                </c:pt>
                <c:pt idx="29">
                  <c:v>31808</c:v>
                </c:pt>
                <c:pt idx="30">
                  <c:v>31792</c:v>
                </c:pt>
                <c:pt idx="31">
                  <c:v>31808</c:v>
                </c:pt>
                <c:pt idx="32">
                  <c:v>31824</c:v>
                </c:pt>
                <c:pt idx="33">
                  <c:v>31808</c:v>
                </c:pt>
                <c:pt idx="34">
                  <c:v>31808</c:v>
                </c:pt>
                <c:pt idx="35">
                  <c:v>31808</c:v>
                </c:pt>
                <c:pt idx="36">
                  <c:v>31824</c:v>
                </c:pt>
                <c:pt idx="37">
                  <c:v>31808</c:v>
                </c:pt>
                <c:pt idx="38">
                  <c:v>31808</c:v>
                </c:pt>
                <c:pt idx="39">
                  <c:v>31824</c:v>
                </c:pt>
              </c:numCache>
            </c:numRef>
          </c:val>
          <c:smooth val="0"/>
        </c:ser>
        <c:ser>
          <c:idx val="6"/>
          <c:order val="6"/>
          <c:tx>
            <c:strRef>
              <c:f>'tpm_ticks 2.5M'!$H$1</c:f>
              <c:strCache>
                <c:ptCount val="1"/>
                <c:pt idx="0">
                  <c:v>mm169563</c:v>
                </c:pt>
              </c:strCache>
            </c:strRef>
          </c:tx>
          <c:spPr>
            <a:ln w="25400">
              <a:solidFill>
                <a:srgbClr val="666699"/>
              </a:solidFill>
              <a:prstDash val="solid"/>
            </a:ln>
          </c:spPr>
          <c:marker>
            <c:symbol val="none"/>
          </c:marker>
          <c:val>
            <c:numRef>
              <c:f>'tpm_ticks 2.5M'!$H$2:$H$41</c:f>
              <c:numCache>
                <c:formatCode>General</c:formatCode>
                <c:ptCount val="40"/>
                <c:pt idx="0">
                  <c:v>29760</c:v>
                </c:pt>
                <c:pt idx="1">
                  <c:v>29760</c:v>
                </c:pt>
                <c:pt idx="2">
                  <c:v>29760</c:v>
                </c:pt>
                <c:pt idx="3">
                  <c:v>29760</c:v>
                </c:pt>
                <c:pt idx="4">
                  <c:v>29760</c:v>
                </c:pt>
                <c:pt idx="5">
                  <c:v>29744</c:v>
                </c:pt>
                <c:pt idx="6">
                  <c:v>29760</c:v>
                </c:pt>
                <c:pt idx="7">
                  <c:v>29744</c:v>
                </c:pt>
                <c:pt idx="8">
                  <c:v>29728</c:v>
                </c:pt>
                <c:pt idx="9">
                  <c:v>29776</c:v>
                </c:pt>
                <c:pt idx="10">
                  <c:v>29744</c:v>
                </c:pt>
                <c:pt idx="11">
                  <c:v>29760</c:v>
                </c:pt>
                <c:pt idx="12">
                  <c:v>29728</c:v>
                </c:pt>
                <c:pt idx="13">
                  <c:v>29760</c:v>
                </c:pt>
                <c:pt idx="14">
                  <c:v>29760</c:v>
                </c:pt>
                <c:pt idx="15">
                  <c:v>29760</c:v>
                </c:pt>
                <c:pt idx="16">
                  <c:v>29776</c:v>
                </c:pt>
                <c:pt idx="17">
                  <c:v>29776</c:v>
                </c:pt>
                <c:pt idx="18">
                  <c:v>29760</c:v>
                </c:pt>
                <c:pt idx="19">
                  <c:v>29744</c:v>
                </c:pt>
                <c:pt idx="20">
                  <c:v>31824</c:v>
                </c:pt>
                <c:pt idx="21">
                  <c:v>31808</c:v>
                </c:pt>
                <c:pt idx="22">
                  <c:v>31808</c:v>
                </c:pt>
                <c:pt idx="23">
                  <c:v>31808</c:v>
                </c:pt>
                <c:pt idx="24">
                  <c:v>31808</c:v>
                </c:pt>
                <c:pt idx="25">
                  <c:v>31824</c:v>
                </c:pt>
                <c:pt idx="26">
                  <c:v>31840</c:v>
                </c:pt>
                <c:pt idx="27">
                  <c:v>31824</c:v>
                </c:pt>
                <c:pt idx="28">
                  <c:v>31856</c:v>
                </c:pt>
                <c:pt idx="29">
                  <c:v>31824</c:v>
                </c:pt>
                <c:pt idx="30">
                  <c:v>31840</c:v>
                </c:pt>
                <c:pt idx="31">
                  <c:v>31792</c:v>
                </c:pt>
                <c:pt idx="32">
                  <c:v>31808</c:v>
                </c:pt>
                <c:pt idx="33">
                  <c:v>31840</c:v>
                </c:pt>
                <c:pt idx="34">
                  <c:v>31840</c:v>
                </c:pt>
                <c:pt idx="35">
                  <c:v>31808</c:v>
                </c:pt>
                <c:pt idx="36">
                  <c:v>31808</c:v>
                </c:pt>
                <c:pt idx="37">
                  <c:v>31840</c:v>
                </c:pt>
                <c:pt idx="38">
                  <c:v>31808</c:v>
                </c:pt>
                <c:pt idx="39">
                  <c:v>31824</c:v>
                </c:pt>
              </c:numCache>
            </c:numRef>
          </c:val>
          <c:smooth val="0"/>
        </c:ser>
        <c:ser>
          <c:idx val="7"/>
          <c:order val="7"/>
          <c:tx>
            <c:strRef>
              <c:f>'tpm_ticks 2.5M'!$I$1</c:f>
              <c:strCache>
                <c:ptCount val="1"/>
                <c:pt idx="0">
                  <c:v>mm170195</c:v>
                </c:pt>
              </c:strCache>
            </c:strRef>
          </c:tx>
          <c:spPr>
            <a:ln w="25400">
              <a:solidFill>
                <a:srgbClr val="993366"/>
              </a:solidFill>
              <a:prstDash val="solid"/>
            </a:ln>
          </c:spPr>
          <c:marker>
            <c:symbol val="none"/>
          </c:marker>
          <c:val>
            <c:numRef>
              <c:f>'tpm_ticks 2.5M'!$I$2:$I$41</c:f>
              <c:numCache>
                <c:formatCode>General</c:formatCode>
                <c:ptCount val="40"/>
                <c:pt idx="0">
                  <c:v>29728</c:v>
                </c:pt>
                <c:pt idx="1">
                  <c:v>29744</c:v>
                </c:pt>
                <c:pt idx="2">
                  <c:v>29776</c:v>
                </c:pt>
                <c:pt idx="3">
                  <c:v>29776</c:v>
                </c:pt>
                <c:pt idx="4">
                  <c:v>29744</c:v>
                </c:pt>
                <c:pt idx="5">
                  <c:v>29760</c:v>
                </c:pt>
                <c:pt idx="6">
                  <c:v>29744</c:v>
                </c:pt>
                <c:pt idx="7">
                  <c:v>29744</c:v>
                </c:pt>
                <c:pt idx="8">
                  <c:v>29760</c:v>
                </c:pt>
                <c:pt idx="9">
                  <c:v>29760</c:v>
                </c:pt>
                <c:pt idx="10">
                  <c:v>29776</c:v>
                </c:pt>
                <c:pt idx="11">
                  <c:v>29792</c:v>
                </c:pt>
                <c:pt idx="12">
                  <c:v>29760</c:v>
                </c:pt>
                <c:pt idx="13">
                  <c:v>29744</c:v>
                </c:pt>
                <c:pt idx="14">
                  <c:v>29760</c:v>
                </c:pt>
                <c:pt idx="15">
                  <c:v>29760</c:v>
                </c:pt>
                <c:pt idx="16">
                  <c:v>29744</c:v>
                </c:pt>
                <c:pt idx="17">
                  <c:v>29760</c:v>
                </c:pt>
                <c:pt idx="18">
                  <c:v>29760</c:v>
                </c:pt>
                <c:pt idx="19">
                  <c:v>29776</c:v>
                </c:pt>
                <c:pt idx="20">
                  <c:v>31824</c:v>
                </c:pt>
                <c:pt idx="21">
                  <c:v>31808</c:v>
                </c:pt>
                <c:pt idx="22">
                  <c:v>31824</c:v>
                </c:pt>
                <c:pt idx="23">
                  <c:v>31808</c:v>
                </c:pt>
                <c:pt idx="24">
                  <c:v>31824</c:v>
                </c:pt>
                <c:pt idx="25">
                  <c:v>31808</c:v>
                </c:pt>
                <c:pt idx="26">
                  <c:v>31824</c:v>
                </c:pt>
                <c:pt idx="27">
                  <c:v>31808</c:v>
                </c:pt>
                <c:pt idx="28">
                  <c:v>31824</c:v>
                </c:pt>
                <c:pt idx="29">
                  <c:v>31824</c:v>
                </c:pt>
                <c:pt idx="30">
                  <c:v>31840</c:v>
                </c:pt>
                <c:pt idx="31">
                  <c:v>31808</c:v>
                </c:pt>
                <c:pt idx="32">
                  <c:v>31808</c:v>
                </c:pt>
                <c:pt idx="33">
                  <c:v>31808</c:v>
                </c:pt>
                <c:pt idx="34">
                  <c:v>31808</c:v>
                </c:pt>
                <c:pt idx="35">
                  <c:v>31792</c:v>
                </c:pt>
                <c:pt idx="36">
                  <c:v>31824</c:v>
                </c:pt>
                <c:pt idx="37">
                  <c:v>31808</c:v>
                </c:pt>
                <c:pt idx="38">
                  <c:v>31792</c:v>
                </c:pt>
                <c:pt idx="39">
                  <c:v>31840</c:v>
                </c:pt>
              </c:numCache>
            </c:numRef>
          </c:val>
          <c:smooth val="0"/>
        </c:ser>
        <c:ser>
          <c:idx val="8"/>
          <c:order val="8"/>
          <c:tx>
            <c:strRef>
              <c:f>'tpm_ticks 2.5M'!$J$1</c:f>
              <c:strCache>
                <c:ptCount val="1"/>
                <c:pt idx="0">
                  <c:v>mm170356</c:v>
                </c:pt>
              </c:strCache>
            </c:strRef>
          </c:tx>
          <c:spPr>
            <a:ln w="25400">
              <a:solidFill>
                <a:srgbClr val="99CC00"/>
              </a:solidFill>
              <a:prstDash val="solid"/>
            </a:ln>
          </c:spPr>
          <c:marker>
            <c:symbol val="none"/>
          </c:marker>
          <c:val>
            <c:numRef>
              <c:f>'tpm_ticks 2.5M'!$J$2:$J$41</c:f>
              <c:numCache>
                <c:formatCode>General</c:formatCode>
                <c:ptCount val="40"/>
                <c:pt idx="0">
                  <c:v>29792</c:v>
                </c:pt>
                <c:pt idx="1">
                  <c:v>29776</c:v>
                </c:pt>
                <c:pt idx="2">
                  <c:v>29744</c:v>
                </c:pt>
                <c:pt idx="3">
                  <c:v>29744</c:v>
                </c:pt>
                <c:pt idx="4">
                  <c:v>29760</c:v>
                </c:pt>
                <c:pt idx="5">
                  <c:v>29760</c:v>
                </c:pt>
                <c:pt idx="6">
                  <c:v>29760</c:v>
                </c:pt>
                <c:pt idx="7">
                  <c:v>29744</c:v>
                </c:pt>
                <c:pt idx="8">
                  <c:v>29760</c:v>
                </c:pt>
                <c:pt idx="9">
                  <c:v>29760</c:v>
                </c:pt>
                <c:pt idx="10">
                  <c:v>29760</c:v>
                </c:pt>
                <c:pt idx="11">
                  <c:v>29744</c:v>
                </c:pt>
                <c:pt idx="12">
                  <c:v>29776</c:v>
                </c:pt>
                <c:pt idx="13">
                  <c:v>29728</c:v>
                </c:pt>
                <c:pt idx="14">
                  <c:v>29728</c:v>
                </c:pt>
                <c:pt idx="15">
                  <c:v>29776</c:v>
                </c:pt>
                <c:pt idx="16">
                  <c:v>29760</c:v>
                </c:pt>
                <c:pt idx="17">
                  <c:v>29760</c:v>
                </c:pt>
                <c:pt idx="18">
                  <c:v>29760</c:v>
                </c:pt>
                <c:pt idx="19">
                  <c:v>29744</c:v>
                </c:pt>
                <c:pt idx="20">
                  <c:v>31792</c:v>
                </c:pt>
                <c:pt idx="21">
                  <c:v>31776</c:v>
                </c:pt>
                <c:pt idx="22">
                  <c:v>31840</c:v>
                </c:pt>
                <c:pt idx="23">
                  <c:v>31792</c:v>
                </c:pt>
                <c:pt idx="24">
                  <c:v>31792</c:v>
                </c:pt>
                <c:pt idx="25">
                  <c:v>31808</c:v>
                </c:pt>
                <c:pt idx="26">
                  <c:v>31840</c:v>
                </c:pt>
                <c:pt idx="27">
                  <c:v>31792</c:v>
                </c:pt>
                <c:pt idx="28">
                  <c:v>31792</c:v>
                </c:pt>
                <c:pt idx="29">
                  <c:v>31824</c:v>
                </c:pt>
                <c:pt idx="30">
                  <c:v>31776</c:v>
                </c:pt>
                <c:pt idx="31">
                  <c:v>31792</c:v>
                </c:pt>
                <c:pt idx="32">
                  <c:v>31792</c:v>
                </c:pt>
                <c:pt idx="33">
                  <c:v>31808</c:v>
                </c:pt>
                <c:pt idx="34">
                  <c:v>31776</c:v>
                </c:pt>
                <c:pt idx="35">
                  <c:v>31840</c:v>
                </c:pt>
                <c:pt idx="36">
                  <c:v>31840</c:v>
                </c:pt>
                <c:pt idx="37">
                  <c:v>31840</c:v>
                </c:pt>
                <c:pt idx="38">
                  <c:v>31792</c:v>
                </c:pt>
                <c:pt idx="39">
                  <c:v>32480</c:v>
                </c:pt>
              </c:numCache>
            </c:numRef>
          </c:val>
          <c:smooth val="0"/>
        </c:ser>
        <c:ser>
          <c:idx val="9"/>
          <c:order val="9"/>
          <c:tx>
            <c:strRef>
              <c:f>'tpm_ticks 2.5M'!$K$1</c:f>
              <c:strCache>
                <c:ptCount val="1"/>
                <c:pt idx="0">
                  <c:v>mm170949</c:v>
                </c:pt>
              </c:strCache>
            </c:strRef>
          </c:tx>
          <c:spPr>
            <a:ln w="25400">
              <a:solidFill>
                <a:srgbClr val="666699"/>
              </a:solidFill>
              <a:prstDash val="solid"/>
            </a:ln>
          </c:spPr>
          <c:marker>
            <c:symbol val="none"/>
          </c:marker>
          <c:val>
            <c:numRef>
              <c:f>'tpm_ticks 2.5M'!$K$2:$K$41</c:f>
              <c:numCache>
                <c:formatCode>General</c:formatCode>
                <c:ptCount val="40"/>
                <c:pt idx="0">
                  <c:v>29776</c:v>
                </c:pt>
                <c:pt idx="1">
                  <c:v>29776</c:v>
                </c:pt>
                <c:pt idx="2">
                  <c:v>29760</c:v>
                </c:pt>
                <c:pt idx="3">
                  <c:v>29744</c:v>
                </c:pt>
                <c:pt idx="4">
                  <c:v>29744</c:v>
                </c:pt>
                <c:pt idx="5">
                  <c:v>29728</c:v>
                </c:pt>
                <c:pt idx="6">
                  <c:v>29760</c:v>
                </c:pt>
                <c:pt idx="7">
                  <c:v>29744</c:v>
                </c:pt>
                <c:pt idx="8">
                  <c:v>29744</c:v>
                </c:pt>
                <c:pt idx="9">
                  <c:v>29744</c:v>
                </c:pt>
                <c:pt idx="10">
                  <c:v>29760</c:v>
                </c:pt>
                <c:pt idx="11">
                  <c:v>29760</c:v>
                </c:pt>
                <c:pt idx="12">
                  <c:v>29760</c:v>
                </c:pt>
                <c:pt idx="13">
                  <c:v>29760</c:v>
                </c:pt>
                <c:pt idx="14">
                  <c:v>29744</c:v>
                </c:pt>
                <c:pt idx="15">
                  <c:v>29712</c:v>
                </c:pt>
                <c:pt idx="16">
                  <c:v>29744</c:v>
                </c:pt>
                <c:pt idx="17">
                  <c:v>29776</c:v>
                </c:pt>
                <c:pt idx="18">
                  <c:v>29760</c:v>
                </c:pt>
                <c:pt idx="19">
                  <c:v>29760</c:v>
                </c:pt>
                <c:pt idx="20">
                  <c:v>31840</c:v>
                </c:pt>
                <c:pt idx="21">
                  <c:v>31856</c:v>
                </c:pt>
                <c:pt idx="22">
                  <c:v>32528</c:v>
                </c:pt>
                <c:pt idx="23">
                  <c:v>31808</c:v>
                </c:pt>
                <c:pt idx="24">
                  <c:v>31808</c:v>
                </c:pt>
                <c:pt idx="25">
                  <c:v>31824</c:v>
                </c:pt>
                <c:pt idx="26">
                  <c:v>31824</c:v>
                </c:pt>
                <c:pt idx="27">
                  <c:v>31808</c:v>
                </c:pt>
                <c:pt idx="28">
                  <c:v>31808</c:v>
                </c:pt>
                <c:pt idx="29">
                  <c:v>31808</c:v>
                </c:pt>
                <c:pt idx="30">
                  <c:v>31824</c:v>
                </c:pt>
                <c:pt idx="31">
                  <c:v>31824</c:v>
                </c:pt>
                <c:pt idx="32">
                  <c:v>31824</c:v>
                </c:pt>
                <c:pt idx="33">
                  <c:v>31808</c:v>
                </c:pt>
                <c:pt idx="34">
                  <c:v>31808</c:v>
                </c:pt>
                <c:pt idx="35">
                  <c:v>31792</c:v>
                </c:pt>
                <c:pt idx="36">
                  <c:v>31808</c:v>
                </c:pt>
                <c:pt idx="37">
                  <c:v>31808</c:v>
                </c:pt>
                <c:pt idx="38">
                  <c:v>31824</c:v>
                </c:pt>
                <c:pt idx="39">
                  <c:v>31808</c:v>
                </c:pt>
              </c:numCache>
            </c:numRef>
          </c:val>
          <c:smooth val="0"/>
        </c:ser>
        <c:ser>
          <c:idx val="10"/>
          <c:order val="10"/>
          <c:tx>
            <c:strRef>
              <c:f>'tpm_ticks 2.5M'!$L$1</c:f>
              <c:strCache>
                <c:ptCount val="1"/>
                <c:pt idx="0">
                  <c:v>mm172507</c:v>
                </c:pt>
              </c:strCache>
            </c:strRef>
          </c:tx>
          <c:spPr>
            <a:ln w="25400">
              <a:solidFill>
                <a:srgbClr val="33CCCC"/>
              </a:solidFill>
              <a:prstDash val="solid"/>
            </a:ln>
          </c:spPr>
          <c:marker>
            <c:symbol val="none"/>
          </c:marker>
          <c:val>
            <c:numRef>
              <c:f>'tpm_ticks 2.5M'!$L$2:$L$41</c:f>
              <c:numCache>
                <c:formatCode>General</c:formatCode>
                <c:ptCount val="40"/>
                <c:pt idx="0">
                  <c:v>29760</c:v>
                </c:pt>
                <c:pt idx="1">
                  <c:v>29776</c:v>
                </c:pt>
                <c:pt idx="2">
                  <c:v>29776</c:v>
                </c:pt>
                <c:pt idx="3">
                  <c:v>29776</c:v>
                </c:pt>
                <c:pt idx="4">
                  <c:v>29760</c:v>
                </c:pt>
                <c:pt idx="5">
                  <c:v>29776</c:v>
                </c:pt>
                <c:pt idx="6">
                  <c:v>29760</c:v>
                </c:pt>
                <c:pt idx="7">
                  <c:v>29760</c:v>
                </c:pt>
                <c:pt idx="8">
                  <c:v>29744</c:v>
                </c:pt>
                <c:pt idx="9">
                  <c:v>29792</c:v>
                </c:pt>
                <c:pt idx="10">
                  <c:v>29776</c:v>
                </c:pt>
                <c:pt idx="11">
                  <c:v>29776</c:v>
                </c:pt>
                <c:pt idx="12">
                  <c:v>29760</c:v>
                </c:pt>
                <c:pt idx="13">
                  <c:v>29744</c:v>
                </c:pt>
                <c:pt idx="14">
                  <c:v>29776</c:v>
                </c:pt>
                <c:pt idx="15">
                  <c:v>29776</c:v>
                </c:pt>
                <c:pt idx="16">
                  <c:v>29776</c:v>
                </c:pt>
                <c:pt idx="17">
                  <c:v>29776</c:v>
                </c:pt>
                <c:pt idx="18">
                  <c:v>29760</c:v>
                </c:pt>
                <c:pt idx="19">
                  <c:v>29760</c:v>
                </c:pt>
                <c:pt idx="20">
                  <c:v>31792</c:v>
                </c:pt>
                <c:pt idx="21">
                  <c:v>31840</c:v>
                </c:pt>
                <c:pt idx="22">
                  <c:v>31824</c:v>
                </c:pt>
                <c:pt idx="23">
                  <c:v>31840</c:v>
                </c:pt>
                <c:pt idx="24">
                  <c:v>31792</c:v>
                </c:pt>
                <c:pt idx="25">
                  <c:v>31792</c:v>
                </c:pt>
                <c:pt idx="26">
                  <c:v>31824</c:v>
                </c:pt>
                <c:pt idx="27">
                  <c:v>31824</c:v>
                </c:pt>
                <c:pt idx="28">
                  <c:v>31808</c:v>
                </c:pt>
                <c:pt idx="29">
                  <c:v>31840</c:v>
                </c:pt>
                <c:pt idx="30">
                  <c:v>31824</c:v>
                </c:pt>
                <c:pt idx="31">
                  <c:v>31840</c:v>
                </c:pt>
                <c:pt idx="32">
                  <c:v>31824</c:v>
                </c:pt>
                <c:pt idx="33">
                  <c:v>31840</c:v>
                </c:pt>
                <c:pt idx="34">
                  <c:v>31824</c:v>
                </c:pt>
                <c:pt idx="35">
                  <c:v>31840</c:v>
                </c:pt>
                <c:pt idx="36">
                  <c:v>31824</c:v>
                </c:pt>
                <c:pt idx="37">
                  <c:v>31824</c:v>
                </c:pt>
                <c:pt idx="38">
                  <c:v>31840</c:v>
                </c:pt>
                <c:pt idx="39">
                  <c:v>31808</c:v>
                </c:pt>
              </c:numCache>
            </c:numRef>
          </c:val>
          <c:smooth val="0"/>
        </c:ser>
        <c:ser>
          <c:idx val="11"/>
          <c:order val="11"/>
          <c:tx>
            <c:strRef>
              <c:f>'tpm_ticks 2.5M'!$M$1</c:f>
              <c:strCache>
                <c:ptCount val="1"/>
                <c:pt idx="0">
                  <c:v>mm172559</c:v>
                </c:pt>
              </c:strCache>
            </c:strRef>
          </c:tx>
          <c:spPr>
            <a:ln w="25400">
              <a:solidFill>
                <a:srgbClr val="FF9900"/>
              </a:solidFill>
              <a:prstDash val="solid"/>
            </a:ln>
          </c:spPr>
          <c:marker>
            <c:symbol val="none"/>
          </c:marker>
          <c:val>
            <c:numRef>
              <c:f>'tpm_ticks 2.5M'!$M$2:$M$41</c:f>
              <c:numCache>
                <c:formatCode>General</c:formatCode>
                <c:ptCount val="40"/>
                <c:pt idx="0">
                  <c:v>29744</c:v>
                </c:pt>
                <c:pt idx="1">
                  <c:v>29760</c:v>
                </c:pt>
                <c:pt idx="2">
                  <c:v>29760</c:v>
                </c:pt>
                <c:pt idx="3">
                  <c:v>29776</c:v>
                </c:pt>
                <c:pt idx="4">
                  <c:v>29760</c:v>
                </c:pt>
                <c:pt idx="5">
                  <c:v>29744</c:v>
                </c:pt>
                <c:pt idx="6">
                  <c:v>29744</c:v>
                </c:pt>
                <c:pt idx="7">
                  <c:v>29776</c:v>
                </c:pt>
                <c:pt idx="8">
                  <c:v>29744</c:v>
                </c:pt>
                <c:pt idx="9">
                  <c:v>29744</c:v>
                </c:pt>
                <c:pt idx="10">
                  <c:v>29760</c:v>
                </c:pt>
                <c:pt idx="11">
                  <c:v>29744</c:v>
                </c:pt>
                <c:pt idx="12">
                  <c:v>29760</c:v>
                </c:pt>
                <c:pt idx="13">
                  <c:v>29728</c:v>
                </c:pt>
                <c:pt idx="14">
                  <c:v>29776</c:v>
                </c:pt>
                <c:pt idx="15">
                  <c:v>29792</c:v>
                </c:pt>
                <c:pt idx="16">
                  <c:v>29760</c:v>
                </c:pt>
                <c:pt idx="17">
                  <c:v>29760</c:v>
                </c:pt>
                <c:pt idx="18">
                  <c:v>29744</c:v>
                </c:pt>
                <c:pt idx="19">
                  <c:v>29760</c:v>
                </c:pt>
                <c:pt idx="20">
                  <c:v>31760</c:v>
                </c:pt>
                <c:pt idx="21">
                  <c:v>31760</c:v>
                </c:pt>
                <c:pt idx="22">
                  <c:v>31744</c:v>
                </c:pt>
                <c:pt idx="23">
                  <c:v>31776</c:v>
                </c:pt>
                <c:pt idx="24">
                  <c:v>31760</c:v>
                </c:pt>
                <c:pt idx="25">
                  <c:v>31744</c:v>
                </c:pt>
                <c:pt idx="26">
                  <c:v>31744</c:v>
                </c:pt>
                <c:pt idx="27">
                  <c:v>31760</c:v>
                </c:pt>
                <c:pt idx="28">
                  <c:v>31728</c:v>
                </c:pt>
                <c:pt idx="29">
                  <c:v>31744</c:v>
                </c:pt>
                <c:pt idx="30">
                  <c:v>31728</c:v>
                </c:pt>
                <c:pt idx="31">
                  <c:v>31728</c:v>
                </c:pt>
                <c:pt idx="32">
                  <c:v>31744</c:v>
                </c:pt>
                <c:pt idx="33">
                  <c:v>31744</c:v>
                </c:pt>
                <c:pt idx="34">
                  <c:v>31744</c:v>
                </c:pt>
                <c:pt idx="35">
                  <c:v>31744</c:v>
                </c:pt>
                <c:pt idx="36">
                  <c:v>31744</c:v>
                </c:pt>
                <c:pt idx="37">
                  <c:v>31712</c:v>
                </c:pt>
                <c:pt idx="38">
                  <c:v>31744</c:v>
                </c:pt>
                <c:pt idx="39">
                  <c:v>31744</c:v>
                </c:pt>
              </c:numCache>
            </c:numRef>
          </c:val>
          <c:smooth val="0"/>
        </c:ser>
        <c:ser>
          <c:idx val="12"/>
          <c:order val="12"/>
          <c:tx>
            <c:strRef>
              <c:f>'tpm_ticks 2.5M'!$N$1</c:f>
              <c:strCache>
                <c:ptCount val="1"/>
                <c:pt idx="0">
                  <c:v>mm172570</c:v>
                </c:pt>
              </c:strCache>
            </c:strRef>
          </c:tx>
          <c:spPr>
            <a:ln w="25400">
              <a:solidFill>
                <a:srgbClr val="99CCFF"/>
              </a:solidFill>
              <a:prstDash val="solid"/>
            </a:ln>
          </c:spPr>
          <c:marker>
            <c:symbol val="none"/>
          </c:marker>
          <c:val>
            <c:numRef>
              <c:f>'tpm_ticks 2.5M'!$N$2:$N$41</c:f>
              <c:numCache>
                <c:formatCode>General</c:formatCode>
                <c:ptCount val="40"/>
                <c:pt idx="0">
                  <c:v>29760</c:v>
                </c:pt>
                <c:pt idx="1">
                  <c:v>29760</c:v>
                </c:pt>
                <c:pt idx="2">
                  <c:v>29776</c:v>
                </c:pt>
                <c:pt idx="3">
                  <c:v>29728</c:v>
                </c:pt>
                <c:pt idx="4">
                  <c:v>29744</c:v>
                </c:pt>
                <c:pt idx="5">
                  <c:v>29760</c:v>
                </c:pt>
                <c:pt idx="6">
                  <c:v>29760</c:v>
                </c:pt>
                <c:pt idx="7">
                  <c:v>29760</c:v>
                </c:pt>
                <c:pt idx="8">
                  <c:v>29760</c:v>
                </c:pt>
                <c:pt idx="9">
                  <c:v>29824</c:v>
                </c:pt>
                <c:pt idx="10">
                  <c:v>29744</c:v>
                </c:pt>
                <c:pt idx="11">
                  <c:v>29760</c:v>
                </c:pt>
                <c:pt idx="12">
                  <c:v>29760</c:v>
                </c:pt>
                <c:pt idx="13">
                  <c:v>29744</c:v>
                </c:pt>
                <c:pt idx="14">
                  <c:v>29760</c:v>
                </c:pt>
                <c:pt idx="15">
                  <c:v>29792</c:v>
                </c:pt>
                <c:pt idx="16">
                  <c:v>29744</c:v>
                </c:pt>
                <c:pt idx="17">
                  <c:v>29744</c:v>
                </c:pt>
                <c:pt idx="18">
                  <c:v>29760</c:v>
                </c:pt>
                <c:pt idx="19">
                  <c:v>29728</c:v>
                </c:pt>
                <c:pt idx="20">
                  <c:v>31808</c:v>
                </c:pt>
                <c:pt idx="21">
                  <c:v>31824</c:v>
                </c:pt>
                <c:pt idx="22">
                  <c:v>31824</c:v>
                </c:pt>
                <c:pt idx="23">
                  <c:v>31808</c:v>
                </c:pt>
                <c:pt idx="24">
                  <c:v>31792</c:v>
                </c:pt>
                <c:pt idx="25">
                  <c:v>31808</c:v>
                </c:pt>
                <c:pt idx="26">
                  <c:v>31824</c:v>
                </c:pt>
                <c:pt idx="27">
                  <c:v>31792</c:v>
                </c:pt>
                <c:pt idx="28">
                  <c:v>31776</c:v>
                </c:pt>
                <c:pt idx="29">
                  <c:v>31808</c:v>
                </c:pt>
                <c:pt idx="30">
                  <c:v>31792</c:v>
                </c:pt>
                <c:pt idx="31">
                  <c:v>31792</c:v>
                </c:pt>
                <c:pt idx="32">
                  <c:v>31792</c:v>
                </c:pt>
                <c:pt idx="33">
                  <c:v>31824</c:v>
                </c:pt>
                <c:pt idx="34">
                  <c:v>31808</c:v>
                </c:pt>
                <c:pt idx="35">
                  <c:v>31792</c:v>
                </c:pt>
                <c:pt idx="36">
                  <c:v>31824</c:v>
                </c:pt>
                <c:pt idx="37">
                  <c:v>31808</c:v>
                </c:pt>
                <c:pt idx="38">
                  <c:v>31808</c:v>
                </c:pt>
                <c:pt idx="39">
                  <c:v>31776</c:v>
                </c:pt>
              </c:numCache>
            </c:numRef>
          </c:val>
          <c:smooth val="0"/>
        </c:ser>
        <c:ser>
          <c:idx val="13"/>
          <c:order val="13"/>
          <c:tx>
            <c:strRef>
              <c:f>'tpm_ticks 2.5M'!$O$1</c:f>
              <c:strCache>
                <c:ptCount val="1"/>
                <c:pt idx="0">
                  <c:v>mm172603</c:v>
                </c:pt>
              </c:strCache>
            </c:strRef>
          </c:tx>
          <c:spPr>
            <a:ln w="25400">
              <a:solidFill>
                <a:srgbClr val="FFCC99"/>
              </a:solidFill>
              <a:prstDash val="solid"/>
            </a:ln>
          </c:spPr>
          <c:marker>
            <c:symbol val="none"/>
          </c:marker>
          <c:val>
            <c:numRef>
              <c:f>'tpm_ticks 2.5M'!$O$2:$O$41</c:f>
              <c:numCache>
                <c:formatCode>General</c:formatCode>
                <c:ptCount val="40"/>
                <c:pt idx="0">
                  <c:v>29744</c:v>
                </c:pt>
                <c:pt idx="1">
                  <c:v>29808</c:v>
                </c:pt>
                <c:pt idx="2">
                  <c:v>29760</c:v>
                </c:pt>
                <c:pt idx="3">
                  <c:v>29760</c:v>
                </c:pt>
                <c:pt idx="4">
                  <c:v>29792</c:v>
                </c:pt>
                <c:pt idx="5">
                  <c:v>29744</c:v>
                </c:pt>
                <c:pt idx="6">
                  <c:v>29744</c:v>
                </c:pt>
                <c:pt idx="7">
                  <c:v>29776</c:v>
                </c:pt>
                <c:pt idx="8">
                  <c:v>29744</c:v>
                </c:pt>
                <c:pt idx="9">
                  <c:v>29744</c:v>
                </c:pt>
                <c:pt idx="10">
                  <c:v>29760</c:v>
                </c:pt>
                <c:pt idx="11">
                  <c:v>29744</c:v>
                </c:pt>
                <c:pt idx="12">
                  <c:v>29760</c:v>
                </c:pt>
                <c:pt idx="13">
                  <c:v>29744</c:v>
                </c:pt>
                <c:pt idx="14">
                  <c:v>29744</c:v>
                </c:pt>
                <c:pt idx="15">
                  <c:v>29728</c:v>
                </c:pt>
                <c:pt idx="16">
                  <c:v>29760</c:v>
                </c:pt>
                <c:pt idx="17">
                  <c:v>29744</c:v>
                </c:pt>
                <c:pt idx="18">
                  <c:v>29728</c:v>
                </c:pt>
                <c:pt idx="19">
                  <c:v>29760</c:v>
                </c:pt>
                <c:pt idx="20">
                  <c:v>31808</c:v>
                </c:pt>
                <c:pt idx="21">
                  <c:v>31808</c:v>
                </c:pt>
                <c:pt idx="22">
                  <c:v>31856</c:v>
                </c:pt>
                <c:pt idx="23">
                  <c:v>31840</c:v>
                </c:pt>
                <c:pt idx="24">
                  <c:v>31824</c:v>
                </c:pt>
                <c:pt idx="25">
                  <c:v>31824</c:v>
                </c:pt>
                <c:pt idx="26">
                  <c:v>31840</c:v>
                </c:pt>
                <c:pt idx="27">
                  <c:v>31824</c:v>
                </c:pt>
                <c:pt idx="28">
                  <c:v>31808</c:v>
                </c:pt>
                <c:pt idx="29">
                  <c:v>31792</c:v>
                </c:pt>
                <c:pt idx="30">
                  <c:v>31776</c:v>
                </c:pt>
                <c:pt idx="31">
                  <c:v>31824</c:v>
                </c:pt>
                <c:pt idx="32">
                  <c:v>31792</c:v>
                </c:pt>
                <c:pt idx="33">
                  <c:v>31808</c:v>
                </c:pt>
                <c:pt idx="34">
                  <c:v>31808</c:v>
                </c:pt>
                <c:pt idx="35">
                  <c:v>31808</c:v>
                </c:pt>
                <c:pt idx="36">
                  <c:v>31840</c:v>
                </c:pt>
                <c:pt idx="37">
                  <c:v>31824</c:v>
                </c:pt>
                <c:pt idx="38">
                  <c:v>31792</c:v>
                </c:pt>
                <c:pt idx="39">
                  <c:v>31808</c:v>
                </c:pt>
              </c:numCache>
            </c:numRef>
          </c:val>
          <c:smooth val="0"/>
        </c:ser>
        <c:ser>
          <c:idx val="14"/>
          <c:order val="14"/>
          <c:tx>
            <c:strRef>
              <c:f>'tpm_ticks 2.5M'!$P$1</c:f>
              <c:strCache>
                <c:ptCount val="1"/>
                <c:pt idx="0">
                  <c:v>mm172604</c:v>
                </c:pt>
              </c:strCache>
            </c:strRef>
          </c:tx>
          <c:spPr>
            <a:ln w="25400">
              <a:solidFill>
                <a:srgbClr val="CCFFCC"/>
              </a:solidFill>
              <a:prstDash val="solid"/>
            </a:ln>
          </c:spPr>
          <c:marker>
            <c:symbol val="none"/>
          </c:marker>
          <c:val>
            <c:numRef>
              <c:f>'tpm_ticks 2.5M'!$P$2:$P$41</c:f>
              <c:numCache>
                <c:formatCode>General</c:formatCode>
                <c:ptCount val="40"/>
                <c:pt idx="0">
                  <c:v>29728</c:v>
                </c:pt>
                <c:pt idx="1">
                  <c:v>29760</c:v>
                </c:pt>
                <c:pt idx="2">
                  <c:v>29744</c:v>
                </c:pt>
                <c:pt idx="3">
                  <c:v>29760</c:v>
                </c:pt>
                <c:pt idx="4">
                  <c:v>29776</c:v>
                </c:pt>
                <c:pt idx="5">
                  <c:v>29728</c:v>
                </c:pt>
                <c:pt idx="6">
                  <c:v>29744</c:v>
                </c:pt>
                <c:pt idx="7">
                  <c:v>29760</c:v>
                </c:pt>
                <c:pt idx="8">
                  <c:v>29760</c:v>
                </c:pt>
                <c:pt idx="9">
                  <c:v>29728</c:v>
                </c:pt>
                <c:pt idx="10">
                  <c:v>29760</c:v>
                </c:pt>
                <c:pt idx="11">
                  <c:v>29760</c:v>
                </c:pt>
                <c:pt idx="12">
                  <c:v>29776</c:v>
                </c:pt>
                <c:pt idx="13">
                  <c:v>29824</c:v>
                </c:pt>
                <c:pt idx="14">
                  <c:v>29744</c:v>
                </c:pt>
                <c:pt idx="15">
                  <c:v>29776</c:v>
                </c:pt>
                <c:pt idx="16">
                  <c:v>29760</c:v>
                </c:pt>
                <c:pt idx="17">
                  <c:v>29776</c:v>
                </c:pt>
                <c:pt idx="18">
                  <c:v>29744</c:v>
                </c:pt>
                <c:pt idx="19">
                  <c:v>29760</c:v>
                </c:pt>
                <c:pt idx="20">
                  <c:v>31808</c:v>
                </c:pt>
                <c:pt idx="21">
                  <c:v>31824</c:v>
                </c:pt>
                <c:pt idx="22">
                  <c:v>31856</c:v>
                </c:pt>
                <c:pt idx="23">
                  <c:v>31840</c:v>
                </c:pt>
                <c:pt idx="24">
                  <c:v>31808</c:v>
                </c:pt>
                <c:pt idx="25">
                  <c:v>31808</c:v>
                </c:pt>
                <c:pt idx="26">
                  <c:v>31808</c:v>
                </c:pt>
                <c:pt idx="27">
                  <c:v>31824</c:v>
                </c:pt>
                <c:pt idx="28">
                  <c:v>31808</c:v>
                </c:pt>
                <c:pt idx="29">
                  <c:v>31824</c:v>
                </c:pt>
                <c:pt idx="30">
                  <c:v>31792</c:v>
                </c:pt>
                <c:pt idx="31">
                  <c:v>31808</c:v>
                </c:pt>
                <c:pt idx="32">
                  <c:v>31808</c:v>
                </c:pt>
                <c:pt idx="33">
                  <c:v>31872</c:v>
                </c:pt>
                <c:pt idx="34">
                  <c:v>31824</c:v>
                </c:pt>
                <c:pt idx="35">
                  <c:v>31792</c:v>
                </c:pt>
                <c:pt idx="36">
                  <c:v>31792</c:v>
                </c:pt>
                <c:pt idx="37">
                  <c:v>31840</c:v>
                </c:pt>
                <c:pt idx="38">
                  <c:v>31824</c:v>
                </c:pt>
                <c:pt idx="39">
                  <c:v>31840</c:v>
                </c:pt>
              </c:numCache>
            </c:numRef>
          </c:val>
          <c:smooth val="0"/>
        </c:ser>
        <c:ser>
          <c:idx val="15"/>
          <c:order val="15"/>
          <c:tx>
            <c:strRef>
              <c:f>'tpm_ticks 2.5M'!$Q$1</c:f>
              <c:strCache>
                <c:ptCount val="1"/>
                <c:pt idx="0">
                  <c:v>mm172708</c:v>
                </c:pt>
              </c:strCache>
            </c:strRef>
          </c:tx>
          <c:spPr>
            <a:ln w="25400">
              <a:solidFill>
                <a:srgbClr val="CC99FF"/>
              </a:solidFill>
              <a:prstDash val="solid"/>
            </a:ln>
          </c:spPr>
          <c:marker>
            <c:symbol val="none"/>
          </c:marker>
          <c:val>
            <c:numRef>
              <c:f>'tpm_ticks 2.5M'!$Q$2:$Q$41</c:f>
              <c:numCache>
                <c:formatCode>General</c:formatCode>
                <c:ptCount val="40"/>
                <c:pt idx="0">
                  <c:v>29744</c:v>
                </c:pt>
                <c:pt idx="1">
                  <c:v>29744</c:v>
                </c:pt>
                <c:pt idx="2">
                  <c:v>29744</c:v>
                </c:pt>
                <c:pt idx="3">
                  <c:v>29728</c:v>
                </c:pt>
                <c:pt idx="4">
                  <c:v>29760</c:v>
                </c:pt>
                <c:pt idx="5">
                  <c:v>29744</c:v>
                </c:pt>
                <c:pt idx="6">
                  <c:v>29744</c:v>
                </c:pt>
                <c:pt idx="7">
                  <c:v>29728</c:v>
                </c:pt>
                <c:pt idx="8">
                  <c:v>29728</c:v>
                </c:pt>
                <c:pt idx="9">
                  <c:v>29792</c:v>
                </c:pt>
                <c:pt idx="10">
                  <c:v>29728</c:v>
                </c:pt>
                <c:pt idx="11">
                  <c:v>29808</c:v>
                </c:pt>
                <c:pt idx="12">
                  <c:v>29728</c:v>
                </c:pt>
                <c:pt idx="13">
                  <c:v>29776</c:v>
                </c:pt>
                <c:pt idx="14">
                  <c:v>29776</c:v>
                </c:pt>
                <c:pt idx="15">
                  <c:v>29760</c:v>
                </c:pt>
                <c:pt idx="16">
                  <c:v>29744</c:v>
                </c:pt>
                <c:pt idx="17">
                  <c:v>29760</c:v>
                </c:pt>
                <c:pt idx="18">
                  <c:v>29760</c:v>
                </c:pt>
                <c:pt idx="19">
                  <c:v>29744</c:v>
                </c:pt>
                <c:pt idx="20">
                  <c:v>31792</c:v>
                </c:pt>
                <c:pt idx="21">
                  <c:v>31840</c:v>
                </c:pt>
                <c:pt idx="22">
                  <c:v>31808</c:v>
                </c:pt>
                <c:pt idx="23">
                  <c:v>31792</c:v>
                </c:pt>
                <c:pt idx="24">
                  <c:v>31824</c:v>
                </c:pt>
                <c:pt idx="25">
                  <c:v>31808</c:v>
                </c:pt>
                <c:pt idx="26">
                  <c:v>31824</c:v>
                </c:pt>
                <c:pt idx="27">
                  <c:v>31808</c:v>
                </c:pt>
                <c:pt idx="28">
                  <c:v>31776</c:v>
                </c:pt>
                <c:pt idx="29">
                  <c:v>31824</c:v>
                </c:pt>
                <c:pt idx="30">
                  <c:v>31808</c:v>
                </c:pt>
                <c:pt idx="31">
                  <c:v>31824</c:v>
                </c:pt>
                <c:pt idx="32">
                  <c:v>31808</c:v>
                </c:pt>
                <c:pt idx="33">
                  <c:v>31808</c:v>
                </c:pt>
                <c:pt idx="34">
                  <c:v>31808</c:v>
                </c:pt>
                <c:pt idx="35">
                  <c:v>32512</c:v>
                </c:pt>
                <c:pt idx="36">
                  <c:v>31792</c:v>
                </c:pt>
                <c:pt idx="37">
                  <c:v>31808</c:v>
                </c:pt>
                <c:pt idx="38">
                  <c:v>31840</c:v>
                </c:pt>
                <c:pt idx="39">
                  <c:v>31792</c:v>
                </c:pt>
              </c:numCache>
            </c:numRef>
          </c:val>
          <c:smooth val="0"/>
        </c:ser>
        <c:ser>
          <c:idx val="16"/>
          <c:order val="16"/>
          <c:tx>
            <c:strRef>
              <c:f>'tpm_ticks 2.5M'!$R$1</c:f>
              <c:strCache>
                <c:ptCount val="1"/>
                <c:pt idx="0">
                  <c:v>mm172984</c:v>
                </c:pt>
              </c:strCache>
            </c:strRef>
          </c:tx>
          <c:spPr>
            <a:ln w="25400">
              <a:solidFill>
                <a:srgbClr val="99CCFF"/>
              </a:solidFill>
              <a:prstDash val="solid"/>
            </a:ln>
          </c:spPr>
          <c:marker>
            <c:symbol val="none"/>
          </c:marker>
          <c:val>
            <c:numRef>
              <c:f>'tpm_ticks 2.5M'!$R$2:$R$41</c:f>
              <c:numCache>
                <c:formatCode>General</c:formatCode>
                <c:ptCount val="40"/>
                <c:pt idx="0">
                  <c:v>29760</c:v>
                </c:pt>
                <c:pt idx="1">
                  <c:v>29776</c:v>
                </c:pt>
                <c:pt idx="2">
                  <c:v>29760</c:v>
                </c:pt>
                <c:pt idx="3">
                  <c:v>29744</c:v>
                </c:pt>
                <c:pt idx="4">
                  <c:v>29744</c:v>
                </c:pt>
                <c:pt idx="5">
                  <c:v>29712</c:v>
                </c:pt>
                <c:pt idx="6">
                  <c:v>29744</c:v>
                </c:pt>
                <c:pt idx="7">
                  <c:v>29744</c:v>
                </c:pt>
                <c:pt idx="8">
                  <c:v>29744</c:v>
                </c:pt>
                <c:pt idx="9">
                  <c:v>29744</c:v>
                </c:pt>
                <c:pt idx="10">
                  <c:v>29744</c:v>
                </c:pt>
                <c:pt idx="11">
                  <c:v>29744</c:v>
                </c:pt>
                <c:pt idx="12">
                  <c:v>29744</c:v>
                </c:pt>
                <c:pt idx="13">
                  <c:v>29744</c:v>
                </c:pt>
                <c:pt idx="14">
                  <c:v>29744</c:v>
                </c:pt>
                <c:pt idx="15">
                  <c:v>29728</c:v>
                </c:pt>
                <c:pt idx="16">
                  <c:v>29760</c:v>
                </c:pt>
                <c:pt idx="17">
                  <c:v>29760</c:v>
                </c:pt>
                <c:pt idx="18">
                  <c:v>29744</c:v>
                </c:pt>
                <c:pt idx="19">
                  <c:v>29760</c:v>
                </c:pt>
                <c:pt idx="20">
                  <c:v>31808</c:v>
                </c:pt>
                <c:pt idx="21">
                  <c:v>31856</c:v>
                </c:pt>
                <c:pt idx="22">
                  <c:v>31840</c:v>
                </c:pt>
                <c:pt idx="23">
                  <c:v>31808</c:v>
                </c:pt>
                <c:pt idx="24">
                  <c:v>31808</c:v>
                </c:pt>
                <c:pt idx="25">
                  <c:v>31808</c:v>
                </c:pt>
                <c:pt idx="26">
                  <c:v>31808</c:v>
                </c:pt>
                <c:pt idx="27">
                  <c:v>31824</c:v>
                </c:pt>
                <c:pt idx="28">
                  <c:v>31808</c:v>
                </c:pt>
                <c:pt idx="29">
                  <c:v>31824</c:v>
                </c:pt>
                <c:pt idx="30">
                  <c:v>31808</c:v>
                </c:pt>
                <c:pt idx="31">
                  <c:v>31792</c:v>
                </c:pt>
                <c:pt idx="32">
                  <c:v>31808</c:v>
                </c:pt>
                <c:pt idx="33">
                  <c:v>31808</c:v>
                </c:pt>
                <c:pt idx="34">
                  <c:v>31808</c:v>
                </c:pt>
                <c:pt idx="35">
                  <c:v>31840</c:v>
                </c:pt>
                <c:pt idx="36">
                  <c:v>31824</c:v>
                </c:pt>
                <c:pt idx="37">
                  <c:v>31856</c:v>
                </c:pt>
                <c:pt idx="38">
                  <c:v>31808</c:v>
                </c:pt>
                <c:pt idx="39">
                  <c:v>31792</c:v>
                </c:pt>
              </c:numCache>
            </c:numRef>
          </c:val>
          <c:smooth val="0"/>
        </c:ser>
        <c:dLbls>
          <c:showLegendKey val="0"/>
          <c:showVal val="0"/>
          <c:showCatName val="0"/>
          <c:showSerName val="0"/>
          <c:showPercent val="0"/>
          <c:showBubbleSize val="0"/>
        </c:dLbls>
        <c:marker val="1"/>
        <c:smooth val="0"/>
        <c:axId val="103123200"/>
        <c:axId val="103137664"/>
      </c:lineChart>
      <c:catAx>
        <c:axId val="103123200"/>
        <c:scaling>
          <c:orientation val="minMax"/>
        </c:scaling>
        <c:delete val="0"/>
        <c:axPos val="b"/>
        <c:title>
          <c:tx>
            <c:rich>
              <a:bodyPr/>
              <a:lstStyle/>
              <a:p>
                <a:pPr>
                  <a:defRPr sz="1600"/>
                </a:pPr>
                <a:r>
                  <a:rPr lang="en-US" sz="1600" dirty="0" smtClean="0"/>
                  <a:t>Measurement Instance</a:t>
                </a:r>
                <a:endParaRPr lang="en-US" sz="1600" dirty="0"/>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103137664"/>
        <c:crosses val="autoZero"/>
        <c:auto val="1"/>
        <c:lblAlgn val="ctr"/>
        <c:lblOffset val="100"/>
        <c:noMultiLvlLbl val="0"/>
      </c:catAx>
      <c:valAx>
        <c:axId val="103137664"/>
        <c:scaling>
          <c:orientation val="minMax"/>
          <c:max val="33000"/>
          <c:min val="29500"/>
        </c:scaling>
        <c:delete val="0"/>
        <c:axPos val="l"/>
        <c:majorGridlines>
          <c:spPr>
            <a:ln w="3175">
              <a:solidFill>
                <a:srgbClr val="808080"/>
              </a:solidFill>
              <a:prstDash val="solid"/>
            </a:ln>
          </c:spPr>
        </c:majorGridlines>
        <c:title>
          <c:tx>
            <c:rich>
              <a:bodyPr rot="-5400000" vert="horz"/>
              <a:lstStyle/>
              <a:p>
                <a:pPr>
                  <a:defRPr sz="1600"/>
                </a:pPr>
                <a:r>
                  <a:rPr lang="en-US" sz="1600" dirty="0"/>
                  <a:t>TPM Ticks</a:t>
                </a:r>
              </a:p>
            </c:rich>
          </c:tx>
          <c:layout/>
          <c:overlay val="0"/>
          <c:spPr>
            <a:noFill/>
            <a:ln w="25400">
              <a:noFill/>
            </a:ln>
          </c:spPr>
        </c:title>
        <c:numFmt formatCode="General" sourceLinked="1"/>
        <c:majorTickMark val="out"/>
        <c:minorTickMark val="none"/>
        <c:tickLblPos val="nextTo"/>
        <c:spPr>
          <a:ln w="3175">
            <a:solidFill>
              <a:srgbClr val="808080"/>
            </a:solidFill>
            <a:prstDash val="solid"/>
          </a:ln>
        </c:spPr>
        <c:txPr>
          <a:bodyPr/>
          <a:lstStyle/>
          <a:p>
            <a:pPr>
              <a:defRPr sz="1600"/>
            </a:pPr>
            <a:endParaRPr lang="en-US"/>
          </a:p>
        </c:txPr>
        <c:crossAx val="10312320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0.13337</cdr:x>
      <cdr:y>0.67543</cdr:y>
    </cdr:from>
    <cdr:to>
      <cdr:x>0.54635</cdr:x>
      <cdr:y>0.76143</cdr:y>
    </cdr:to>
    <cdr:sp macro="" textlink="">
      <cdr:nvSpPr>
        <cdr:cNvPr id="2" name="Left Brace 1"/>
        <cdr:cNvSpPr/>
      </cdr:nvSpPr>
      <cdr:spPr>
        <a:xfrm xmlns:a="http://schemas.openxmlformats.org/drawingml/2006/main" rot="16200000">
          <a:off x="2812806" y="3038888"/>
          <a:ext cx="589776" cy="3776249"/>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0.55049</cdr:x>
      <cdr:y>0.67319</cdr:y>
    </cdr:from>
    <cdr:to>
      <cdr:x>0.96946</cdr:x>
      <cdr:y>0.76044</cdr:y>
    </cdr:to>
    <cdr:sp macro="" textlink="">
      <cdr:nvSpPr>
        <cdr:cNvPr id="3" name="Left Brace 2"/>
        <cdr:cNvSpPr/>
      </cdr:nvSpPr>
      <cdr:spPr>
        <a:xfrm xmlns:a="http://schemas.openxmlformats.org/drawingml/2006/main" rot="16200000">
          <a:off x="7570274" y="2693033"/>
          <a:ext cx="591681" cy="4336495"/>
        </a:xfrm>
        <a:prstGeom xmlns:a="http://schemas.openxmlformats.org/drawingml/2006/main" prst="leftBrac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45DC58A4-1F39-4E10-B40C-ECB2E4998083}" type="datetimeFigureOut">
              <a:rPr lang="en-US" smtClean="0"/>
              <a:t>10/23/2013</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A5BFFE62-8B6F-4B6C-87A1-15BE8E6B70A8}" type="slidenum">
              <a:rPr lang="en-US" smtClean="0"/>
              <a:t>‹#›</a:t>
            </a:fld>
            <a:endParaRPr lang="en-US"/>
          </a:p>
        </p:txBody>
      </p:sp>
    </p:spTree>
    <p:extLst>
      <p:ext uri="{BB962C8B-B14F-4D97-AF65-F5344CB8AC3E}">
        <p14:creationId xmlns:p14="http://schemas.microsoft.com/office/powerpoint/2010/main" val="2416561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24BF3212-CA4A-4372-B18F-FDBCACCE5573}" type="datetimeFigureOut">
              <a:rPr lang="en-US" smtClean="0"/>
              <a:t>10/23/2013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FCCDFB8-CE1E-4CEA-A9A7-0392F69410F3}" type="slidenum">
              <a:rPr lang="en-US" smtClean="0"/>
              <a:t>‹#›</a:t>
            </a:fld>
            <a:endParaRPr lang="en-US"/>
          </a:p>
        </p:txBody>
      </p:sp>
    </p:spTree>
    <p:extLst>
      <p:ext uri="{BB962C8B-B14F-4D97-AF65-F5344CB8AC3E}">
        <p14:creationId xmlns:p14="http://schemas.microsoft.com/office/powerpoint/2010/main" val="40548688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CCDFB8-CE1E-4CEA-A9A7-0392F69410F3}" type="slidenum">
              <a:rPr lang="en-US" smtClean="0"/>
              <a:t>2</a:t>
            </a:fld>
            <a:endParaRPr lang="en-US"/>
          </a:p>
        </p:txBody>
      </p:sp>
    </p:spTree>
    <p:extLst>
      <p:ext uri="{BB962C8B-B14F-4D97-AF65-F5344CB8AC3E}">
        <p14:creationId xmlns:p14="http://schemas.microsoft.com/office/powerpoint/2010/main" val="81004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this is an outdated picture. It was chosen because it's what most people will be familiar with</a:t>
            </a:r>
          </a:p>
          <a:p>
            <a:endParaRPr lang="en-US" dirty="0" smtClean="0"/>
          </a:p>
          <a:p>
            <a:r>
              <a:rPr lang="en-US" dirty="0" smtClean="0"/>
              <a:t>Even if the access controls are properly applied, there's a move toward restricting it so that SMM can</a:t>
            </a:r>
            <a:r>
              <a:rPr lang="en-US" baseline="0" dirty="0" smtClean="0"/>
              <a:t> still write to the BIOS if others can't</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12</a:t>
            </a:fld>
            <a:endParaRPr lang="en-US"/>
          </a:p>
        </p:txBody>
      </p:sp>
    </p:spTree>
    <p:extLst>
      <p:ext uri="{BB962C8B-B14F-4D97-AF65-F5344CB8AC3E}">
        <p14:creationId xmlns:p14="http://schemas.microsoft.com/office/powerpoint/2010/main" val="1818897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basic point here is to exist outside the OS and make changes within it – this will be a common theme of deeper system attacks</a:t>
            </a:r>
          </a:p>
          <a:p>
            <a:endParaRPr lang="en-US" dirty="0" smtClean="0"/>
          </a:p>
          <a:p>
            <a:r>
              <a:rPr lang="en-US" dirty="0" smtClean="0"/>
              <a:t>http://</a:t>
            </a:r>
            <a:r>
              <a:rPr lang="en-US" dirty="0" err="1" smtClean="0"/>
              <a:t>www.invisiblethingslab.com</a:t>
            </a:r>
            <a:r>
              <a:rPr lang="en-US" dirty="0" smtClean="0"/>
              <a:t>/resources/2011/</a:t>
            </a:r>
            <a:r>
              <a:rPr lang="en-US" dirty="0" err="1" smtClean="0"/>
              <a:t>Attacking_Intel_TXT_via_SINIT_hijacking.pdf</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14</a:t>
            </a:fld>
            <a:endParaRPr lang="en-US"/>
          </a:p>
        </p:txBody>
      </p:sp>
    </p:spTree>
    <p:extLst>
      <p:ext uri="{BB962C8B-B14F-4D97-AF65-F5344CB8AC3E}">
        <p14:creationId xmlns:p14="http://schemas.microsoft.com/office/powerpoint/2010/main" val="4275495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we're not currently aware of any additional protections which have been added to XROMs such as signed BIOS updates. Our UEFI XROM audit will provide more detail.</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18</a:t>
            </a:fld>
            <a:endParaRPr lang="en-US"/>
          </a:p>
        </p:txBody>
      </p:sp>
    </p:spTree>
    <p:extLst>
      <p:ext uri="{BB962C8B-B14F-4D97-AF65-F5344CB8AC3E}">
        <p14:creationId xmlns:p14="http://schemas.microsoft.com/office/powerpoint/2010/main" val="18369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agent doesn't contain any code except for a small stub used to</a:t>
            </a:r>
            <a:r>
              <a:rPr lang="en-US" baseline="0" dirty="0" smtClean="0"/>
              <a:t> </a:t>
            </a:r>
            <a:r>
              <a:rPr lang="en-US" dirty="0" smtClean="0"/>
              <a:t>load additional code from a sector on the hard disk located outside normal</a:t>
            </a:r>
            <a:r>
              <a:rPr lang="en-US" baseline="0" dirty="0" smtClean="0"/>
              <a:t> </a:t>
            </a:r>
            <a:r>
              <a:rPr lang="en-US" dirty="0" smtClean="0"/>
              <a:t>Partitions"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21</a:t>
            </a:fld>
            <a:endParaRPr lang="en-US"/>
          </a:p>
        </p:txBody>
      </p:sp>
    </p:spTree>
    <p:extLst>
      <p:ext uri="{BB962C8B-B14F-4D97-AF65-F5344CB8AC3E}">
        <p14:creationId xmlns:p14="http://schemas.microsoft.com/office/powerpoint/2010/main" val="2598752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http://3.bp.blogspot.com/_QCcMTHCBJ4c/</a:t>
            </a:r>
            <a:r>
              <a:rPr lang="en-US" dirty="0" err="1" smtClean="0"/>
              <a:t>TUFURUtqeiI</a:t>
            </a:r>
            <a:r>
              <a:rPr lang="en-US" dirty="0" smtClean="0"/>
              <a:t>/AAAAAAAAFQ0/</a:t>
            </a:r>
            <a:r>
              <a:rPr lang="en-US" dirty="0" err="1" smtClean="0"/>
              <a:t>wcCzrBNMHXI</a:t>
            </a:r>
            <a:r>
              <a:rPr lang="en-US" dirty="0" smtClean="0"/>
              <a:t>/s1600/Be%2BShallow%2BOr%2BGo%2BDeep.jpeg</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34</a:t>
            </a:fld>
            <a:endParaRPr lang="en-US"/>
          </a:p>
        </p:txBody>
      </p:sp>
    </p:spTree>
    <p:extLst>
      <p:ext uri="{BB962C8B-B14F-4D97-AF65-F5344CB8AC3E}">
        <p14:creationId xmlns:p14="http://schemas.microsoft.com/office/powerpoint/2010/main" val="4262133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mn-lt"/>
                <a:ea typeface="+mn-ea"/>
                <a:cs typeface="+mn-cs"/>
              </a:rPr>
              <a:t>Can mention </a:t>
            </a:r>
            <a:r>
              <a:rPr lang="en-US" sz="1200" b="0" i="0" kern="1200" baseline="0" dirty="0" err="1" smtClean="0">
                <a:solidFill>
                  <a:schemeClr val="tx1"/>
                </a:solidFill>
                <a:effectLst/>
                <a:latin typeface="+mn-lt"/>
                <a:ea typeface="+mn-ea"/>
                <a:cs typeface="+mn-cs"/>
              </a:rPr>
              <a:t>Yuriy</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Bulygin's</a:t>
            </a:r>
            <a:r>
              <a:rPr lang="en-US" sz="1200" b="0" i="0" kern="1200" baseline="0" dirty="0" smtClean="0">
                <a:solidFill>
                  <a:schemeClr val="tx1"/>
                </a:solidFill>
                <a:effectLst/>
                <a:latin typeface="+mn-lt"/>
                <a:ea typeface="+mn-ea"/>
                <a:cs typeface="+mn-cs"/>
              </a:rPr>
              <a:t> talk pertains to the access control bits</a:t>
            </a:r>
          </a:p>
        </p:txBody>
      </p:sp>
      <p:sp>
        <p:nvSpPr>
          <p:cNvPr id="4" name="Slide Number Placeholder 3"/>
          <p:cNvSpPr>
            <a:spLocks noGrp="1"/>
          </p:cNvSpPr>
          <p:nvPr>
            <p:ph type="sldNum" sz="quarter" idx="10"/>
          </p:nvPr>
        </p:nvSpPr>
        <p:spPr/>
        <p:txBody>
          <a:bodyPr/>
          <a:lstStyle/>
          <a:p>
            <a:fld id="{6FCCDFB8-CE1E-4CEA-A9A7-0392F69410F3}" type="slidenum">
              <a:rPr lang="en-US" smtClean="0"/>
              <a:t>35</a:t>
            </a:fld>
            <a:endParaRPr lang="en-US"/>
          </a:p>
        </p:txBody>
      </p:sp>
    </p:spTree>
    <p:extLst>
      <p:ext uri="{BB962C8B-B14F-4D97-AF65-F5344CB8AC3E}">
        <p14:creationId xmlns:p14="http://schemas.microsoft.com/office/powerpoint/2010/main" val="2285054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good talk that</a:t>
            </a:r>
            <a:r>
              <a:rPr lang="en-US" baseline="0" dirty="0" smtClean="0"/>
              <a:t> overlaps this, check out the Sticky Keys talk (Broussard)</a:t>
            </a:r>
            <a:endParaRPr lang="en-US" dirty="0"/>
          </a:p>
        </p:txBody>
      </p:sp>
      <p:sp>
        <p:nvSpPr>
          <p:cNvPr id="4" name="Slide Number Placeholder 3"/>
          <p:cNvSpPr>
            <a:spLocks noGrp="1"/>
          </p:cNvSpPr>
          <p:nvPr>
            <p:ph type="sldNum" sz="quarter" idx="10"/>
          </p:nvPr>
        </p:nvSpPr>
        <p:spPr/>
        <p:txBody>
          <a:bodyPr/>
          <a:lstStyle/>
          <a:p>
            <a:fld id="{A1E35736-EB93-46E1-B49A-CAD81107E4B9}" type="slidenum">
              <a:rPr lang="en-US" smtClean="0"/>
              <a:t>36</a:t>
            </a:fld>
            <a:endParaRPr lang="en-US"/>
          </a:p>
        </p:txBody>
      </p:sp>
    </p:spTree>
    <p:extLst>
      <p:ext uri="{BB962C8B-B14F-4D97-AF65-F5344CB8AC3E}">
        <p14:creationId xmlns:p14="http://schemas.microsoft.com/office/powerpoint/2010/main" val="4046999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2FF530-48BE-403E-B621-99CAA652448C}" type="slidenum">
              <a:rPr lang="en-US" smtClean="0"/>
              <a:t>40</a:t>
            </a:fld>
            <a:endParaRPr lang="en-US"/>
          </a:p>
        </p:txBody>
      </p:sp>
    </p:spTree>
    <p:extLst>
      <p:ext uri="{BB962C8B-B14F-4D97-AF65-F5344CB8AC3E}">
        <p14:creationId xmlns:p14="http://schemas.microsoft.com/office/powerpoint/2010/main" val="340236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0309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57</a:t>
            </a:fld>
            <a:endParaRPr lang="en-US"/>
          </a:p>
        </p:txBody>
      </p:sp>
    </p:spTree>
    <p:extLst>
      <p:ext uri="{BB962C8B-B14F-4D97-AF65-F5344CB8AC3E}">
        <p14:creationId xmlns:p14="http://schemas.microsoft.com/office/powerpoint/2010/main" val="3913915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we like you.  </a:t>
            </a:r>
          </a:p>
        </p:txBody>
      </p:sp>
      <p:sp>
        <p:nvSpPr>
          <p:cNvPr id="4" name="Slide Number Placeholder 3"/>
          <p:cNvSpPr>
            <a:spLocks noGrp="1"/>
          </p:cNvSpPr>
          <p:nvPr>
            <p:ph type="sldNum" sz="quarter" idx="10"/>
          </p:nvPr>
        </p:nvSpPr>
        <p:spPr/>
        <p:txBody>
          <a:bodyPr/>
          <a:lstStyle/>
          <a:p>
            <a:fld id="{6FCCDFB8-CE1E-4CEA-A9A7-0392F69410F3}" type="slidenum">
              <a:rPr lang="en-US" smtClean="0"/>
              <a:t>3</a:t>
            </a:fld>
            <a:endParaRPr lang="en-US"/>
          </a:p>
        </p:txBody>
      </p:sp>
    </p:spTree>
    <p:extLst>
      <p:ext uri="{BB962C8B-B14F-4D97-AF65-F5344CB8AC3E}">
        <p14:creationId xmlns:p14="http://schemas.microsoft.com/office/powerpoint/2010/main" val="810048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www.intel.com</a:t>
            </a:r>
            <a:r>
              <a:rPr lang="en-US" dirty="0" smtClean="0"/>
              <a:t>/content/dam/doc/white-paper/</a:t>
            </a:r>
            <a:r>
              <a:rPr lang="en-US" dirty="0" err="1" smtClean="0"/>
              <a:t>uefi</a:t>
            </a:r>
            <a:r>
              <a:rPr lang="en-US" dirty="0" smtClean="0"/>
              <a:t>-pi-</a:t>
            </a:r>
            <a:r>
              <a:rPr lang="en-US" dirty="0" err="1" smtClean="0"/>
              <a:t>tcg</a:t>
            </a:r>
            <a:r>
              <a:rPr lang="en-US" dirty="0" smtClean="0"/>
              <a:t>-firmware-white-</a:t>
            </a:r>
            <a:r>
              <a:rPr lang="en-US" dirty="0" err="1" smtClean="0"/>
              <a:t>paper.pdf</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58</a:t>
            </a:fld>
            <a:endParaRPr lang="en-US"/>
          </a:p>
        </p:txBody>
      </p:sp>
    </p:spTree>
    <p:extLst>
      <p:ext uri="{BB962C8B-B14F-4D97-AF65-F5344CB8AC3E}">
        <p14:creationId xmlns:p14="http://schemas.microsoft.com/office/powerpoint/2010/main" val="273613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www.intel.com</a:t>
            </a:r>
            <a:r>
              <a:rPr lang="en-US" dirty="0"/>
              <a:t>/.../</a:t>
            </a:r>
            <a:r>
              <a:rPr lang="en-US" b="1" dirty="0"/>
              <a:t>datasheet</a:t>
            </a:r>
            <a:r>
              <a:rPr lang="en-US" dirty="0"/>
              <a:t>/</a:t>
            </a:r>
            <a:r>
              <a:rPr lang="en-US" b="1" dirty="0"/>
              <a:t>io</a:t>
            </a:r>
            <a:r>
              <a:rPr lang="en-US" dirty="0"/>
              <a:t>-</a:t>
            </a:r>
            <a:r>
              <a:rPr lang="en-US" b="1" dirty="0"/>
              <a:t>controller</a:t>
            </a:r>
            <a:r>
              <a:rPr lang="en-US" dirty="0"/>
              <a:t>-</a:t>
            </a:r>
            <a:r>
              <a:rPr lang="en-US" b="1" dirty="0"/>
              <a:t>hub</a:t>
            </a:r>
            <a:r>
              <a:rPr lang="en-US" dirty="0"/>
              <a:t>-</a:t>
            </a:r>
            <a:r>
              <a:rPr lang="en-US" b="1" dirty="0"/>
              <a:t>9</a:t>
            </a:r>
            <a:r>
              <a:rPr lang="en-US" dirty="0"/>
              <a:t>-</a:t>
            </a:r>
            <a:r>
              <a:rPr lang="en-US" b="1" dirty="0"/>
              <a:t>datasheet</a:t>
            </a:r>
            <a:r>
              <a:rPr lang="en-US" dirty="0"/>
              <a:t>.pdf</a:t>
            </a:r>
          </a:p>
          <a:p>
            <a:endParaRPr lang="en-US" dirty="0" smtClean="0"/>
          </a:p>
          <a:p>
            <a:r>
              <a:rPr lang="en-US" dirty="0" smtClean="0"/>
              <a:t>Modified slightly by moving the </a:t>
            </a:r>
            <a:r>
              <a:rPr lang="en-US" baseline="0" dirty="0" smtClean="0"/>
              <a:t>TPM to a more visible location  (removed the clocks – hey who needs those!)</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59</a:t>
            </a:fld>
            <a:endParaRPr lang="en-US"/>
          </a:p>
        </p:txBody>
      </p:sp>
    </p:spTree>
    <p:extLst>
      <p:ext uri="{BB962C8B-B14F-4D97-AF65-F5344CB8AC3E}">
        <p14:creationId xmlns:p14="http://schemas.microsoft.com/office/powerpoint/2010/main" val="2120912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FCCDFB8-CE1E-4CEA-A9A7-0392F69410F3}" type="slidenum">
              <a:rPr lang="en-US" smtClean="0"/>
              <a:t>60</a:t>
            </a:fld>
            <a:endParaRPr lang="en-US"/>
          </a:p>
        </p:txBody>
      </p:sp>
    </p:spTree>
    <p:extLst>
      <p:ext uri="{BB962C8B-B14F-4D97-AF65-F5344CB8AC3E}">
        <p14:creationId xmlns:p14="http://schemas.microsoft.com/office/powerpoint/2010/main" val="2120912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61</a:t>
            </a:fld>
            <a:endParaRPr lang="en-US"/>
          </a:p>
        </p:txBody>
      </p:sp>
    </p:spTree>
    <p:extLst>
      <p:ext uri="{BB962C8B-B14F-4D97-AF65-F5344CB8AC3E}">
        <p14:creationId xmlns:p14="http://schemas.microsoft.com/office/powerpoint/2010/main" val="212091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say the TCG-provided description is not actually accurate to what's actually being measured, and then point out that 1,2,3 are</a:t>
            </a:r>
            <a:r>
              <a:rPr lang="en-US" baseline="0" dirty="0" smtClean="0"/>
              <a:t> just hashes of 0</a:t>
            </a:r>
            <a:endParaRPr lang="en-US" baseline="0"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903097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need to caveat that there is a size field in the first 64 bytes.</a:t>
            </a:r>
            <a:r>
              <a:rPr lang="en-US" baseline="0" dirty="0" smtClean="0"/>
              <a:t> We should </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63</a:t>
            </a:fld>
            <a:endParaRPr lang="en-US"/>
          </a:p>
        </p:txBody>
      </p:sp>
    </p:spTree>
    <p:extLst>
      <p:ext uri="{BB962C8B-B14F-4D97-AF65-F5344CB8AC3E}">
        <p14:creationId xmlns:p14="http://schemas.microsoft.com/office/powerpoint/2010/main" val="4154582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903097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only mention Naïve because I plan to show it in Demo to “prove” that changing</a:t>
            </a:r>
            <a:r>
              <a:rPr lang="en-US" baseline="0" dirty="0" smtClean="0"/>
              <a:t> the splash screen does change PCR0.</a:t>
            </a: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66</a:t>
            </a:fld>
            <a:endParaRPr lang="en-US"/>
          </a:p>
        </p:txBody>
      </p:sp>
    </p:spTree>
    <p:extLst>
      <p:ext uri="{BB962C8B-B14F-4D97-AF65-F5344CB8AC3E}">
        <p14:creationId xmlns:p14="http://schemas.microsoft.com/office/powerpoint/2010/main" val="276247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fontAlgn="base">
              <a:spcBef>
                <a:spcPct val="30000"/>
              </a:spcBef>
              <a:spcAft>
                <a:spcPct val="0"/>
              </a:spcAft>
              <a:defRPr/>
            </a:pPr>
            <a:r>
              <a:rPr lang="en-US" dirty="0" smtClean="0"/>
              <a:t>Wasn’t this covered in the E6400 boot process slide?  Perhaps a reminder? </a:t>
            </a:r>
            <a:r>
              <a:rPr lang="en-US" baseline="0" dirty="0"/>
              <a:t>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BB4B371-47EF-4F94-805C-A1A2AA5EDDC3}" type="slidenum">
              <a:rPr lang="en-US" smtClean="0"/>
              <a:pPr/>
              <a:t>67</a:t>
            </a:fld>
            <a:endParaRPr lang="en-US"/>
          </a:p>
        </p:txBody>
      </p:sp>
    </p:spTree>
    <p:extLst>
      <p:ext uri="{BB962C8B-B14F-4D97-AF65-F5344CB8AC3E}">
        <p14:creationId xmlns:p14="http://schemas.microsoft.com/office/powerpoint/2010/main" val="127426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just say here that the tick can also keep a compressed</a:t>
            </a:r>
            <a:r>
              <a:rPr lang="en-US" baseline="0" dirty="0" smtClean="0"/>
              <a:t> copy of the BIOS image that he decompresses and measures</a:t>
            </a:r>
            <a:endParaRPr lang="en-US" dirty="0" smtClean="0"/>
          </a:p>
          <a:p>
            <a:endParaRPr lang="en-US" dirty="0" smtClean="0"/>
          </a:p>
          <a:p>
            <a:endParaRPr lang="en-US" dirty="0" smtClean="0"/>
          </a:p>
          <a:p>
            <a:r>
              <a:rPr lang="en-US" dirty="0" smtClean="0"/>
              <a:t>The tick from http://th04.deviantart.net/fs6/PRE/i/2005/087/1/b/The_Tick_by_emucoupons.png</a:t>
            </a:r>
          </a:p>
          <a:p>
            <a:endParaRPr lang="en-US" dirty="0"/>
          </a:p>
        </p:txBody>
      </p:sp>
      <p:sp>
        <p:nvSpPr>
          <p:cNvPr id="4" name="Slide Number Placeholder 3"/>
          <p:cNvSpPr>
            <a:spLocks noGrp="1"/>
          </p:cNvSpPr>
          <p:nvPr>
            <p:ph type="sldNum" sz="quarter" idx="10"/>
          </p:nvPr>
        </p:nvSpPr>
        <p:spPr/>
        <p:txBody>
          <a:bodyPr/>
          <a:lstStyle/>
          <a:p>
            <a:fld id="{3BB4B371-47EF-4F94-805C-A1A2AA5EDDC3}" type="slidenum">
              <a:rPr lang="en-US" smtClean="0"/>
              <a:pPr/>
              <a:t>68</a:t>
            </a:fld>
            <a:endParaRPr lang="en-US"/>
          </a:p>
        </p:txBody>
      </p:sp>
    </p:spTree>
    <p:extLst>
      <p:ext uri="{BB962C8B-B14F-4D97-AF65-F5344CB8AC3E}">
        <p14:creationId xmlns:p14="http://schemas.microsoft.com/office/powerpoint/2010/main" val="12742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4</a:t>
            </a:fld>
            <a:endParaRPr lang="en-US"/>
          </a:p>
        </p:txBody>
      </p:sp>
    </p:spTree>
    <p:extLst>
      <p:ext uri="{BB962C8B-B14F-4D97-AF65-F5344CB8AC3E}">
        <p14:creationId xmlns:p14="http://schemas.microsoft.com/office/powerpoint/2010/main" val="810048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slide.</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71</a:t>
            </a:fld>
            <a:endParaRPr lang="en-US"/>
          </a:p>
        </p:txBody>
      </p:sp>
    </p:spTree>
    <p:extLst>
      <p:ext uri="{BB962C8B-B14F-4D97-AF65-F5344CB8AC3E}">
        <p14:creationId xmlns:p14="http://schemas.microsoft.com/office/powerpoint/2010/main" val="276247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Dell’s updates are performed</a:t>
            </a:r>
            <a:r>
              <a:rPr lang="en-US" baseline="0" dirty="0" smtClean="0"/>
              <a:t> upon rebooting the system, so there is code in the BIOS that only executes when an update is going to take place.</a:t>
            </a:r>
          </a:p>
          <a:p>
            <a:endParaRPr lang="en-US" baseline="0" dirty="0" smtClean="0"/>
          </a:p>
          <a:p>
            <a:r>
              <a:rPr lang="en-US" baseline="0" dirty="0" smtClean="0"/>
              <a:t>Normally this update code locates the image and installs it.  However the Flea controls this update code so it knows when an update is about to occur. </a:t>
            </a:r>
          </a:p>
          <a:p>
            <a:endParaRPr lang="en-US" baseline="0" dirty="0" smtClean="0"/>
          </a:p>
          <a:p>
            <a:r>
              <a:rPr lang="en-US" baseline="0" dirty="0" smtClean="0"/>
              <a:t>It then locates the firmware update image in RAM, and patches itself into the update image after which it permits the update process to proceed.</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72</a:t>
            </a:fld>
            <a:endParaRPr lang="en-US"/>
          </a:p>
        </p:txBody>
      </p:sp>
    </p:spTree>
    <p:extLst>
      <p:ext uri="{BB962C8B-B14F-4D97-AF65-F5344CB8AC3E}">
        <p14:creationId xmlns:p14="http://schemas.microsoft.com/office/powerpoint/2010/main" val="154202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75</a:t>
            </a:fld>
            <a:endParaRPr lang="en-US"/>
          </a:p>
        </p:txBody>
      </p:sp>
    </p:spTree>
    <p:extLst>
      <p:ext uri="{BB962C8B-B14F-4D97-AF65-F5344CB8AC3E}">
        <p14:creationId xmlns:p14="http://schemas.microsoft.com/office/powerpoint/2010/main" val="2340289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reality our</a:t>
            </a:r>
            <a:r>
              <a:rPr lang="en-US" baseline="0" dirty="0" smtClean="0"/>
              <a:t> real implementation </a:t>
            </a:r>
            <a:r>
              <a:rPr lang="en-US" dirty="0" smtClean="0"/>
              <a:t>is X core lines of </a:t>
            </a:r>
            <a:r>
              <a:rPr lang="en-US" dirty="0" err="1" smtClean="0"/>
              <a:t>asm</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77</a:t>
            </a:fld>
            <a:endParaRPr lang="en-US"/>
          </a:p>
        </p:txBody>
      </p:sp>
    </p:spTree>
    <p:extLst>
      <p:ext uri="{BB962C8B-B14F-4D97-AF65-F5344CB8AC3E}">
        <p14:creationId xmlns:p14="http://schemas.microsoft.com/office/powerpoint/2010/main" val="4262410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latin typeface="Calibri"/>
              </a:rPr>
              <a:pPr/>
              <a:t>79</a:t>
            </a:fld>
            <a:endParaRPr lang="en-US">
              <a:solidFill>
                <a:prstClr val="black"/>
              </a:solidFill>
              <a:latin typeface="Calibri"/>
            </a:endParaRPr>
          </a:p>
        </p:txBody>
      </p:sp>
    </p:spTree>
    <p:extLst>
      <p:ext uri="{BB962C8B-B14F-4D97-AF65-F5344CB8AC3E}">
        <p14:creationId xmlns:p14="http://schemas.microsoft.com/office/powerpoint/2010/main" val="2271665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16900 ticks ~=</a:t>
            </a:r>
            <a:r>
              <a:rPr lang="en-US" baseline="0" dirty="0" smtClean="0"/>
              <a:t> 1.081sec</a:t>
            </a:r>
          </a:p>
          <a:p>
            <a:endParaRPr lang="en-US" baseline="0" dirty="0" smtClean="0"/>
          </a:p>
          <a:p>
            <a:r>
              <a:rPr lang="en-US" baseline="0" dirty="0" smtClean="0"/>
              <a:t>What causes the spikes?</a:t>
            </a:r>
          </a:p>
          <a:p>
            <a:r>
              <a:rPr lang="en-US" sz="1200" kern="1200" dirty="0" smtClean="0">
                <a:solidFill>
                  <a:schemeClr val="tx1"/>
                </a:solidFill>
                <a:latin typeface="+mn-lt"/>
                <a:ea typeface="+mn-ea"/>
                <a:cs typeface="+mn-cs"/>
              </a:rPr>
              <a:t>We don't know yet actually. One speculation is that we're getting system management interrupts (SMI) during the measurement. Another is that given the extra instructions introduced by the attacker, we're occasionally hitting pathologically bad cases of caching behavior. Or it could be due to erratic behavior of the TPM. This coming fiscal year when we go through another round of self-check revision (when looking at attacks from peripherals), we are going to evaluate it with a fine-toothed performance monitor comb. We just learned about some useful built in x86 performance monitors from other work. They monitor things like cache hits/misses.</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80</a:t>
            </a:fld>
            <a:endParaRPr lang="en-US"/>
          </a:p>
        </p:txBody>
      </p:sp>
    </p:spTree>
    <p:extLst>
      <p:ext uri="{BB962C8B-B14F-4D97-AF65-F5344CB8AC3E}">
        <p14:creationId xmlns:p14="http://schemas.microsoft.com/office/powerpoint/2010/main" val="435613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21072 ticks ~= 1.35sec</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81</a:t>
            </a:fld>
            <a:endParaRPr lang="en-US"/>
          </a:p>
        </p:txBody>
      </p:sp>
    </p:spTree>
    <p:extLst>
      <p:ext uri="{BB962C8B-B14F-4D97-AF65-F5344CB8AC3E}">
        <p14:creationId xmlns:p14="http://schemas.microsoft.com/office/powerpoint/2010/main" val="1180648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29744 ticks ~= 1.90sec</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82</a:t>
            </a:fld>
            <a:endParaRPr lang="en-US"/>
          </a:p>
        </p:txBody>
      </p:sp>
    </p:spTree>
    <p:extLst>
      <p:ext uri="{BB962C8B-B14F-4D97-AF65-F5344CB8AC3E}">
        <p14:creationId xmlns:p14="http://schemas.microsoft.com/office/powerpoint/2010/main" val="3613610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latin typeface="Calibri"/>
              </a:rPr>
              <a:pPr/>
              <a:t>83</a:t>
            </a:fld>
            <a:endParaRPr lang="en-US">
              <a:solidFill>
                <a:prstClr val="black"/>
              </a:solidFill>
              <a:latin typeface="Calibri"/>
            </a:endParaRPr>
          </a:p>
        </p:txBody>
      </p:sp>
    </p:spTree>
    <p:extLst>
      <p:ext uri="{BB962C8B-B14F-4D97-AF65-F5344CB8AC3E}">
        <p14:creationId xmlns:p14="http://schemas.microsoft.com/office/powerpoint/2010/main" val="1221413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"Flash Hopper"</a:t>
            </a:r>
          </a:p>
          <a:p>
            <a:r>
              <a:rPr lang="en-US" dirty="0" smtClean="0"/>
              <a:t>http://</a:t>
            </a:r>
            <a:r>
              <a:rPr lang="en-US" dirty="0" err="1" smtClean="0"/>
              <a:t>www.middleschoolscience.com</a:t>
            </a:r>
            <a:r>
              <a:rPr lang="en-US" dirty="0" smtClean="0"/>
              <a:t>/an00487_.gif</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a paper from CMU named VIPER specifically on attesting peripheral firmware. We will play with malicious peripherals &amp; TOCTOU attacks this coming year.</a:t>
            </a:r>
          </a:p>
        </p:txBody>
      </p:sp>
      <p:sp>
        <p:nvSpPr>
          <p:cNvPr id="4" name="Slide Number Placeholder 3"/>
          <p:cNvSpPr>
            <a:spLocks noGrp="1"/>
          </p:cNvSpPr>
          <p:nvPr>
            <p:ph type="sldNum" sz="quarter" idx="10"/>
          </p:nvPr>
        </p:nvSpPr>
        <p:spPr/>
        <p:txBody>
          <a:bodyPr/>
          <a:lstStyle/>
          <a:p>
            <a:fld id="{3BB4B371-47EF-4F94-805C-A1A2AA5EDDC3}" type="slidenum">
              <a:rPr lang="en-US" smtClean="0"/>
              <a:pPr/>
              <a:t>84</a:t>
            </a:fld>
            <a:endParaRPr lang="en-US"/>
          </a:p>
        </p:txBody>
      </p:sp>
    </p:spTree>
    <p:extLst>
      <p:ext uri="{BB962C8B-B14F-4D97-AF65-F5344CB8AC3E}">
        <p14:creationId xmlns:p14="http://schemas.microsoft.com/office/powerpoint/2010/main" val="12742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commercebugdemo.pulsestorm.net</a:t>
            </a:r>
            <a:r>
              <a:rPr lang="en-US" dirty="0" smtClean="0"/>
              <a:t>/media/catalog/product/cache/1/image/9df78eab33525d08d6e5fb8d27136e95/a/c/acer-ferrari-3200-notebook-computer-pc.jpg</a:t>
            </a:r>
          </a:p>
          <a:p>
            <a:r>
              <a:rPr lang="en-US" dirty="0" smtClean="0"/>
              <a:t>http://4.bp.blogspot.com/-4b7z_XskJ3c/T2V3InNkhRI/</a:t>
            </a:r>
            <a:r>
              <a:rPr lang="en-US" dirty="0" err="1" smtClean="0"/>
              <a:t>AAAAAAAABvU</a:t>
            </a:r>
            <a:r>
              <a:rPr lang="en-US" dirty="0" smtClean="0"/>
              <a:t>/-</a:t>
            </a:r>
            <a:r>
              <a:rPr lang="en-US" dirty="0" err="1" smtClean="0"/>
              <a:t>fo-sVq_Wdo</a:t>
            </a:r>
            <a:r>
              <a:rPr lang="en-US" dirty="0" smtClean="0"/>
              <a:t>/s1600/</a:t>
            </a:r>
            <a:r>
              <a:rPr lang="en-US" dirty="0" err="1" smtClean="0"/>
              <a:t>MacBookPro.jpg</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6</a:t>
            </a:fld>
            <a:endParaRPr lang="en-US"/>
          </a:p>
        </p:txBody>
      </p:sp>
    </p:spTree>
    <p:extLst>
      <p:ext uri="{BB962C8B-B14F-4D97-AF65-F5344CB8AC3E}">
        <p14:creationId xmlns:p14="http://schemas.microsoft.com/office/powerpoint/2010/main" val="1818897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we are going to work toward getting the core self-checking code</a:t>
            </a:r>
            <a:r>
              <a:rPr lang="en-US" baseline="0" dirty="0" smtClean="0"/>
              <a:t> public released, just couldn't get it done in time for this con.</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85</a:t>
            </a:fld>
            <a:endParaRPr lang="en-US"/>
          </a:p>
        </p:txBody>
      </p:sp>
    </p:spTree>
    <p:extLst>
      <p:ext uri="{BB962C8B-B14F-4D97-AF65-F5344CB8AC3E}">
        <p14:creationId xmlns:p14="http://schemas.microsoft.com/office/powerpoint/2010/main" val="2038194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91</a:t>
            </a:fld>
            <a:endParaRPr lang="en-US"/>
          </a:p>
        </p:txBody>
      </p:sp>
    </p:spTree>
    <p:extLst>
      <p:ext uri="{BB962C8B-B14F-4D97-AF65-F5344CB8AC3E}">
        <p14:creationId xmlns:p14="http://schemas.microsoft.com/office/powerpoint/2010/main" val="2972016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we like you.  </a:t>
            </a:r>
          </a:p>
        </p:txBody>
      </p:sp>
      <p:sp>
        <p:nvSpPr>
          <p:cNvPr id="4" name="Slide Number Placeholder 3"/>
          <p:cNvSpPr>
            <a:spLocks noGrp="1"/>
          </p:cNvSpPr>
          <p:nvPr>
            <p:ph type="sldNum" sz="quarter" idx="10"/>
          </p:nvPr>
        </p:nvSpPr>
        <p:spPr/>
        <p:txBody>
          <a:bodyPr/>
          <a:lstStyle/>
          <a:p>
            <a:fld id="{6FCCDFB8-CE1E-4CEA-A9A7-0392F69410F3}" type="slidenum">
              <a:rPr lang="en-US" smtClean="0"/>
              <a:t>92</a:t>
            </a:fld>
            <a:endParaRPr lang="en-US"/>
          </a:p>
        </p:txBody>
      </p:sp>
    </p:spTree>
    <p:extLst>
      <p:ext uri="{BB962C8B-B14F-4D97-AF65-F5344CB8AC3E}">
        <p14:creationId xmlns:p14="http://schemas.microsoft.com/office/powerpoint/2010/main" val="81004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http://cdn3.iconfinder.com/data/icons/humano2/128x128/stock/</a:t>
            </a:r>
            <a:r>
              <a:rPr lang="en-US" dirty="0" err="1" smtClean="0"/>
              <a:t>stock_lock-open.png</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93</a:t>
            </a:fld>
            <a:endParaRPr lang="en-US"/>
          </a:p>
        </p:txBody>
      </p:sp>
    </p:spTree>
    <p:extLst>
      <p:ext uri="{BB962C8B-B14F-4D97-AF65-F5344CB8AC3E}">
        <p14:creationId xmlns:p14="http://schemas.microsoft.com/office/powerpoint/2010/main" val="2271394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Compare two of the same machines over time, and show correlation to the UEFI flash </a:t>
            </a:r>
            <a:r>
              <a:rPr lang="en-US" i="1" dirty="0" err="1" smtClean="0"/>
              <a:t>filesystem</a:t>
            </a:r>
            <a:r>
              <a:rPr lang="en-US" i="1" dirty="0" smtClean="0"/>
              <a:t>.</a:t>
            </a:r>
          </a:p>
          <a:p>
            <a:r>
              <a:rPr lang="en-US" i="1" dirty="0" smtClean="0"/>
              <a:t>Show one example which is "natural" changes between runs/reboots</a:t>
            </a: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94</a:t>
            </a:fld>
            <a:endParaRPr lang="en-US"/>
          </a:p>
        </p:txBody>
      </p:sp>
    </p:spTree>
    <p:extLst>
      <p:ext uri="{BB962C8B-B14F-4D97-AF65-F5344CB8AC3E}">
        <p14:creationId xmlns:p14="http://schemas.microsoft.com/office/powerpoint/2010/main" val="3412182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Compare two of the same machines over time, and show correlation to the UEFI flash </a:t>
            </a:r>
            <a:r>
              <a:rPr lang="en-US" i="1" dirty="0" err="1" smtClean="0"/>
              <a:t>filesystem</a:t>
            </a:r>
            <a:r>
              <a:rPr lang="en-US" i="1" dirty="0" smtClean="0"/>
              <a:t>.</a:t>
            </a:r>
          </a:p>
          <a:p>
            <a:r>
              <a:rPr lang="en-US" i="1" dirty="0" smtClean="0"/>
              <a:t>Show one example which is "natural" changes between runs/reboots</a:t>
            </a: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98</a:t>
            </a:fld>
            <a:endParaRPr lang="en-US"/>
          </a:p>
        </p:txBody>
      </p:sp>
    </p:spTree>
    <p:extLst>
      <p:ext uri="{BB962C8B-B14F-4D97-AF65-F5344CB8AC3E}">
        <p14:creationId xmlns:p14="http://schemas.microsoft.com/office/powerpoint/2010/main" val="3412182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 also shows how when you upgrade to a high</a:t>
            </a:r>
            <a:r>
              <a:rPr lang="en-US" baseline="0" dirty="0" smtClean="0"/>
              <a:t> enough BIOS revision, the BIOS stops being </a:t>
            </a:r>
            <a:r>
              <a:rPr lang="en-US" baseline="0" smtClean="0"/>
              <a:t>vulnerable.</a:t>
            </a:r>
            <a:endParaRPr lang="en-US" baseline="0" dirty="0" smtClean="0"/>
          </a:p>
        </p:txBody>
      </p:sp>
      <p:sp>
        <p:nvSpPr>
          <p:cNvPr id="4" name="Slide Number Placeholder 3"/>
          <p:cNvSpPr>
            <a:spLocks noGrp="1"/>
          </p:cNvSpPr>
          <p:nvPr>
            <p:ph type="sldNum" sz="quarter" idx="10"/>
          </p:nvPr>
        </p:nvSpPr>
        <p:spPr/>
        <p:txBody>
          <a:bodyPr/>
          <a:lstStyle/>
          <a:p>
            <a:fld id="{6FCCDFB8-CE1E-4CEA-A9A7-0392F69410F3}" type="slidenum">
              <a:rPr lang="en-US" smtClean="0"/>
              <a:t>99</a:t>
            </a:fld>
            <a:endParaRPr lang="en-US"/>
          </a:p>
        </p:txBody>
      </p:sp>
    </p:spTree>
    <p:extLst>
      <p:ext uri="{BB962C8B-B14F-4D97-AF65-F5344CB8AC3E}">
        <p14:creationId xmlns:p14="http://schemas.microsoft.com/office/powerpoint/2010/main" val="1668611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www.iconfinder.com</a:t>
            </a:r>
            <a:r>
              <a:rPr lang="en-US" dirty="0" smtClean="0"/>
              <a:t>/</a:t>
            </a:r>
            <a:r>
              <a:rPr lang="en-US" dirty="0" err="1" smtClean="0"/>
              <a:t>icondetails</a:t>
            </a:r>
            <a:r>
              <a:rPr lang="en-US" dirty="0" smtClean="0"/>
              <a:t>/115716/128/</a:t>
            </a:r>
            <a:r>
              <a:rPr lang="en-US" dirty="0" err="1" smtClean="0"/>
              <a:t>lock_password_secure_security_unlock_icon</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100</a:t>
            </a:fld>
            <a:endParaRPr lang="en-US"/>
          </a:p>
        </p:txBody>
      </p:sp>
    </p:spTree>
    <p:extLst>
      <p:ext uri="{BB962C8B-B14F-4D97-AF65-F5344CB8AC3E}">
        <p14:creationId xmlns:p14="http://schemas.microsoft.com/office/powerpoint/2010/main" val="4360939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903097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Compare two of the same machines over time, and show correlation to the UEFI flash </a:t>
            </a:r>
            <a:r>
              <a:rPr lang="en-US" i="1" dirty="0" err="1" smtClean="0"/>
              <a:t>filesystem</a:t>
            </a:r>
            <a:r>
              <a:rPr lang="en-US" i="1" dirty="0" smtClean="0"/>
              <a:t>.</a:t>
            </a:r>
          </a:p>
          <a:p>
            <a:r>
              <a:rPr lang="en-US" i="1" dirty="0" smtClean="0"/>
              <a:t>Show one example which is "natural" changes between runs/reboots</a:t>
            </a: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102</a:t>
            </a:fld>
            <a:endParaRPr lang="en-US"/>
          </a:p>
        </p:txBody>
      </p:sp>
    </p:spTree>
    <p:extLst>
      <p:ext uri="{BB962C8B-B14F-4D97-AF65-F5344CB8AC3E}">
        <p14:creationId xmlns:p14="http://schemas.microsoft.com/office/powerpoint/2010/main" val="341218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commercebugdemo.pulsestorm.net</a:t>
            </a:r>
            <a:r>
              <a:rPr lang="en-US" dirty="0" smtClean="0"/>
              <a:t>/media/catalog/product/cache/1/image/9df78eab33525d08d6e5fb8d27136e95/a/c/acer-ferrari-3200-notebook-computer-pc.jpg</a:t>
            </a:r>
          </a:p>
          <a:p>
            <a:r>
              <a:rPr lang="en-US" dirty="0" smtClean="0"/>
              <a:t>http://4.bp.blogspot.com/-4b7z_XskJ3c/T2V3InNkhRI/</a:t>
            </a:r>
            <a:r>
              <a:rPr lang="en-US" dirty="0" err="1" smtClean="0"/>
              <a:t>AAAAAAAABvU</a:t>
            </a:r>
            <a:r>
              <a:rPr lang="en-US" dirty="0" smtClean="0"/>
              <a:t>/-</a:t>
            </a:r>
            <a:r>
              <a:rPr lang="en-US" dirty="0" err="1" smtClean="0"/>
              <a:t>fo-sVq_Wdo</a:t>
            </a:r>
            <a:r>
              <a:rPr lang="en-US" dirty="0" smtClean="0"/>
              <a:t>/s1600/</a:t>
            </a:r>
            <a:r>
              <a:rPr lang="en-US" smtClean="0"/>
              <a:t>MacBookPro.jpg</a:t>
            </a:r>
            <a:endParaRPr lang="en-US"/>
          </a:p>
        </p:txBody>
      </p:sp>
      <p:sp>
        <p:nvSpPr>
          <p:cNvPr id="4" name="Slide Number Placeholder 3"/>
          <p:cNvSpPr>
            <a:spLocks noGrp="1"/>
          </p:cNvSpPr>
          <p:nvPr>
            <p:ph type="sldNum" sz="quarter" idx="10"/>
          </p:nvPr>
        </p:nvSpPr>
        <p:spPr/>
        <p:txBody>
          <a:bodyPr/>
          <a:lstStyle/>
          <a:p>
            <a:fld id="{6FCCDFB8-CE1E-4CEA-A9A7-0392F69410F3}" type="slidenum">
              <a:rPr lang="en-US" smtClean="0"/>
              <a:t>7</a:t>
            </a:fld>
            <a:endParaRPr lang="en-US"/>
          </a:p>
        </p:txBody>
      </p:sp>
    </p:spTree>
    <p:extLst>
      <p:ext uri="{BB962C8B-B14F-4D97-AF65-F5344CB8AC3E}">
        <p14:creationId xmlns:p14="http://schemas.microsoft.com/office/powerpoint/2010/main" val="1818897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Compare two of the same machines over time, and show correlation to the UEFI flash </a:t>
            </a:r>
            <a:r>
              <a:rPr lang="en-US" i="1" dirty="0" err="1" smtClean="0"/>
              <a:t>filesystem</a:t>
            </a:r>
            <a:r>
              <a:rPr lang="en-US" i="1" dirty="0" smtClean="0"/>
              <a:t>.</a:t>
            </a:r>
          </a:p>
          <a:p>
            <a:r>
              <a:rPr lang="en-US" i="1" dirty="0" smtClean="0"/>
              <a:t>Show one example which is "natural" changes between runs/reboots</a:t>
            </a: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104</a:t>
            </a:fld>
            <a:endParaRPr lang="en-US"/>
          </a:p>
        </p:txBody>
      </p:sp>
    </p:spTree>
    <p:extLst>
      <p:ext uri="{BB962C8B-B14F-4D97-AF65-F5344CB8AC3E}">
        <p14:creationId xmlns:p14="http://schemas.microsoft.com/office/powerpoint/2010/main" val="34121820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we are going to work toward getting the core self-checking code</a:t>
            </a:r>
            <a:r>
              <a:rPr lang="en-US" baseline="0" dirty="0" smtClean="0"/>
              <a:t> public released, just couldn't get it done in time for this con.</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110</a:t>
            </a:fld>
            <a:endParaRPr lang="en-US"/>
          </a:p>
        </p:txBody>
      </p:sp>
    </p:spTree>
    <p:extLst>
      <p:ext uri="{BB962C8B-B14F-4D97-AF65-F5344CB8AC3E}">
        <p14:creationId xmlns:p14="http://schemas.microsoft.com/office/powerpoint/2010/main" val="2038194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9030971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of Check, Time of Use attack</a:t>
            </a:r>
          </a:p>
          <a:p>
            <a:r>
              <a:rPr lang="en-US" dirty="0" smtClean="0"/>
              <a:t>Segue: "While this is obviously a sophisticated defense system, we are under no illusions that it's perfect…yet :P"</a:t>
            </a:r>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t>115</a:t>
            </a:fld>
            <a:endParaRPr lang="en-US"/>
          </a:p>
        </p:txBody>
      </p:sp>
    </p:spTree>
    <p:extLst>
      <p:ext uri="{BB962C8B-B14F-4D97-AF65-F5344CB8AC3E}">
        <p14:creationId xmlns:p14="http://schemas.microsoft.com/office/powerpoint/2010/main" val="3317921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1A7FE-6751-F24F-AB27-431C6328B0DC}" type="slidenum">
              <a:rPr lang="en-US" smtClean="0"/>
              <a:t>116</a:t>
            </a:fld>
            <a:endParaRPr lang="en-US"/>
          </a:p>
        </p:txBody>
      </p:sp>
    </p:spTree>
    <p:extLst>
      <p:ext uri="{BB962C8B-B14F-4D97-AF65-F5344CB8AC3E}">
        <p14:creationId xmlns:p14="http://schemas.microsoft.com/office/powerpoint/2010/main" val="2903097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remove the text</a:t>
            </a:r>
            <a:r>
              <a:rPr lang="en-US" baseline="0" dirty="0" smtClean="0"/>
              <a:t> if you want and just make the picture bigger.  The text doesn’t add anything anyway.</a:t>
            </a:r>
            <a:endParaRPr lang="en-US" dirty="0" smtClean="0"/>
          </a:p>
        </p:txBody>
      </p:sp>
      <p:sp>
        <p:nvSpPr>
          <p:cNvPr id="4" name="Slide Number Placeholder 3"/>
          <p:cNvSpPr>
            <a:spLocks noGrp="1"/>
          </p:cNvSpPr>
          <p:nvPr>
            <p:ph type="sldNum" sz="quarter" idx="10"/>
          </p:nvPr>
        </p:nvSpPr>
        <p:spPr/>
        <p:txBody>
          <a:bodyPr/>
          <a:lstStyle/>
          <a:p>
            <a:fld id="{66FECDE8-D13A-449C-8130-8982E54A045F}" type="slidenum">
              <a:rPr lang="en-US" smtClean="0"/>
              <a:t>117</a:t>
            </a:fld>
            <a:endParaRPr lang="en-US"/>
          </a:p>
        </p:txBody>
      </p:sp>
    </p:spTree>
    <p:extLst>
      <p:ext uri="{BB962C8B-B14F-4D97-AF65-F5344CB8AC3E}">
        <p14:creationId xmlns:p14="http://schemas.microsoft.com/office/powerpoint/2010/main" val="3000120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remove the text</a:t>
            </a:r>
            <a:r>
              <a:rPr lang="en-US" baseline="0" dirty="0" smtClean="0"/>
              <a:t> if you want and just make the picture bigger.  The text doesn’t add anything anyway.</a:t>
            </a:r>
            <a:endParaRPr lang="en-US" dirty="0"/>
          </a:p>
        </p:txBody>
      </p:sp>
      <p:sp>
        <p:nvSpPr>
          <p:cNvPr id="4" name="Slide Number Placeholder 3"/>
          <p:cNvSpPr>
            <a:spLocks noGrp="1"/>
          </p:cNvSpPr>
          <p:nvPr>
            <p:ph type="sldNum" sz="quarter" idx="10"/>
          </p:nvPr>
        </p:nvSpPr>
        <p:spPr/>
        <p:txBody>
          <a:bodyPr/>
          <a:lstStyle/>
          <a:p>
            <a:fld id="{66FECDE8-D13A-449C-8130-8982E54A045F}" type="slidenum">
              <a:rPr lang="en-US" smtClean="0"/>
              <a:t>118</a:t>
            </a:fld>
            <a:endParaRPr lang="en-US"/>
          </a:p>
        </p:txBody>
      </p:sp>
    </p:spTree>
    <p:extLst>
      <p:ext uri="{BB962C8B-B14F-4D97-AF65-F5344CB8AC3E}">
        <p14:creationId xmlns:p14="http://schemas.microsoft.com/office/powerpoint/2010/main" val="30001205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6FECDE8-D13A-449C-8130-8982E54A045F}" type="slidenum">
              <a:rPr lang="en-US" smtClean="0"/>
              <a:t>119</a:t>
            </a:fld>
            <a:endParaRPr lang="en-US"/>
          </a:p>
        </p:txBody>
      </p:sp>
    </p:spTree>
    <p:extLst>
      <p:ext uri="{BB962C8B-B14F-4D97-AF65-F5344CB8AC3E}">
        <p14:creationId xmlns:p14="http://schemas.microsoft.com/office/powerpoint/2010/main" val="3000120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shown: elbow grease</a:t>
            </a:r>
          </a:p>
        </p:txBody>
      </p:sp>
      <p:sp>
        <p:nvSpPr>
          <p:cNvPr id="4" name="Slide Number Placeholder 3"/>
          <p:cNvSpPr>
            <a:spLocks noGrp="1"/>
          </p:cNvSpPr>
          <p:nvPr>
            <p:ph type="sldNum" sz="quarter" idx="10"/>
          </p:nvPr>
        </p:nvSpPr>
        <p:spPr/>
        <p:txBody>
          <a:bodyPr/>
          <a:lstStyle/>
          <a:p>
            <a:fld id="{66FECDE8-D13A-449C-8130-8982E54A045F}" type="slidenum">
              <a:rPr lang="en-US" smtClean="0"/>
              <a:t>120</a:t>
            </a:fld>
            <a:endParaRPr lang="en-US"/>
          </a:p>
        </p:txBody>
      </p:sp>
    </p:spTree>
    <p:extLst>
      <p:ext uri="{BB962C8B-B14F-4D97-AF65-F5344CB8AC3E}">
        <p14:creationId xmlns:p14="http://schemas.microsoft.com/office/powerpoint/2010/main" val="3000120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www.</a:t>
            </a:r>
            <a:r>
              <a:rPr lang="en-US" sz="1200" b="1" i="0" kern="1200" dirty="0" smtClean="0">
                <a:solidFill>
                  <a:schemeClr val="tx1"/>
                </a:solidFill>
                <a:effectLst/>
                <a:latin typeface="+mn-lt"/>
                <a:ea typeface="+mn-ea"/>
                <a:cs typeface="+mn-cs"/>
              </a:rPr>
              <a:t>intel</a:t>
            </a:r>
            <a:r>
              <a:rPr lang="en-US" sz="1200" b="0" i="0" kern="1200" dirty="0" smtClean="0">
                <a:solidFill>
                  <a:schemeClr val="tx1"/>
                </a:solidFill>
                <a:effectLst/>
                <a:latin typeface="+mn-lt"/>
                <a:ea typeface="+mn-ea"/>
                <a:cs typeface="+mn-cs"/>
              </a:rPr>
              <a:t>.com/content/www/us/en/</a:t>
            </a:r>
            <a:r>
              <a:rPr lang="en-US" sz="1200" b="1" i="0" kern="1200" dirty="0" smtClean="0">
                <a:solidFill>
                  <a:schemeClr val="tx1"/>
                </a:solidFill>
                <a:effectLst/>
                <a:latin typeface="+mn-lt"/>
                <a:ea typeface="+mn-ea"/>
                <a:cs typeface="+mn-cs"/>
              </a:rPr>
              <a:t>io</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io</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controller</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hub</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9</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datasheet</a:t>
            </a:r>
            <a:r>
              <a:rPr lang="en-US" sz="1200" b="0" i="0" kern="1200" dirty="0" smtClean="0">
                <a:solidFill>
                  <a:schemeClr val="tx1"/>
                </a:solidFill>
                <a:effectLst/>
                <a:latin typeface="+mn-lt"/>
                <a:ea typeface="+mn-ea"/>
                <a:cs typeface="+mn-cs"/>
              </a:rPr>
              <a:t>.html</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121</a:t>
            </a:fld>
            <a:endParaRPr lang="en-US"/>
          </a:p>
        </p:txBody>
      </p:sp>
    </p:spTree>
    <p:extLst>
      <p:ext uri="{BB962C8B-B14F-4D97-AF65-F5344CB8AC3E}">
        <p14:creationId xmlns:p14="http://schemas.microsoft.com/office/powerpoint/2010/main" val="3805658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this is an outdated picture. It was chosen because it's what most people will be familiar with</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8</a:t>
            </a:fld>
            <a:endParaRPr lang="en-US"/>
          </a:p>
        </p:txBody>
      </p:sp>
    </p:spTree>
    <p:extLst>
      <p:ext uri="{BB962C8B-B14F-4D97-AF65-F5344CB8AC3E}">
        <p14:creationId xmlns:p14="http://schemas.microsoft.com/office/powerpoint/2010/main" val="181889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this is an outdated picture. It was chosen because it's what most people will be familiar with</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9</a:t>
            </a:fld>
            <a:endParaRPr lang="en-US"/>
          </a:p>
        </p:txBody>
      </p:sp>
    </p:spTree>
    <p:extLst>
      <p:ext uri="{BB962C8B-B14F-4D97-AF65-F5344CB8AC3E}">
        <p14:creationId xmlns:p14="http://schemas.microsoft.com/office/powerpoint/2010/main" val="181889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this is an outdated picture. It was chosen because it's what most people will be familiar with</a:t>
            </a:r>
          </a:p>
        </p:txBody>
      </p:sp>
      <p:sp>
        <p:nvSpPr>
          <p:cNvPr id="4" name="Slide Number Placeholder 3"/>
          <p:cNvSpPr>
            <a:spLocks noGrp="1"/>
          </p:cNvSpPr>
          <p:nvPr>
            <p:ph type="sldNum" sz="quarter" idx="10"/>
          </p:nvPr>
        </p:nvSpPr>
        <p:spPr/>
        <p:txBody>
          <a:bodyPr/>
          <a:lstStyle/>
          <a:p>
            <a:fld id="{6FCCDFB8-CE1E-4CEA-A9A7-0392F69410F3}" type="slidenum">
              <a:rPr lang="en-US" smtClean="0"/>
              <a:t>10</a:t>
            </a:fld>
            <a:endParaRPr lang="en-US"/>
          </a:p>
        </p:txBody>
      </p:sp>
    </p:spTree>
    <p:extLst>
      <p:ext uri="{BB962C8B-B14F-4D97-AF65-F5344CB8AC3E}">
        <p14:creationId xmlns:p14="http://schemas.microsoft.com/office/powerpoint/2010/main" val="1818897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this is an outdated picture. It was chosen because it's what most people will be familiar with</a:t>
            </a:r>
          </a:p>
          <a:p>
            <a:endParaRPr lang="en-US" dirty="0" smtClean="0"/>
          </a:p>
          <a:p>
            <a:r>
              <a:rPr lang="en-US" dirty="0" smtClean="0"/>
              <a:t>https://cdn1.iconfinder.com/data/icons/</a:t>
            </a:r>
            <a:r>
              <a:rPr lang="en-US" dirty="0" err="1" smtClean="0"/>
              <a:t>defaulticon</a:t>
            </a:r>
            <a:r>
              <a:rPr lang="en-US" dirty="0" smtClean="0"/>
              <a:t>/icons/</a:t>
            </a:r>
            <a:r>
              <a:rPr lang="en-US" dirty="0" err="1" smtClean="0"/>
              <a:t>png</a:t>
            </a:r>
            <a:r>
              <a:rPr lang="en-US" dirty="0" smtClean="0"/>
              <a:t>/256x256/padlock-</a:t>
            </a:r>
            <a:r>
              <a:rPr lang="en-US" dirty="0" err="1" smtClean="0"/>
              <a:t>open.png</a:t>
            </a:r>
            <a:endParaRPr lang="en-US" dirty="0"/>
          </a:p>
        </p:txBody>
      </p:sp>
      <p:sp>
        <p:nvSpPr>
          <p:cNvPr id="4" name="Slide Number Placeholder 3"/>
          <p:cNvSpPr>
            <a:spLocks noGrp="1"/>
          </p:cNvSpPr>
          <p:nvPr>
            <p:ph type="sldNum" sz="quarter" idx="10"/>
          </p:nvPr>
        </p:nvSpPr>
        <p:spPr/>
        <p:txBody>
          <a:bodyPr/>
          <a:lstStyle/>
          <a:p>
            <a:fld id="{6FCCDFB8-CE1E-4CEA-A9A7-0392F69410F3}" type="slidenum">
              <a:rPr lang="en-US" smtClean="0"/>
              <a:t>11</a:t>
            </a:fld>
            <a:endParaRPr lang="en-US"/>
          </a:p>
        </p:txBody>
      </p:sp>
    </p:spTree>
    <p:extLst>
      <p:ext uri="{BB962C8B-B14F-4D97-AF65-F5344CB8AC3E}">
        <p14:creationId xmlns:p14="http://schemas.microsoft.com/office/powerpoint/2010/main" val="1818897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ext Box 34"/>
          <p:cNvSpPr txBox="1">
            <a:spLocks noChangeArrowheads="1"/>
          </p:cNvSpPr>
          <p:nvPr userDrawn="1"/>
        </p:nvSpPr>
        <p:spPr bwMode="auto">
          <a:xfrm>
            <a:off x="6314380"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smtClean="0">
                <a:solidFill>
                  <a:schemeClr val="tx1">
                    <a:lumMod val="50000"/>
                    <a:lumOff val="50000"/>
                  </a:schemeClr>
                </a:solidFill>
                <a:latin typeface="Arial" pitchFamily="34" charset="0"/>
                <a:cs typeface="Arial" pitchFamily="34" charset="0"/>
              </a:rPr>
              <a:t>© 2013</a:t>
            </a:r>
            <a:r>
              <a:rPr lang="en-US" altLang="en-US" sz="800" b="0" baseline="0" smtClean="0">
                <a:solidFill>
                  <a:schemeClr val="tx1">
                    <a:lumMod val="50000"/>
                    <a:lumOff val="50000"/>
                  </a:schemeClr>
                </a:solidFill>
                <a:latin typeface="Arial" pitchFamily="34" charset="0"/>
                <a:cs typeface="Arial" pitchFamily="34" charset="0"/>
              </a:rPr>
              <a:t> </a:t>
            </a:r>
            <a:r>
              <a:rPr lang="en-US" altLang="en-US" sz="800" b="0" dirty="0" smtClean="0">
                <a:solidFill>
                  <a:schemeClr val="tx1">
                    <a:lumMod val="50000"/>
                    <a:lumOff val="50000"/>
                  </a:schemeClr>
                </a:solidFill>
                <a:latin typeface="Arial" pitchFamily="34" charset="0"/>
                <a:cs typeface="Arial" pitchFamily="34" charset="0"/>
              </a:rPr>
              <a:t>The MITRE Corporation. All </a:t>
            </a:r>
            <a:r>
              <a:rPr lang="en-US" altLang="en-US" sz="800" b="0" smtClean="0">
                <a:solidFill>
                  <a:schemeClr val="tx1">
                    <a:lumMod val="50000"/>
                    <a:lumOff val="50000"/>
                  </a:schemeClr>
                </a:solidFill>
                <a:latin typeface="Arial" pitchFamily="34" charset="0"/>
                <a:cs typeface="Arial" pitchFamily="34" charset="0"/>
              </a:rPr>
              <a:t>rights reserved</a:t>
            </a:r>
            <a:r>
              <a:rPr lang="en-US" altLang="en-US" sz="800" b="0" dirty="0" smtClean="0">
                <a:solidFill>
                  <a:schemeClr val="tx1">
                    <a:lumMod val="50000"/>
                    <a:lumOff val="50000"/>
                  </a:schemeClr>
                </a:solidFill>
                <a:latin typeface="Arial" pitchFamily="34" charset="0"/>
                <a:cs typeface="Arial" pitchFamily="34" charset="0"/>
              </a:rPr>
              <a:t>.</a:t>
            </a:r>
            <a:endParaRPr lang="en-US" altLang="en-US" sz="800" b="0" dirty="0">
              <a:solidFill>
                <a:schemeClr val="tx1">
                  <a:lumMod val="50000"/>
                  <a:lumOff val="50000"/>
                </a:schemeClr>
              </a:solidFill>
              <a:latin typeface="Arial" pitchFamily="34" charset="0"/>
              <a:cs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300" baseline="0">
                <a:solidFill>
                  <a:schemeClr val="tx2"/>
                </a:solidFill>
                <a:latin typeface="Arial" pitchFamily="34" charset="0"/>
                <a:cs typeface="Arial"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rmAutofit/>
          </a:bodyPr>
          <a:lstStyle>
            <a:lvl1pPr algn="l">
              <a:lnSpc>
                <a:spcPts val="4400"/>
              </a:lnSpc>
              <a:defRPr sz="4000" b="1">
                <a:solidFill>
                  <a:schemeClr val="tx2"/>
                </a:solidFill>
                <a:latin typeface="Arial" pitchFamily="34" charset="0"/>
                <a:cs typeface="Arial" pitchFamily="34" charset="0"/>
              </a:defRPr>
            </a:lvl1pPr>
          </a:lstStyle>
          <a:p>
            <a:r>
              <a:rPr lang="en-US" dirty="0" smtClean="0"/>
              <a:t>Title here</a:t>
            </a:r>
            <a:endParaRPr lang="en-US" dirty="0"/>
          </a:p>
        </p:txBody>
      </p:sp>
      <p:sp>
        <p:nvSpPr>
          <p:cNvPr id="10" name="Text Box 27"/>
          <p:cNvSpPr txBox="1">
            <a:spLocks noChangeArrowheads="1"/>
          </p:cNvSpPr>
          <p:nvPr userDrawn="1"/>
        </p:nvSpPr>
        <p:spPr bwMode="auto">
          <a:xfrm>
            <a:off x="740520" y="6507841"/>
            <a:ext cx="1981200" cy="240707"/>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a:solidFill>
                  <a:schemeClr val="tx1">
                    <a:lumMod val="50000"/>
                    <a:lumOff val="50000"/>
                  </a:schemeClr>
                </a:solidFill>
                <a:latin typeface="Arial" pitchFamily="34" charset="0"/>
              </a:rPr>
              <a:t>For </a:t>
            </a:r>
            <a:r>
              <a:rPr lang="en-US" sz="800" b="0" smtClean="0">
                <a:solidFill>
                  <a:schemeClr val="tx1">
                    <a:lumMod val="50000"/>
                    <a:lumOff val="50000"/>
                  </a:schemeClr>
                </a:solidFill>
                <a:latin typeface="Arial" pitchFamily="34" charset="0"/>
              </a:rPr>
              <a:t>internal </a:t>
            </a:r>
            <a:r>
              <a:rPr lang="en-US" sz="800" b="0">
                <a:solidFill>
                  <a:schemeClr val="tx1">
                    <a:lumMod val="50000"/>
                    <a:lumOff val="50000"/>
                  </a:schemeClr>
                </a:solidFill>
                <a:latin typeface="Arial" pitchFamily="34" charset="0"/>
                <a:cs typeface="Arial" pitchFamily="34" charset="0"/>
              </a:rPr>
              <a:t>MITRE</a:t>
            </a:r>
            <a:r>
              <a:rPr lang="en-US" sz="800" b="0">
                <a:solidFill>
                  <a:schemeClr val="tx1">
                    <a:lumMod val="50000"/>
                    <a:lumOff val="50000"/>
                  </a:schemeClr>
                </a:solidFill>
                <a:latin typeface="Arial" pitchFamily="34" charset="0"/>
              </a:rPr>
              <a:t> </a:t>
            </a:r>
            <a:r>
              <a:rPr lang="en-US" sz="800" b="0" smtClean="0">
                <a:solidFill>
                  <a:schemeClr val="tx1">
                    <a:lumMod val="50000"/>
                    <a:lumOff val="50000"/>
                  </a:schemeClr>
                </a:solidFill>
                <a:latin typeface="Arial" pitchFamily="34" charset="0"/>
              </a:rPr>
              <a:t>use</a:t>
            </a:r>
            <a:endParaRPr lang="en-US" sz="800" b="0" dirty="0">
              <a:solidFill>
                <a:schemeClr val="tx1">
                  <a:lumMod val="50000"/>
                  <a:lumOff val="50000"/>
                </a:schemeClr>
              </a:solidFill>
              <a:latin typeface="Arial" pitchFamily="34" charset="0"/>
            </a:endParaRPr>
          </a:p>
        </p:txBody>
      </p:sp>
      <p:sp>
        <p:nvSpPr>
          <p:cNvPr id="12" name="Rectangle 11"/>
          <p:cNvSpPr/>
          <p:nvPr userDrawn="1"/>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02FDA-E540-D34C-ADC2-3561582CAEE6}" type="datetimeFigureOut">
              <a:rPr lang="en-US" smtClean="0"/>
              <a:t>10/23/2013</a:t>
            </a:fld>
            <a:endParaRPr lang="en-US"/>
          </a:p>
        </p:txBody>
      </p:sp>
      <p:sp>
        <p:nvSpPr>
          <p:cNvPr id="6" name="Footer Placeholder 5"/>
          <p:cNvSpPr>
            <a:spLocks noGrp="1"/>
          </p:cNvSpPr>
          <p:nvPr>
            <p:ph type="ftr" sz="quarter" idx="11"/>
          </p:nvPr>
        </p:nvSpPr>
        <p:spPr/>
        <p:txBody>
          <a:bodyPr/>
          <a:lstStyle/>
          <a:p>
            <a:r>
              <a:rPr 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7" name="Slide Number Placeholder 6"/>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162313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02FDA-E540-D34C-ADC2-3561582CAEE6}" type="datetimeFigureOut">
              <a:rPr lang="en-US" smtClean="0"/>
              <a:t>10/23/2013</a:t>
            </a:fld>
            <a:endParaRPr lang="en-US"/>
          </a:p>
        </p:txBody>
      </p:sp>
      <p:sp>
        <p:nvSpPr>
          <p:cNvPr id="8" name="Footer Placeholder 7"/>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9" name="Slide Number Placeholder 8"/>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123712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02FDA-E540-D34C-ADC2-3561582CAEE6}" type="datetimeFigureOut">
              <a:rPr lang="en-US" smtClean="0"/>
              <a:t>10/23/2013</a:t>
            </a:fld>
            <a:endParaRPr lang="en-US"/>
          </a:p>
        </p:txBody>
      </p:sp>
      <p:sp>
        <p:nvSpPr>
          <p:cNvPr id="4" name="Footer Placeholder 3"/>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367434119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02FDA-E540-D34C-ADC2-3561582CAEE6}" type="datetimeFigureOut">
              <a:rPr lang="en-US" smtClean="0"/>
              <a:t>10/23/2013</a:t>
            </a:fld>
            <a:endParaRPr lang="en-US"/>
          </a:p>
        </p:txBody>
      </p:sp>
      <p:sp>
        <p:nvSpPr>
          <p:cNvPr id="3" name="Footer Placeholder 2"/>
          <p:cNvSpPr>
            <a:spLocks noGrp="1"/>
          </p:cNvSpPr>
          <p:nvPr>
            <p:ph type="ftr" sz="quarter" idx="11"/>
          </p:nvPr>
        </p:nvSpPr>
        <p:spPr/>
        <p:txBody>
          <a:bodyPr/>
          <a:lstStyle/>
          <a:p>
            <a:r>
              <a:rPr 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4" name="Slide Number Placeholder 3"/>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177675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02FDA-E540-D34C-ADC2-3561582CAEE6}" type="datetimeFigureOut">
              <a:rPr lang="en-US" smtClean="0"/>
              <a:t>10/23/2013</a:t>
            </a:fld>
            <a:endParaRPr lang="en-US"/>
          </a:p>
        </p:txBody>
      </p:sp>
      <p:sp>
        <p:nvSpPr>
          <p:cNvPr id="6" name="Footer Placeholder 5"/>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7" name="Slide Number Placeholder 6"/>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389315280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02FDA-E540-D34C-ADC2-3561582CAEE6}" type="datetimeFigureOut">
              <a:rPr lang="en-US" smtClean="0"/>
              <a:t>10/23/2013</a:t>
            </a:fld>
            <a:endParaRPr lang="en-US"/>
          </a:p>
        </p:txBody>
      </p:sp>
      <p:sp>
        <p:nvSpPr>
          <p:cNvPr id="6" name="Footer Placeholder 5"/>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7" name="Slide Number Placeholder 6"/>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14663105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02FDA-E540-D34C-ADC2-3561582CAEE6}" type="datetimeFigureOut">
              <a:rPr lang="en-US" smtClean="0"/>
              <a:t>10/23/2013</a:t>
            </a:fld>
            <a:endParaRPr lang="en-US"/>
          </a:p>
        </p:txBody>
      </p:sp>
      <p:sp>
        <p:nvSpPr>
          <p:cNvPr id="5" name="Footer Placeholder 4"/>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349042856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02FDA-E540-D34C-ADC2-3561582CAEE6}" type="datetimeFigureOut">
              <a:rPr lang="en-US" smtClean="0"/>
              <a:t>10/23/2013</a:t>
            </a:fld>
            <a:endParaRPr lang="en-US"/>
          </a:p>
        </p:txBody>
      </p:sp>
      <p:sp>
        <p:nvSpPr>
          <p:cNvPr id="5" name="Footer Placeholder 4"/>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30857405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rmAutofit/>
          </a:bodyPr>
          <a:lstStyle>
            <a:lvl1pPr>
              <a:lnSpc>
                <a:spcPts val="3200"/>
              </a:lnSpc>
              <a:defRPr lang="en-US"/>
            </a:lvl1pPr>
          </a:lstStyle>
          <a:p>
            <a:r>
              <a:rPr lang="en-US" smtClean="0"/>
              <a:t>Click to edit Master title style</a:t>
            </a:r>
            <a:endParaRPr lang="en-US"/>
          </a:p>
        </p:txBody>
      </p:sp>
      <p:sp>
        <p:nvSpPr>
          <p:cNvPr id="8" name="Text Placeholder 2"/>
          <p:cNvSpPr>
            <a:spLocks noGrp="1"/>
          </p:cNvSpPr>
          <p:nvPr>
            <p:ph idx="1"/>
          </p:nvPr>
        </p:nvSpPr>
        <p:spPr>
          <a:xfrm>
            <a:off x="609600" y="1447800"/>
            <a:ext cx="8229600" cy="4678363"/>
          </a:xfrm>
          <a:prstGeom prst="rect">
            <a:avLst/>
          </a:prstGeom>
        </p:spPr>
        <p:txBody>
          <a:bodyPr vert="horz" lIns="91440" tIns="45720" rIns="91440" bIns="45720" rtlCol="0">
            <a:normAutofit/>
          </a:bodyPr>
          <a:lstStyle>
            <a:lvl1pPr>
              <a:spcAft>
                <a:spcPts val="600"/>
              </a:spcAft>
              <a:defRPr lang="en-US" smtClean="0"/>
            </a:lvl1pPr>
            <a:lvl2pPr>
              <a:spcAft>
                <a:spcPts val="600"/>
              </a:spcAft>
              <a:defRPr lang="en-US" smtClean="0"/>
            </a:lvl2pPr>
            <a:lvl3pPr>
              <a:spcAft>
                <a:spcPts val="600"/>
              </a:spcAft>
              <a:defRPr lang="en-US" smtClean="0"/>
            </a:lvl3pPr>
            <a:lvl4pPr marL="1027113" indent="-280988">
              <a:buClr>
                <a:schemeClr val="tx2"/>
              </a:buClr>
              <a:defRPr lang="en-US" smtClean="0"/>
            </a:lvl4pPr>
            <a:lvl5pPr marL="1319213" indent="-228600">
              <a:buClr>
                <a:schemeClr val="tx2"/>
              </a:buClr>
              <a:buSzPct val="60000"/>
              <a:buFont typeface="Wingdings" pitchFamily="2" charset="2"/>
              <a:buChar char="q"/>
              <a:tabLst/>
              <a:defRPr lang="en-US" smtClean="0"/>
            </a:lvl5pPr>
            <a:lvl6pPr marL="1608138" indent="-228600">
              <a:buClr>
                <a:schemeClr val="tx2"/>
              </a:buClr>
              <a:buFont typeface="Helvetica LT Std" pitchFamily="34" charset="0"/>
              <a:buChar char="–"/>
              <a:tabLst/>
              <a:defRPr lang="en-US" smtClean="0"/>
            </a:lvl6pPr>
          </a:lstStyle>
          <a:p>
            <a:pPr lvl="0"/>
            <a:r>
              <a:rPr lang="en-US" smtClean="0"/>
              <a:t>Click to edit Master text styles</a:t>
            </a:r>
          </a:p>
        </p:txBody>
      </p:sp>
      <p:sp>
        <p:nvSpPr>
          <p:cNvPr id="9" name="Footer Placeholder 4"/>
          <p:cNvSpPr>
            <a:spLocks noGrp="1"/>
          </p:cNvSpPr>
          <p:nvPr>
            <p:ph type="ftr" sz="quarter" idx="3"/>
          </p:nvPr>
        </p:nvSpPr>
        <p:spPr>
          <a:xfrm>
            <a:off x="620486" y="6594600"/>
            <a:ext cx="5832560" cy="221835"/>
          </a:xfrm>
          <a:prstGeom prst="rect">
            <a:avLst/>
          </a:prstGeom>
        </p:spPr>
        <p:txBody>
          <a:bodyPr vert="horz" lIns="91440" tIns="45720" rIns="91440" bIns="45720" rtlCol="0" anchor="b"/>
          <a:lstStyle>
            <a:lvl1pPr algn="ctr" defTabSz="914400">
              <a:lnSpc>
                <a:spcPts val="1300"/>
              </a:lnSpc>
              <a:spcAft>
                <a:spcPct val="0"/>
              </a:spcAft>
              <a:defRPr sz="800">
                <a:solidFill>
                  <a:schemeClr val="tx1">
                    <a:tint val="75000"/>
                  </a:schemeClr>
                </a:solidFill>
                <a:latin typeface="Arial" pitchFamily="34" charset="0"/>
              </a:defRPr>
            </a:lvl1pPr>
          </a:lstStyle>
          <a:p>
            <a:pPr algn="l"/>
            <a:r>
              <a:rPr 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ternate_Title_Slide">
    <p:spTree>
      <p:nvGrpSpPr>
        <p:cNvPr id="1" name=""/>
        <p:cNvGrpSpPr/>
        <p:nvPr/>
      </p:nvGrpSpPr>
      <p:grpSpPr>
        <a:xfrm>
          <a:off x="0" y="0"/>
          <a:ext cx="0" cy="0"/>
          <a:chOff x="0" y="0"/>
          <a:chExt cx="0" cy="0"/>
        </a:xfrm>
      </p:grpSpPr>
      <p:sp>
        <p:nvSpPr>
          <p:cNvPr id="17" name="Rectangle 16"/>
          <p:cNvSpPr/>
          <p:nvPr userDrawn="1"/>
        </p:nvSpPr>
        <p:spPr>
          <a:xfrm>
            <a:off x="824245" y="4025438"/>
            <a:ext cx="7946694" cy="1371600"/>
          </a:xfrm>
          <a:prstGeom prst="rect">
            <a:avLst/>
          </a:prstGeom>
          <a:noFill/>
          <a:ln w="63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9" name="Rectangle 28"/>
          <p:cNvSpPr/>
          <p:nvPr userDrawn="1"/>
        </p:nvSpPr>
        <p:spPr>
          <a:xfrm>
            <a:off x="744329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4" name="Rectangle 3"/>
          <p:cNvSpPr/>
          <p:nvPr userDrawn="1"/>
        </p:nvSpPr>
        <p:spPr>
          <a:xfrm>
            <a:off x="874246"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5" name="Rectangle 24"/>
          <p:cNvSpPr/>
          <p:nvPr userDrawn="1"/>
        </p:nvSpPr>
        <p:spPr>
          <a:xfrm>
            <a:off x="2188055"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6" name="Rectangle 25"/>
          <p:cNvSpPr/>
          <p:nvPr userDrawn="1"/>
        </p:nvSpPr>
        <p:spPr>
          <a:xfrm>
            <a:off x="3501864"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7" name="Rectangle 26"/>
          <p:cNvSpPr/>
          <p:nvPr userDrawn="1"/>
        </p:nvSpPr>
        <p:spPr>
          <a:xfrm>
            <a:off x="4815673"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28" name="Rectangle 27"/>
          <p:cNvSpPr/>
          <p:nvPr userDrawn="1"/>
        </p:nvSpPr>
        <p:spPr>
          <a:xfrm>
            <a:off x="6129482" y="4083050"/>
            <a:ext cx="1271016" cy="1271016"/>
          </a:xfrm>
          <a:prstGeom prst="rect">
            <a:avLst/>
          </a:prstGeom>
          <a:solidFill>
            <a:schemeClr val="bg1">
              <a:lumMod val="85000"/>
            </a:schemeClr>
          </a:solidFill>
          <a:ln w="635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endParaRPr>
          </a:p>
        </p:txBody>
      </p:sp>
      <p:sp>
        <p:nvSpPr>
          <p:cNvPr id="7" name="Text Box 34"/>
          <p:cNvSpPr txBox="1">
            <a:spLocks noChangeArrowheads="1"/>
          </p:cNvSpPr>
          <p:nvPr userDrawn="1"/>
        </p:nvSpPr>
        <p:spPr bwMode="auto">
          <a:xfrm>
            <a:off x="6283922" y="6541093"/>
            <a:ext cx="2581156"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smtClean="0">
                <a:solidFill>
                  <a:schemeClr val="tx1">
                    <a:lumMod val="50000"/>
                    <a:lumOff val="50000"/>
                  </a:schemeClr>
                </a:solidFill>
                <a:latin typeface="Arial" pitchFamily="34" charset="0"/>
              </a:rPr>
              <a:t>© 2013</a:t>
            </a:r>
            <a:r>
              <a:rPr lang="en-US" altLang="en-US" sz="800" b="0" baseline="0" smtClean="0">
                <a:solidFill>
                  <a:schemeClr val="tx1">
                    <a:lumMod val="50000"/>
                    <a:lumOff val="50000"/>
                  </a:schemeClr>
                </a:solidFill>
                <a:latin typeface="Arial" pitchFamily="34" charset="0"/>
              </a:rPr>
              <a:t> </a:t>
            </a:r>
            <a:r>
              <a:rPr lang="en-US" altLang="en-US" sz="800" b="0" smtClean="0">
                <a:solidFill>
                  <a:schemeClr val="tx1">
                    <a:lumMod val="50000"/>
                    <a:lumOff val="50000"/>
                  </a:schemeClr>
                </a:solidFill>
                <a:latin typeface="Arial" pitchFamily="34" charset="0"/>
              </a:rPr>
              <a:t>The </a:t>
            </a:r>
            <a:r>
              <a:rPr lang="en-US" altLang="en-US" sz="800" b="0" dirty="0" smtClean="0">
                <a:solidFill>
                  <a:schemeClr val="tx1">
                    <a:lumMod val="50000"/>
                    <a:lumOff val="50000"/>
                  </a:schemeClr>
                </a:solidFill>
                <a:latin typeface="Arial" pitchFamily="34" charset="0"/>
              </a:rPr>
              <a:t>MITRE Corporation. All </a:t>
            </a:r>
            <a:r>
              <a:rPr lang="en-US" altLang="en-US" sz="800" b="0" smtClean="0">
                <a:solidFill>
                  <a:schemeClr val="tx1">
                    <a:lumMod val="50000"/>
                    <a:lumOff val="50000"/>
                  </a:schemeClr>
                </a:solidFill>
                <a:latin typeface="Arial" pitchFamily="34" charset="0"/>
              </a:rPr>
              <a:t>rights reserved</a:t>
            </a:r>
            <a:r>
              <a:rPr lang="en-US" altLang="en-US" sz="800" b="0" dirty="0" smtClean="0">
                <a:solidFill>
                  <a:schemeClr val="tx1">
                    <a:lumMod val="50000"/>
                    <a:lumOff val="50000"/>
                  </a:schemeClr>
                </a:solidFill>
                <a:latin typeface="Arial" pitchFamily="34" charset="0"/>
              </a:rPr>
              <a:t>.</a:t>
            </a:r>
            <a:endParaRPr lang="en-US" altLang="en-US" sz="800" b="0" dirty="0">
              <a:solidFill>
                <a:schemeClr val="tx1">
                  <a:lumMod val="50000"/>
                  <a:lumOff val="50000"/>
                </a:schemeClr>
              </a:solidFill>
              <a:latin typeface="Arial" pitchFamily="34" charset="0"/>
            </a:endParaRPr>
          </a:p>
        </p:txBody>
      </p:sp>
      <p:sp>
        <p:nvSpPr>
          <p:cNvPr id="8" name="Rectangle 4"/>
          <p:cNvSpPr>
            <a:spLocks noGrp="1" noChangeArrowheads="1"/>
          </p:cNvSpPr>
          <p:nvPr>
            <p:ph type="subTitle" idx="1" hasCustomPrompt="1"/>
          </p:nvPr>
        </p:nvSpPr>
        <p:spPr>
          <a:xfrm>
            <a:off x="783116" y="2568939"/>
            <a:ext cx="4602163" cy="389922"/>
          </a:xfrm>
        </p:spPr>
        <p:txBody>
          <a:bodyPr/>
          <a:lstStyle>
            <a:lvl1pPr marL="0" indent="0">
              <a:buFont typeface="Wingdings" pitchFamily="2" charset="2"/>
              <a:buNone/>
              <a:defRPr b="1" spc="0" baseline="0">
                <a:solidFill>
                  <a:schemeClr val="tx2"/>
                </a:solidFill>
                <a:latin typeface="Arial" pitchFamily="34" charset="0"/>
                <a:cs typeface="Calibri" pitchFamily="34" charset="0"/>
              </a:defRPr>
            </a:lvl1pPr>
          </a:lstStyle>
          <a:p>
            <a:r>
              <a:rPr lang="en-US" altLang="en-US" dirty="0" smtClean="0"/>
              <a:t>Author</a:t>
            </a:r>
            <a:endParaRPr lang="en-US" altLang="en-US" dirty="0"/>
          </a:p>
        </p:txBody>
      </p:sp>
      <p:sp>
        <p:nvSpPr>
          <p:cNvPr id="9" name="Rectangle 9"/>
          <p:cNvSpPr>
            <a:spLocks noGrp="1" noChangeArrowheads="1"/>
          </p:cNvSpPr>
          <p:nvPr>
            <p:ph type="ctrTitle" sz="quarter" hasCustomPrompt="1"/>
          </p:nvPr>
        </p:nvSpPr>
        <p:spPr>
          <a:xfrm>
            <a:off x="757146" y="368932"/>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dirty="0" smtClean="0"/>
              <a:t>Title here</a:t>
            </a:r>
            <a:endParaRPr lang="en-US" dirty="0"/>
          </a:p>
        </p:txBody>
      </p:sp>
      <p:sp>
        <p:nvSpPr>
          <p:cNvPr id="10" name="Text Box 27"/>
          <p:cNvSpPr txBox="1">
            <a:spLocks noChangeArrowheads="1"/>
          </p:cNvSpPr>
          <p:nvPr userDrawn="1"/>
        </p:nvSpPr>
        <p:spPr bwMode="auto">
          <a:xfrm>
            <a:off x="740520" y="6541093"/>
            <a:ext cx="1981200" cy="240707"/>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a:solidFill>
                  <a:schemeClr val="tx1">
                    <a:lumMod val="50000"/>
                    <a:lumOff val="50000"/>
                  </a:schemeClr>
                </a:solidFill>
                <a:latin typeface="Arial" pitchFamily="34" charset="0"/>
              </a:rPr>
              <a:t>For </a:t>
            </a:r>
            <a:r>
              <a:rPr lang="en-US" sz="800" b="0" smtClean="0">
                <a:solidFill>
                  <a:schemeClr val="tx1">
                    <a:lumMod val="50000"/>
                    <a:lumOff val="50000"/>
                  </a:schemeClr>
                </a:solidFill>
                <a:latin typeface="Arial" pitchFamily="34" charset="0"/>
              </a:rPr>
              <a:t>internal </a:t>
            </a:r>
            <a:r>
              <a:rPr lang="en-US" sz="800" b="0">
                <a:solidFill>
                  <a:schemeClr val="tx1">
                    <a:lumMod val="50000"/>
                    <a:lumOff val="50000"/>
                  </a:schemeClr>
                </a:solidFill>
                <a:latin typeface="Arial" pitchFamily="34" charset="0"/>
              </a:rPr>
              <a:t>MITRE </a:t>
            </a:r>
            <a:r>
              <a:rPr lang="en-US" sz="800" b="0" smtClean="0">
                <a:solidFill>
                  <a:schemeClr val="tx1">
                    <a:lumMod val="50000"/>
                    <a:lumOff val="50000"/>
                  </a:schemeClr>
                </a:solidFill>
                <a:latin typeface="Arial" pitchFamily="34" charset="0"/>
              </a:rPr>
              <a:t>use</a:t>
            </a:r>
            <a:endParaRPr lang="en-US" sz="800" b="0" dirty="0">
              <a:solidFill>
                <a:schemeClr val="tx1">
                  <a:lumMod val="50000"/>
                  <a:lumOff val="50000"/>
                </a:schemeClr>
              </a:solidFill>
              <a:latin typeface="Arial" pitchFamily="34" charset="0"/>
            </a:endParaRPr>
          </a:p>
        </p:txBody>
      </p:sp>
      <p:sp>
        <p:nvSpPr>
          <p:cNvPr id="12" name="Rectangle 11"/>
          <p:cNvSpPr/>
          <p:nvPr userDrawn="1"/>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5" name="Straight Connector 14"/>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4" name="Rectangle 13"/>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6" name="Straight Connector 15"/>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
        <p:nvSpPr>
          <p:cNvPr id="13" name="TextBox 12"/>
          <p:cNvSpPr txBox="1"/>
          <p:nvPr userDrawn="1"/>
        </p:nvSpPr>
        <p:spPr>
          <a:xfrm>
            <a:off x="740520" y="106913"/>
            <a:ext cx="8030418" cy="184666"/>
          </a:xfrm>
          <a:prstGeom prst="rect">
            <a:avLst/>
          </a:prstGeom>
          <a:noFill/>
        </p:spPr>
        <p:txBody>
          <a:bodyPr wrap="square" lIns="91440" tIns="0" rIns="0" bIns="0" rtlCol="0">
            <a:spAutoFit/>
          </a:bodyPr>
          <a:lstStyle/>
          <a:p>
            <a:pPr algn="r">
              <a:spcAft>
                <a:spcPts val="600"/>
              </a:spcAft>
            </a:pPr>
            <a:r>
              <a:rPr lang="en-US" sz="1200" i="0" smtClean="0">
                <a:solidFill>
                  <a:schemeClr val="tx2"/>
                </a:solidFill>
                <a:latin typeface="Arial" pitchFamily="34" charset="0"/>
                <a:ea typeface="Verdana" pitchFamily="34" charset="0"/>
                <a:cs typeface="Verdana" pitchFamily="34" charset="0"/>
              </a:rPr>
              <a:t>Center or Organization Name Here</a:t>
            </a:r>
            <a:endParaRPr lang="en-US" sz="1200" i="0">
              <a:solidFill>
                <a:schemeClr val="tx2"/>
              </a:solidFill>
              <a:latin typeface="Arial" pitchFamily="34" charset="0"/>
              <a:ea typeface="Verdana" pitchFamily="34" charset="0"/>
              <a:cs typeface="Verdana" pitchFamily="34" charset="0"/>
            </a:endParaRPr>
          </a:p>
        </p:txBody>
      </p:sp>
      <p:sp>
        <p:nvSpPr>
          <p:cNvPr id="5" name="TextBox 4"/>
          <p:cNvSpPr txBox="1"/>
          <p:nvPr userDrawn="1"/>
        </p:nvSpPr>
        <p:spPr>
          <a:xfrm>
            <a:off x="1062045"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5" name="TextBox 34"/>
          <p:cNvSpPr txBox="1"/>
          <p:nvPr userDrawn="1"/>
        </p:nvSpPr>
        <p:spPr>
          <a:xfrm>
            <a:off x="2372959"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6" name="TextBox 35"/>
          <p:cNvSpPr txBox="1"/>
          <p:nvPr userDrawn="1"/>
        </p:nvSpPr>
        <p:spPr>
          <a:xfrm>
            <a:off x="3683873"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7" name="TextBox 36"/>
          <p:cNvSpPr txBox="1"/>
          <p:nvPr userDrawn="1"/>
        </p:nvSpPr>
        <p:spPr>
          <a:xfrm>
            <a:off x="4994787"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8" name="TextBox 37"/>
          <p:cNvSpPr txBox="1"/>
          <p:nvPr userDrawn="1"/>
        </p:nvSpPr>
        <p:spPr>
          <a:xfrm>
            <a:off x="6305701"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
        <p:nvSpPr>
          <p:cNvPr id="39" name="TextBox 38"/>
          <p:cNvSpPr txBox="1"/>
          <p:nvPr userDrawn="1"/>
        </p:nvSpPr>
        <p:spPr>
          <a:xfrm>
            <a:off x="7616615" y="4353828"/>
            <a:ext cx="901208" cy="784830"/>
          </a:xfrm>
          <a:prstGeom prst="rect">
            <a:avLst/>
          </a:prstGeom>
          <a:noFill/>
        </p:spPr>
        <p:txBody>
          <a:bodyPr wrap="none" rtlCol="0">
            <a:spAutoFit/>
          </a:bodyPr>
          <a:lstStyle/>
          <a:p>
            <a:pPr algn="ctr">
              <a:lnSpc>
                <a:spcPts val="1400"/>
              </a:lnSpc>
              <a:spcAft>
                <a:spcPts val="600"/>
              </a:spcAft>
            </a:pPr>
            <a:r>
              <a:rPr lang="en-US" sz="1400" smtClean="0">
                <a:latin typeface="Arial" pitchFamily="34" charset="0"/>
                <a:ea typeface="Verdana" pitchFamily="34" charset="0"/>
                <a:cs typeface="Verdana" pitchFamily="34" charset="0"/>
              </a:rPr>
              <a:t>Optional</a:t>
            </a:r>
            <a:r>
              <a:rPr lang="en-US" sz="1400" baseline="0" smtClean="0">
                <a:latin typeface="Arial" pitchFamily="34" charset="0"/>
                <a:ea typeface="Verdana" pitchFamily="34" charset="0"/>
                <a:cs typeface="Verdana" pitchFamily="34" charset="0"/>
              </a:rPr>
              <a:t> </a:t>
            </a:r>
          </a:p>
          <a:p>
            <a:pPr algn="ctr">
              <a:lnSpc>
                <a:spcPts val="1400"/>
              </a:lnSpc>
              <a:spcAft>
                <a:spcPts val="600"/>
              </a:spcAft>
            </a:pPr>
            <a:r>
              <a:rPr lang="en-US" sz="1400" smtClean="0">
                <a:latin typeface="Arial" pitchFamily="34" charset="0"/>
                <a:ea typeface="Verdana" pitchFamily="34" charset="0"/>
                <a:cs typeface="Verdana" pitchFamily="34" charset="0"/>
              </a:rPr>
              <a:t>Image</a:t>
            </a:r>
            <a:endParaRPr lang="en-US" sz="1400" dirty="0" smtClean="0">
              <a:latin typeface="Arial" pitchFamily="34" charset="0"/>
              <a:ea typeface="Verdana" pitchFamily="34" charset="0"/>
              <a:cs typeface="Verdana" pitchFamily="34" charset="0"/>
            </a:endParaRPr>
          </a:p>
          <a:p>
            <a:pPr algn="ctr">
              <a:lnSpc>
                <a:spcPts val="1400"/>
              </a:lnSpc>
              <a:spcAft>
                <a:spcPts val="600"/>
              </a:spcAft>
            </a:pPr>
            <a:r>
              <a:rPr lang="en-US" sz="1400" dirty="0" smtClean="0">
                <a:latin typeface="Arial" pitchFamily="34" charset="0"/>
                <a:ea typeface="Verdana" pitchFamily="34" charset="0"/>
                <a:cs typeface="Verdana" pitchFamily="34" charset="0"/>
              </a:rPr>
              <a:t>Here</a:t>
            </a:r>
            <a:endParaRPr lang="en-US" sz="1400" dirty="0">
              <a:latin typeface="Arial" pitchFamily="34" charset="0"/>
              <a:ea typeface="Verdana" pitchFamily="34" charset="0"/>
              <a:cs typeface="Verdana" pitchFamily="34" charset="0"/>
            </a:endParaRPr>
          </a:p>
        </p:txBody>
      </p:sp>
    </p:spTree>
    <p:extLst>
      <p:ext uri="{BB962C8B-B14F-4D97-AF65-F5344CB8AC3E}">
        <p14:creationId xmlns:p14="http://schemas.microsoft.com/office/powerpoint/2010/main" val="1314947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cxnSp>
        <p:nvCxnSpPr>
          <p:cNvPr id="10" name="Straight Connector 9"/>
          <p:cNvCxnSpPr/>
          <p:nvPr userDrawn="1"/>
        </p:nvCxnSpPr>
        <p:spPr bwMode="auto">
          <a:xfrm>
            <a:off x="838200" y="3276600"/>
            <a:ext cx="7780020"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5" name="Text Box 34"/>
          <p:cNvSpPr txBox="1">
            <a:spLocks noChangeArrowheads="1"/>
          </p:cNvSpPr>
          <p:nvPr userDrawn="1"/>
        </p:nvSpPr>
        <p:spPr bwMode="auto">
          <a:xfrm>
            <a:off x="6288502" y="6590252"/>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smtClean="0">
                <a:solidFill>
                  <a:schemeClr val="tx1">
                    <a:lumMod val="50000"/>
                    <a:lumOff val="50000"/>
                  </a:schemeClr>
                </a:solidFill>
                <a:latin typeface="+mn-lt"/>
              </a:rPr>
              <a:t>© 2013</a:t>
            </a:r>
            <a:r>
              <a:rPr lang="en-US" altLang="en-US" sz="800" b="0" baseline="0" smtClean="0">
                <a:solidFill>
                  <a:schemeClr val="tx1">
                    <a:lumMod val="50000"/>
                    <a:lumOff val="50000"/>
                  </a:schemeClr>
                </a:solidFill>
                <a:latin typeface="+mn-lt"/>
              </a:rPr>
              <a:t> </a:t>
            </a:r>
            <a:r>
              <a:rPr lang="en-US" altLang="en-US" sz="800" b="0" dirty="0" smtClean="0">
                <a:solidFill>
                  <a:schemeClr val="tx1">
                    <a:lumMod val="50000"/>
                    <a:lumOff val="50000"/>
                  </a:schemeClr>
                </a:solidFill>
                <a:latin typeface="+mn-lt"/>
              </a:rPr>
              <a:t>The MITRE Corporation. All </a:t>
            </a:r>
            <a:r>
              <a:rPr lang="en-US" altLang="en-US" sz="800" b="0" smtClean="0">
                <a:solidFill>
                  <a:schemeClr val="tx1">
                    <a:lumMod val="50000"/>
                    <a:lumOff val="50000"/>
                  </a:schemeClr>
                </a:solidFill>
                <a:latin typeface="+mn-lt"/>
              </a:rPr>
              <a:t>rights reserved</a:t>
            </a:r>
            <a:r>
              <a:rPr lang="en-US" altLang="en-US" sz="800" b="0" dirty="0" smtClean="0">
                <a:solidFill>
                  <a:schemeClr val="tx1">
                    <a:lumMod val="50000"/>
                    <a:lumOff val="50000"/>
                  </a:schemeClr>
                </a:solidFill>
                <a:latin typeface="+mn-lt"/>
              </a:rPr>
              <a:t>.</a:t>
            </a:r>
            <a:endParaRPr lang="en-US" altLang="en-US" sz="800" b="0" dirty="0">
              <a:solidFill>
                <a:schemeClr val="tx1">
                  <a:lumMod val="50000"/>
                  <a:lumOff val="50000"/>
                </a:schemeClr>
              </a:solidFill>
              <a:latin typeface="+mn-lt"/>
            </a:endParaRPr>
          </a:p>
        </p:txBody>
      </p:sp>
      <p:sp>
        <p:nvSpPr>
          <p:cNvPr id="16" name="Text Box 27"/>
          <p:cNvSpPr txBox="1">
            <a:spLocks noChangeArrowheads="1"/>
          </p:cNvSpPr>
          <p:nvPr userDrawn="1"/>
        </p:nvSpPr>
        <p:spPr bwMode="auto">
          <a:xfrm>
            <a:off x="740520" y="6564989"/>
            <a:ext cx="1981200" cy="259045"/>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a:solidFill>
                  <a:schemeClr val="tx1">
                    <a:lumMod val="50000"/>
                    <a:lumOff val="50000"/>
                  </a:schemeClr>
                </a:solidFill>
                <a:latin typeface="+mn-lt"/>
              </a:rPr>
              <a:t>For </a:t>
            </a:r>
            <a:r>
              <a:rPr lang="en-US" sz="800" b="0" smtClean="0">
                <a:solidFill>
                  <a:schemeClr val="tx1">
                    <a:lumMod val="50000"/>
                    <a:lumOff val="50000"/>
                  </a:schemeClr>
                </a:solidFill>
                <a:latin typeface="+mn-lt"/>
              </a:rPr>
              <a:t>internal </a:t>
            </a:r>
            <a:r>
              <a:rPr lang="en-US" sz="800" b="0">
                <a:solidFill>
                  <a:schemeClr val="tx1">
                    <a:lumMod val="50000"/>
                    <a:lumOff val="50000"/>
                  </a:schemeClr>
                </a:solidFill>
                <a:latin typeface="+mn-lt"/>
              </a:rPr>
              <a:t>MITRE </a:t>
            </a:r>
            <a:r>
              <a:rPr lang="en-US" sz="800" b="0" smtClean="0">
                <a:solidFill>
                  <a:schemeClr val="tx1">
                    <a:lumMod val="50000"/>
                    <a:lumOff val="50000"/>
                  </a:schemeClr>
                </a:solidFill>
                <a:latin typeface="+mn-lt"/>
              </a:rPr>
              <a:t>use</a:t>
            </a:r>
            <a:endParaRPr lang="en-US" sz="800" b="0" dirty="0">
              <a:solidFill>
                <a:schemeClr val="tx1">
                  <a:lumMod val="50000"/>
                  <a:lumOff val="50000"/>
                </a:schemeClr>
              </a:solidFill>
              <a:latin typeface="+mn-lt"/>
            </a:endParaRPr>
          </a:p>
        </p:txBody>
      </p:sp>
      <p:sp>
        <p:nvSpPr>
          <p:cNvPr id="17" name="Rectangle 16"/>
          <p:cNvSpPr/>
          <p:nvPr userDrawn="1"/>
        </p:nvSpPr>
        <p:spPr bwMode="auto">
          <a:xfrm>
            <a:off x="0" y="0"/>
            <a:ext cx="407324" cy="3124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Rectangle 17"/>
          <p:cNvSpPr/>
          <p:nvPr userDrawn="1"/>
        </p:nvSpPr>
        <p:spPr bwMode="auto">
          <a:xfrm>
            <a:off x="0" y="3352800"/>
            <a:ext cx="407324" cy="35052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2" name="Straight Connector 11"/>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649" y="6250820"/>
            <a:ext cx="670505" cy="243820"/>
          </a:xfrm>
          <a:prstGeom prst="rect">
            <a:avLst/>
          </a:prstGeom>
        </p:spPr>
      </p:pic>
      <p:sp>
        <p:nvSpPr>
          <p:cNvPr id="13" name="Rectangle 4"/>
          <p:cNvSpPr>
            <a:spLocks noGrp="1" noChangeArrowheads="1"/>
          </p:cNvSpPr>
          <p:nvPr>
            <p:ph type="subTitle" idx="1" hasCustomPrompt="1"/>
          </p:nvPr>
        </p:nvSpPr>
        <p:spPr>
          <a:xfrm>
            <a:off x="823649" y="3463137"/>
            <a:ext cx="4602163" cy="389922"/>
          </a:xfrm>
        </p:spPr>
        <p:txBody>
          <a:bodyPr/>
          <a:lstStyle>
            <a:lvl1pPr marL="0" indent="0">
              <a:buFont typeface="Wingdings" pitchFamily="2" charset="2"/>
              <a:buNone/>
              <a:defRPr b="1" spc="300" baseline="0">
                <a:solidFill>
                  <a:schemeClr val="tx2"/>
                </a:solidFill>
                <a:latin typeface="Arial" pitchFamily="34" charset="0"/>
                <a:cs typeface="Calibri" pitchFamily="34" charset="0"/>
              </a:defRPr>
            </a:lvl1pPr>
          </a:lstStyle>
          <a:p>
            <a:r>
              <a:rPr lang="en-US" altLang="en-US" smtClean="0"/>
              <a:t>Subtitle</a:t>
            </a:r>
            <a:endParaRPr lang="en-US" altLang="en-US" dirty="0"/>
          </a:p>
        </p:txBody>
      </p:sp>
      <p:sp>
        <p:nvSpPr>
          <p:cNvPr id="21" name="Rectangle 9"/>
          <p:cNvSpPr>
            <a:spLocks noGrp="1" noChangeArrowheads="1"/>
          </p:cNvSpPr>
          <p:nvPr>
            <p:ph type="ctrTitle" sz="quarter" hasCustomPrompt="1"/>
          </p:nvPr>
        </p:nvSpPr>
        <p:spPr>
          <a:xfrm>
            <a:off x="762000" y="1041287"/>
            <a:ext cx="7246620" cy="1981200"/>
          </a:xfrm>
        </p:spPr>
        <p:txBody>
          <a:bodyPr anchor="b" anchorCtr="0">
            <a:noAutofit/>
          </a:bodyPr>
          <a:lstStyle>
            <a:lvl1pPr algn="l">
              <a:lnSpc>
                <a:spcPts val="4400"/>
              </a:lnSpc>
              <a:defRPr sz="4000" b="1">
                <a:solidFill>
                  <a:schemeClr val="tx2"/>
                </a:solidFill>
                <a:latin typeface="Arial" pitchFamily="34" charset="0"/>
                <a:cs typeface="Times New Roman" pitchFamily="18" charset="0"/>
              </a:defRPr>
            </a:lvl1pPr>
          </a:lstStyle>
          <a:p>
            <a:r>
              <a:rPr lang="en-US" smtClean="0"/>
              <a:t>Section Title</a:t>
            </a:r>
            <a:endParaRPr lang="en-US" dirty="0"/>
          </a:p>
        </p:txBody>
      </p:sp>
      <p:sp>
        <p:nvSpPr>
          <p:cNvPr id="14" name="TextBox 13"/>
          <p:cNvSpPr txBox="1"/>
          <p:nvPr userDrawn="1"/>
        </p:nvSpPr>
        <p:spPr>
          <a:xfrm>
            <a:off x="7252242"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smtClean="0">
                <a:solidFill>
                  <a:srgbClr val="C1CD23"/>
                </a:solidFill>
                <a:latin typeface="Arial" pitchFamily="34" charset="0"/>
              </a:rPr>
              <a:t>|</a:t>
            </a:r>
            <a:r>
              <a:rPr lang="en-US" sz="100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smtClean="0">
                <a:latin typeface="Arial" pitchFamily="34" charset="0"/>
              </a:rPr>
              <a:t> </a:t>
            </a:r>
            <a:r>
              <a:rPr lang="en-US" sz="1000" smtClean="0">
                <a:solidFill>
                  <a:srgbClr val="C1CD23"/>
                </a:solidFill>
                <a:latin typeface="Arial" pitchFamily="34" charset="0"/>
              </a:rPr>
              <a:t>|</a:t>
            </a:r>
            <a:r>
              <a:rPr lang="en-US" sz="1000" smtClean="0">
                <a:ea typeface="Verdana" pitchFamily="34" charset="0"/>
                <a:cs typeface="Verdana" pitchFamily="34" charset="0"/>
              </a:rPr>
              <a:t> </a:t>
            </a:r>
            <a:endParaRPr lang="en-US" sz="1000">
              <a:ea typeface="Verdana" pitchFamily="34" charset="0"/>
              <a:cs typeface="Verdana" pitchFamily="34" charset="0"/>
            </a:endParaRPr>
          </a:p>
        </p:txBody>
      </p:sp>
    </p:spTree>
    <p:extLst>
      <p:ext uri="{BB962C8B-B14F-4D97-AF65-F5344CB8AC3E}">
        <p14:creationId xmlns:p14="http://schemas.microsoft.com/office/powerpoint/2010/main" val="995634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800600" y="1498596"/>
            <a:ext cx="4038600" cy="4525963"/>
          </a:xfrm>
        </p:spPr>
        <p:txBody>
          <a:bodyPr>
            <a:noAutofit/>
          </a:bodyPr>
          <a:lstStyle>
            <a:lvl1pPr>
              <a:defRPr sz="2000">
                <a:latin typeface="Arial" pitchFamily="34" charset="0"/>
              </a:defRPr>
            </a:lvl1pPr>
            <a:lvl2pPr>
              <a:defRPr sz="2000">
                <a:latin typeface="Arial" pitchFamily="34" charset="0"/>
              </a:defRPr>
            </a:lvl2pPr>
            <a:lvl3pPr>
              <a:defRPr sz="1800">
                <a:latin typeface="Arial" pitchFamily="34" charset="0"/>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Footer Placeholder 4"/>
          <p:cNvSpPr>
            <a:spLocks noGrp="1"/>
          </p:cNvSpPr>
          <p:nvPr>
            <p:ph type="ftr" sz="quarter" idx="3"/>
          </p:nvPr>
        </p:nvSpPr>
        <p:spPr>
          <a:xfrm>
            <a:off x="620486" y="6594600"/>
            <a:ext cx="5832560" cy="221835"/>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Arial" pitchFamily="34" charset="0"/>
              </a:defRPr>
            </a:lvl1pPr>
          </a:lstStyle>
          <a:p>
            <a:r>
              <a:rPr 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83771" y="6613071"/>
            <a:ext cx="5669280" cy="203364"/>
          </a:xfrm>
          <a:prstGeom prst="rect">
            <a:avLst/>
          </a:prstGeom>
        </p:spPr>
        <p:txBody>
          <a:bodyPr vert="horz" lIns="91440" tIns="45720" rIns="91440" bIns="45720" rtlCol="0" anchor="b"/>
          <a:lstStyle>
            <a:lvl1pPr algn="l" defTabSz="914400">
              <a:lnSpc>
                <a:spcPts val="1300"/>
              </a:lnSpc>
              <a:spcAft>
                <a:spcPct val="0"/>
              </a:spcAft>
              <a:defRPr sz="800">
                <a:solidFill>
                  <a:schemeClr val="tx1">
                    <a:tint val="75000"/>
                  </a:schemeClr>
                </a:solidFill>
                <a:latin typeface="+mn-lt"/>
              </a:defRPr>
            </a:lvl1pPr>
          </a:lstStyle>
          <a:p>
            <a:r>
              <a:rPr 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02FDA-E540-D34C-ADC2-3561582CAEE6}" type="datetimeFigureOut">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0C8D8-BB4A-A541-B917-49526CEADBD2}" type="slidenum">
              <a:rPr lang="en-US" smtClean="0"/>
              <a:t>‹#›</a:t>
            </a:fld>
            <a:endParaRPr lang="en-US"/>
          </a:p>
        </p:txBody>
      </p:sp>
      <p:sp>
        <p:nvSpPr>
          <p:cNvPr id="7" name="Text Box 34"/>
          <p:cNvSpPr txBox="1">
            <a:spLocks noChangeArrowheads="1"/>
          </p:cNvSpPr>
          <p:nvPr userDrawn="1"/>
        </p:nvSpPr>
        <p:spPr bwMode="auto">
          <a:xfrm>
            <a:off x="6314380" y="6533104"/>
            <a:ext cx="2550698" cy="215444"/>
          </a:xfrm>
          <a:prstGeom prst="rect">
            <a:avLst/>
          </a:prstGeom>
          <a:noFill/>
          <a:ln w="9525">
            <a:noFill/>
            <a:miter lim="800000"/>
            <a:headEnd/>
            <a:tailEnd/>
          </a:ln>
          <a:effectLst/>
        </p:spPr>
        <p:txBody>
          <a:bodyPr wrap="none">
            <a:spAutoFit/>
          </a:bodyPr>
          <a:lstStyle/>
          <a:p>
            <a:pPr algn="r">
              <a:lnSpc>
                <a:spcPct val="100000"/>
              </a:lnSpc>
              <a:spcAft>
                <a:spcPct val="0"/>
              </a:spcAft>
              <a:buClrTx/>
            </a:pPr>
            <a:r>
              <a:rPr lang="en-US" altLang="en-US" sz="800" b="0" smtClean="0">
                <a:solidFill>
                  <a:schemeClr val="tx1">
                    <a:lumMod val="50000"/>
                    <a:lumOff val="50000"/>
                  </a:schemeClr>
                </a:solidFill>
                <a:latin typeface="Arial" pitchFamily="34" charset="0"/>
                <a:cs typeface="Arial" pitchFamily="34" charset="0"/>
              </a:rPr>
              <a:t>© 2013</a:t>
            </a:r>
            <a:r>
              <a:rPr lang="en-US" altLang="en-US" sz="800" b="0" baseline="0" smtClean="0">
                <a:solidFill>
                  <a:schemeClr val="tx1">
                    <a:lumMod val="50000"/>
                    <a:lumOff val="50000"/>
                  </a:schemeClr>
                </a:solidFill>
                <a:latin typeface="Arial" pitchFamily="34" charset="0"/>
                <a:cs typeface="Arial" pitchFamily="34" charset="0"/>
              </a:rPr>
              <a:t> </a:t>
            </a:r>
            <a:r>
              <a:rPr lang="en-US" altLang="en-US" sz="800" b="0" dirty="0" smtClean="0">
                <a:solidFill>
                  <a:schemeClr val="tx1">
                    <a:lumMod val="50000"/>
                    <a:lumOff val="50000"/>
                  </a:schemeClr>
                </a:solidFill>
                <a:latin typeface="Arial" pitchFamily="34" charset="0"/>
                <a:cs typeface="Arial" pitchFamily="34" charset="0"/>
              </a:rPr>
              <a:t>The MITRE Corporation. All </a:t>
            </a:r>
            <a:r>
              <a:rPr lang="en-US" altLang="en-US" sz="800" b="0" smtClean="0">
                <a:solidFill>
                  <a:schemeClr val="tx1">
                    <a:lumMod val="50000"/>
                    <a:lumOff val="50000"/>
                  </a:schemeClr>
                </a:solidFill>
                <a:latin typeface="Arial" pitchFamily="34" charset="0"/>
                <a:cs typeface="Arial" pitchFamily="34" charset="0"/>
              </a:rPr>
              <a:t>rights reserved</a:t>
            </a:r>
            <a:r>
              <a:rPr lang="en-US" altLang="en-US" sz="800" b="0" dirty="0" smtClean="0">
                <a:solidFill>
                  <a:schemeClr val="tx1">
                    <a:lumMod val="50000"/>
                    <a:lumOff val="50000"/>
                  </a:schemeClr>
                </a:solidFill>
                <a:latin typeface="Arial" pitchFamily="34" charset="0"/>
                <a:cs typeface="Arial" pitchFamily="34" charset="0"/>
              </a:rPr>
              <a:t>.</a:t>
            </a:r>
            <a:endParaRPr lang="en-US" altLang="en-US" sz="800" b="0" dirty="0">
              <a:solidFill>
                <a:schemeClr val="tx1">
                  <a:lumMod val="50000"/>
                  <a:lumOff val="50000"/>
                </a:schemeClr>
              </a:solidFill>
              <a:latin typeface="Arial" pitchFamily="34" charset="0"/>
              <a:cs typeface="Arial" pitchFamily="34" charset="0"/>
            </a:endParaRPr>
          </a:p>
        </p:txBody>
      </p:sp>
      <p:sp>
        <p:nvSpPr>
          <p:cNvPr id="8" name="Text Box 27"/>
          <p:cNvSpPr txBox="1">
            <a:spLocks noChangeArrowheads="1"/>
          </p:cNvSpPr>
          <p:nvPr userDrawn="1"/>
        </p:nvSpPr>
        <p:spPr bwMode="auto">
          <a:xfrm>
            <a:off x="740520" y="6507841"/>
            <a:ext cx="1981200" cy="240707"/>
          </a:xfrm>
          <a:prstGeom prst="rect">
            <a:avLst/>
          </a:prstGeom>
          <a:noFill/>
          <a:ln w="9525">
            <a:noFill/>
            <a:miter lim="800000"/>
            <a:headEnd/>
            <a:tailEnd/>
          </a:ln>
          <a:effectLst/>
        </p:spPr>
        <p:txBody>
          <a:bodyPr>
            <a:spAutoFit/>
          </a:bodyPr>
          <a:lstStyle/>
          <a:p>
            <a:pPr algn="l" defTabSz="914400">
              <a:lnSpc>
                <a:spcPts val="1300"/>
              </a:lnSpc>
              <a:spcAft>
                <a:spcPct val="0"/>
              </a:spcAft>
            </a:pPr>
            <a:r>
              <a:rPr lang="en-US" sz="800" b="0">
                <a:solidFill>
                  <a:schemeClr val="tx1">
                    <a:lumMod val="50000"/>
                    <a:lumOff val="50000"/>
                  </a:schemeClr>
                </a:solidFill>
                <a:latin typeface="Arial" pitchFamily="34" charset="0"/>
              </a:rPr>
              <a:t>For </a:t>
            </a:r>
            <a:r>
              <a:rPr lang="en-US" sz="800" b="0" smtClean="0">
                <a:solidFill>
                  <a:schemeClr val="tx1">
                    <a:lumMod val="50000"/>
                    <a:lumOff val="50000"/>
                  </a:schemeClr>
                </a:solidFill>
                <a:latin typeface="Arial" pitchFamily="34" charset="0"/>
              </a:rPr>
              <a:t>internal </a:t>
            </a:r>
            <a:r>
              <a:rPr lang="en-US" sz="800" b="0">
                <a:solidFill>
                  <a:schemeClr val="tx1">
                    <a:lumMod val="50000"/>
                    <a:lumOff val="50000"/>
                  </a:schemeClr>
                </a:solidFill>
                <a:latin typeface="Arial" pitchFamily="34" charset="0"/>
                <a:cs typeface="Arial" pitchFamily="34" charset="0"/>
              </a:rPr>
              <a:t>MITRE</a:t>
            </a:r>
            <a:r>
              <a:rPr lang="en-US" sz="800" b="0">
                <a:solidFill>
                  <a:schemeClr val="tx1">
                    <a:lumMod val="50000"/>
                    <a:lumOff val="50000"/>
                  </a:schemeClr>
                </a:solidFill>
                <a:latin typeface="Arial" pitchFamily="34" charset="0"/>
              </a:rPr>
              <a:t> </a:t>
            </a:r>
            <a:r>
              <a:rPr lang="en-US" sz="800" b="0" smtClean="0">
                <a:solidFill>
                  <a:schemeClr val="tx1">
                    <a:lumMod val="50000"/>
                    <a:lumOff val="50000"/>
                  </a:schemeClr>
                </a:solidFill>
                <a:latin typeface="Arial" pitchFamily="34" charset="0"/>
              </a:rPr>
              <a:t>use</a:t>
            </a:r>
            <a:endParaRPr lang="en-US" sz="800" b="0" dirty="0">
              <a:solidFill>
                <a:schemeClr val="tx1">
                  <a:lumMod val="50000"/>
                  <a:lumOff val="50000"/>
                </a:schemeClr>
              </a:solidFill>
              <a:latin typeface="Arial" pitchFamily="34" charset="0"/>
            </a:endParaRPr>
          </a:p>
        </p:txBody>
      </p:sp>
      <p:sp>
        <p:nvSpPr>
          <p:cNvPr id="9" name="Rectangle 8"/>
          <p:cNvSpPr/>
          <p:nvPr userDrawn="1"/>
        </p:nvSpPr>
        <p:spPr bwMode="auto">
          <a:xfrm>
            <a:off x="0" y="0"/>
            <a:ext cx="407324" cy="2398143"/>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0" name="Straight Connector 9"/>
          <p:cNvCxnSpPr/>
          <p:nvPr userDrawn="1"/>
        </p:nvCxnSpPr>
        <p:spPr bwMode="auto">
          <a:xfrm>
            <a:off x="823649" y="2448468"/>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1" name="Rectangle 10"/>
          <p:cNvSpPr/>
          <p:nvPr userDrawn="1"/>
        </p:nvSpPr>
        <p:spPr bwMode="auto">
          <a:xfrm>
            <a:off x="0" y="2510287"/>
            <a:ext cx="407324" cy="4347713"/>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cxnSp>
        <p:nvCxnSpPr>
          <p:cNvPr id="12" name="Straight Connector 11"/>
          <p:cNvCxnSpPr/>
          <p:nvPr userDrawn="1"/>
        </p:nvCxnSpPr>
        <p:spPr bwMode="auto">
          <a:xfrm>
            <a:off x="823649" y="6534227"/>
            <a:ext cx="7944793" cy="0"/>
          </a:xfrm>
          <a:prstGeom prst="line">
            <a:avLst/>
          </a:prstGeom>
          <a:solidFill>
            <a:srgbClr val="FFCC99"/>
          </a:solidFill>
          <a:ln w="12700" cap="flat" cmpd="sng" algn="ctr">
            <a:solidFill>
              <a:srgbClr val="C1CD23"/>
            </a:solidFill>
            <a:prstDash val="solid"/>
            <a:round/>
            <a:headEnd type="none" w="med" len="med"/>
            <a:tailEnd type="none" w="med" len="med"/>
          </a:ln>
          <a:effectLst/>
        </p:spPr>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0433" y="6250820"/>
            <a:ext cx="670505" cy="243820"/>
          </a:xfrm>
          <a:prstGeom prst="rect">
            <a:avLst/>
          </a:prstGeom>
        </p:spPr>
      </p:pic>
    </p:spTree>
    <p:extLst>
      <p:ext uri="{BB962C8B-B14F-4D97-AF65-F5344CB8AC3E}">
        <p14:creationId xmlns:p14="http://schemas.microsoft.com/office/powerpoint/2010/main" val="33599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02FDA-E540-D34C-ADC2-3561582CAEE6}" type="datetimeFigureOut">
              <a:rPr lang="en-US" smtClean="0"/>
              <a:t>10/23/2013</a:t>
            </a:fld>
            <a:endParaRPr lang="en-US"/>
          </a:p>
        </p:txBody>
      </p:sp>
      <p:sp>
        <p:nvSpPr>
          <p:cNvPr id="5" name="Footer Placeholder 4"/>
          <p:cNvSpPr>
            <a:spLocks noGrp="1"/>
          </p:cNvSpPr>
          <p:nvPr>
            <p:ph type="ftr" sz="quarter" idx="11"/>
          </p:nvPr>
        </p:nvSpPr>
        <p:spPr/>
        <p:txBody>
          <a:bodyPr/>
          <a:lstStyle/>
          <a:p>
            <a:pPr algn="l"/>
            <a:r>
              <a:rPr 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89688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02FDA-E540-D34C-ADC2-3561582CAEE6}" type="datetimeFigureOut">
              <a:rPr lang="en-US" smtClean="0"/>
              <a:t>10/23/2013</a:t>
            </a:fld>
            <a:endParaRPr lang="en-US"/>
          </a:p>
        </p:txBody>
      </p:sp>
      <p:sp>
        <p:nvSpPr>
          <p:cNvPr id="5" name="Footer Placeholder 4"/>
          <p:cNvSpPr>
            <a:spLocks noGrp="1"/>
          </p:cNvSpPr>
          <p:nvPr>
            <p:ph type="ftr" sz="quarter" idx="11"/>
          </p:nvPr>
        </p:nvSpPr>
        <p:spPr/>
        <p:txBody>
          <a:body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6" name="Slide Number Placeholder 5"/>
          <p:cNvSpPr>
            <a:spLocks noGrp="1"/>
          </p:cNvSpPr>
          <p:nvPr>
            <p:ph type="sldNum" sz="quarter" idx="12"/>
          </p:nvPr>
        </p:nvSpPr>
        <p:spPr/>
        <p:txBody>
          <a:bodyPr/>
          <a:lstStyle/>
          <a:p>
            <a:fld id="{DE00C8D8-BB4A-A541-B917-49526CEADBD2}" type="slidenum">
              <a:rPr lang="en-US" smtClean="0"/>
              <a:t>‹#›</a:t>
            </a:fld>
            <a:endParaRPr lang="en-US"/>
          </a:p>
        </p:txBody>
      </p:sp>
    </p:spTree>
    <p:extLst>
      <p:ext uri="{BB962C8B-B14F-4D97-AF65-F5344CB8AC3E}">
        <p14:creationId xmlns:p14="http://schemas.microsoft.com/office/powerpoint/2010/main" val="34531679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229600" cy="868362"/>
          </a:xfrm>
          <a:prstGeom prst="rect">
            <a:avLst/>
          </a:prstGeom>
        </p:spPr>
        <p:txBody>
          <a:bodyPr vert="horz" lIns="91440" tIns="45720" rIns="91440" bIns="45720" rtlCol="0" anchor="ctr" anchorCtr="0">
            <a:noAutofit/>
          </a:bodyPr>
          <a:lstStyle/>
          <a:p>
            <a:r>
              <a:rPr lang="en-US" smtClean="0"/>
              <a:t>Click to edit Master title style</a:t>
            </a:r>
            <a:endParaRPr lang="en-US"/>
          </a:p>
        </p:txBody>
      </p:sp>
      <p:sp>
        <p:nvSpPr>
          <p:cNvPr id="3" name="Text Placeholder 2"/>
          <p:cNvSpPr>
            <a:spLocks noGrp="1"/>
          </p:cNvSpPr>
          <p:nvPr>
            <p:ph type="body" idx="1"/>
          </p:nvPr>
        </p:nvSpPr>
        <p:spPr>
          <a:xfrm>
            <a:off x="609600" y="1447800"/>
            <a:ext cx="8229600" cy="46783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618308" y="6594600"/>
            <a:ext cx="5834738" cy="221835"/>
          </a:xfrm>
          <a:prstGeom prst="rect">
            <a:avLst/>
          </a:prstGeom>
        </p:spPr>
        <p:txBody>
          <a:bodyPr vert="horz" lIns="91440" tIns="45720" rIns="91440" bIns="45720" rtlCol="0" anchor="b"/>
          <a:lstStyle>
            <a:lvl1pPr algn="l" defTabSz="914400">
              <a:lnSpc>
                <a:spcPts val="1300"/>
              </a:lnSpc>
              <a:spcAft>
                <a:spcPct val="0"/>
              </a:spcAft>
              <a:tabLst>
                <a:tab pos="3600450" algn="l"/>
              </a:tabLst>
              <a:defRPr sz="800">
                <a:solidFill>
                  <a:schemeClr val="tx1">
                    <a:tint val="75000"/>
                  </a:schemeClr>
                </a:solidFill>
                <a:latin typeface="Arial" pitchFamily="34" charset="0"/>
              </a:defRPr>
            </a:lvl1p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cxnSp>
        <p:nvCxnSpPr>
          <p:cNvPr id="9" name="Straight Connector 8"/>
          <p:cNvCxnSpPr/>
          <p:nvPr/>
        </p:nvCxnSpPr>
        <p:spPr bwMode="auto">
          <a:xfrm>
            <a:off x="618308" y="1295400"/>
            <a:ext cx="8220892" cy="0"/>
          </a:xfrm>
          <a:prstGeom prst="line">
            <a:avLst/>
          </a:prstGeom>
          <a:solidFill>
            <a:srgbClr val="FFCC99"/>
          </a:solidFill>
          <a:ln w="12700" cap="flat" cmpd="sng" algn="ctr">
            <a:solidFill>
              <a:srgbClr val="C1CD23"/>
            </a:solidFill>
            <a:prstDash val="solid"/>
            <a:round/>
            <a:headEnd type="none" w="med" len="med"/>
            <a:tailEnd type="none" w="med" len="med"/>
          </a:ln>
          <a:effectLst/>
        </p:spPr>
      </p:cxnSp>
      <p:sp>
        <p:nvSpPr>
          <p:cNvPr id="10" name="Rectangle 9"/>
          <p:cNvSpPr/>
          <p:nvPr/>
        </p:nvSpPr>
        <p:spPr bwMode="auto">
          <a:xfrm>
            <a:off x="0" y="1"/>
            <a:ext cx="407324" cy="1219200"/>
          </a:xfrm>
          <a:prstGeom prst="rect">
            <a:avLst/>
          </a:prstGeom>
          <a:solidFill>
            <a:srgbClr val="C1CD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0" y="1371601"/>
            <a:ext cx="407324" cy="54864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2"/>
              </a:solidFill>
              <a:effectLst/>
              <a:latin typeface="Arial" charset="0"/>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5947" y="6540145"/>
            <a:ext cx="670505" cy="243820"/>
          </a:xfrm>
          <a:prstGeom prst="rect">
            <a:avLst/>
          </a:prstGeom>
        </p:spPr>
      </p:pic>
      <p:sp>
        <p:nvSpPr>
          <p:cNvPr id="13" name="TextBox 12"/>
          <p:cNvSpPr txBox="1"/>
          <p:nvPr/>
        </p:nvSpPr>
        <p:spPr>
          <a:xfrm>
            <a:off x="7324431" y="64168"/>
            <a:ext cx="1604210" cy="246221"/>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600"/>
              </a:spcAft>
              <a:buClrTx/>
              <a:buSzTx/>
              <a:buFontTx/>
              <a:buNone/>
              <a:tabLst/>
              <a:defRPr/>
            </a:pPr>
            <a:r>
              <a:rPr lang="en-US" sz="1000" smtClean="0">
                <a:solidFill>
                  <a:srgbClr val="C1CD23"/>
                </a:solidFill>
                <a:latin typeface="Arial" pitchFamily="34" charset="0"/>
              </a:rPr>
              <a:t>|</a:t>
            </a:r>
            <a:r>
              <a:rPr lang="en-US" sz="1000" smtClean="0">
                <a:latin typeface="Arial" pitchFamily="34" charset="0"/>
              </a:rPr>
              <a:t> </a:t>
            </a:r>
            <a:fld id="{295008BC-DA31-4D19-837B-EFA4386B05F5}" type="slidenum">
              <a:rPr lang="en-US" sz="1000" smtClean="0">
                <a:solidFill>
                  <a:schemeClr val="tx1">
                    <a:lumMod val="50000"/>
                    <a:lumOff val="50000"/>
                  </a:schemeClr>
                </a:solidFill>
                <a:latin typeface="Arial" pitchFamily="34" charset="0"/>
              </a:rPr>
              <a:pPr marL="0" marR="0" indent="0" algn="r" defTabSz="914400" rtl="0" eaLnBrk="1" fontAlgn="auto" latinLnBrk="0" hangingPunct="1">
                <a:lnSpc>
                  <a:spcPct val="100000"/>
                </a:lnSpc>
                <a:spcBef>
                  <a:spcPts val="0"/>
                </a:spcBef>
                <a:spcAft>
                  <a:spcPts val="600"/>
                </a:spcAft>
                <a:buClrTx/>
                <a:buSzTx/>
                <a:buFontTx/>
                <a:buNone/>
                <a:tabLst/>
                <a:defRPr/>
              </a:pPr>
              <a:t>‹#›</a:t>
            </a:fld>
            <a:r>
              <a:rPr lang="en-US" sz="1000" smtClean="0">
                <a:latin typeface="Arial" pitchFamily="34" charset="0"/>
              </a:rPr>
              <a:t> </a:t>
            </a:r>
            <a:r>
              <a:rPr lang="en-US" sz="1000" smtClean="0">
                <a:solidFill>
                  <a:srgbClr val="C1CD23"/>
                </a:solidFill>
                <a:latin typeface="Arial" pitchFamily="34" charset="0"/>
              </a:rPr>
              <a:t>|</a:t>
            </a:r>
            <a:r>
              <a:rPr lang="en-US" sz="1000" smtClean="0">
                <a:ea typeface="Verdana" pitchFamily="34" charset="0"/>
                <a:cs typeface="Verdana" pitchFamily="34" charset="0"/>
              </a:rPr>
              <a:t> </a:t>
            </a:r>
            <a:endParaRPr lang="en-US" sz="100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8" r:id="rId4"/>
    <p:sldLayoutId id="2147483652" r:id="rId5"/>
    <p:sldLayoutId id="2147483655" r:id="rId6"/>
  </p:sldLayoutIdLst>
  <p:timing>
    <p:tnLst>
      <p:par>
        <p:cTn id="1" dur="indefinite" restart="never" nodeType="tmRoot"/>
      </p:par>
    </p:tnLst>
  </p:timing>
  <p:hf hdr="0" ftr="0" dt="0"/>
  <p:txStyles>
    <p:titleStyle>
      <a:lvl1pPr algn="l" defTabSz="914400" rtl="0" eaLnBrk="1" latinLnBrk="0" hangingPunct="1">
        <a:lnSpc>
          <a:spcPts val="3200"/>
        </a:lnSpc>
        <a:spcBef>
          <a:spcPct val="0"/>
        </a:spcBef>
        <a:buNone/>
        <a:defRPr lang="en-US" sz="3200" b="1" kern="1200">
          <a:solidFill>
            <a:schemeClr val="tx2"/>
          </a:solidFill>
          <a:latin typeface="Arial" pitchFamily="34" charset="0"/>
          <a:ea typeface="Verdana" pitchFamily="34" charset="0"/>
          <a:cs typeface="Arial" pitchFamily="34" charset="0"/>
        </a:defRPr>
      </a:lvl1pPr>
    </p:titleStyle>
    <p:body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sz="2000" b="1" kern="120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sz="1800" kern="1200">
          <a:solidFill>
            <a:schemeClr val="tx1"/>
          </a:solidFill>
          <a:latin typeface="Arial" pitchFamily="34" charset="0"/>
          <a:ea typeface="+mn-ea"/>
          <a:cs typeface="Arial" pitchFamily="34" charset="0"/>
        </a:defRPr>
      </a:lvl3pPr>
      <a:lvl4pPr marL="1030288" indent="-228600" algn="l" defTabSz="914400" rtl="0" eaLnBrk="1" latinLnBrk="0" hangingPunct="1">
        <a:spcBef>
          <a:spcPts val="0"/>
        </a:spcBef>
        <a:spcAft>
          <a:spcPts val="600"/>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defRPr sz="1800" kern="120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defRPr sz="1800" kern="120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02FDA-E540-D34C-ADC2-3561582CAEE6}" type="datetimeFigureOut">
              <a:rPr lang="en-US" smtClean="0"/>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smtClean="0">
                <a:solidFill>
                  <a:schemeClr val="tx1">
                    <a:lumMod val="50000"/>
                    <a:lumOff val="50000"/>
                  </a:schemeClr>
                </a:solidFill>
              </a:rPr>
              <a:t>© 2013 The MITRE Corporation. All rights reserved.  For internal MITRE use</a:t>
            </a:r>
            <a:endParaRPr lang="en-US" dirty="0">
              <a:solidFill>
                <a:schemeClr val="tx1">
                  <a:lumMod val="50000"/>
                  <a:lumOff val="50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0C8D8-BB4A-A541-B917-49526CEADBD2}" type="slidenum">
              <a:rPr lang="en-US" smtClean="0"/>
              <a:t>‹#›</a:t>
            </a:fld>
            <a:endParaRPr lang="en-US"/>
          </a:p>
        </p:txBody>
      </p:sp>
    </p:spTree>
    <p:extLst>
      <p:ext uri="{BB962C8B-B14F-4D97-AF65-F5344CB8AC3E}">
        <p14:creationId xmlns:p14="http://schemas.microsoft.com/office/powerpoint/2010/main" val="4112432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youtube.com/watch?v=XaeMrL1LqPo"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hyperlink" Target="http://code.google.com/p/timing-attestation"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www.invisiblethingslab.com/resources/2011/Attacking_Intel_TXT_via_SINIT_hijacking.pdf" TargetMode="External"/><Relationship Id="rId3" Type="http://schemas.openxmlformats.org/officeDocument/2006/relationships/hyperlink" Target="http://www.trustedcomputinggroup.org/developers/pc_client/specifications/" TargetMode="External"/><Relationship Id="rId7" Type="http://schemas.openxmlformats.org/officeDocument/2006/relationships/hyperlink" Target="http://invisiblethingslab.com/resources/misc09/Another%20TXT%20Attack.pdf" TargetMode="External"/><Relationship Id="rId2" Type="http://schemas.openxmlformats.org/officeDocument/2006/relationships/hyperlink" Target="http://invisiblethingslab.com/resources/bh09usa/Attacking%20Intel%20BIOS.pdf" TargetMode="External"/><Relationship Id="rId1" Type="http://schemas.openxmlformats.org/officeDocument/2006/relationships/slideLayout" Target="../slideLayouts/slideLayout2.xml"/><Relationship Id="rId6" Type="http://schemas.openxmlformats.org/officeDocument/2006/relationships/hyperlink" Target="http://invisiblethingslab.com/resources/bh09dc/Attacking%20Intel%20TXT%20-%20paper.pdf" TargetMode="External"/><Relationship Id="rId5" Type="http://schemas.openxmlformats.org/officeDocument/2006/relationships/hyperlink" Target="http://blackhat.com/us-13/briefings.html" TargetMode="External"/><Relationship Id="rId4" Type="http://schemas.openxmlformats.org/officeDocument/2006/relationships/hyperlink" Target="http://cansecwest.com/slides/2013/Evil%20Maid%20Just%20Got%20Angrier.pdf"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blackhat.com/presentations/bh-dc-07/Heasman/Paper/bh-dc-07-Heasman-WP.pdf" TargetMode="External"/><Relationship Id="rId7" Type="http://schemas.openxmlformats.org/officeDocument/2006/relationships/hyperlink" Target="http://www.webroot.com/blog/2011/09/13/mebromi-the-first-bios-rootkit-in-the-wild/" TargetMode="External"/><Relationship Id="rId2" Type="http://schemas.openxmlformats.org/officeDocument/2006/relationships/hyperlink" Target="http://www.blackhat.com/presentations/bh-europe-06/bh-eu-06-Heasman.pdf" TargetMode="External"/><Relationship Id="rId1" Type="http://schemas.openxmlformats.org/officeDocument/2006/relationships/slideLayout" Target="../slideLayouts/slideLayout2.xml"/><Relationship Id="rId6" Type="http://schemas.openxmlformats.org/officeDocument/2006/relationships/hyperlink" Target="http://invisiblethingslab.com/resources/misc09/smm_cache_fun.pdf" TargetMode="External"/><Relationship Id="rId5" Type="http://schemas.openxmlformats.org/officeDocument/2006/relationships/hyperlink" Target="http://cansecwest.com/csw09/csw09-duflot.pdf" TargetMode="External"/><Relationship Id="rId4" Type="http://schemas.openxmlformats.org/officeDocument/2006/relationships/hyperlink" Target="http://www.ssi.gouv.fr/archive/fr/sciences/fichiers/lti/cansecwest2006-duflot-paper.pdf"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blackhat.com/presentations/bh-usa-09/ORTEGA/BHUSA09-Ortega-DeactivateRootkit-PAPER.pdf" TargetMode="External"/><Relationship Id="rId2" Type="http://schemas.openxmlformats.org/officeDocument/2006/relationships/hyperlink" Target="http://cansecwest.com/csw09/csw09-sacco-ortega.pdf" TargetMode="External"/><Relationship Id="rId1" Type="http://schemas.openxmlformats.org/officeDocument/2006/relationships/slideLayout" Target="../slideLayouts/slideLayout2.xml"/><Relationship Id="rId4" Type="http://schemas.openxmlformats.org/officeDocument/2006/relationships/hyperlink" Target="http://esec-lab.sogeti.com/dotclear/public/publications/11-recon-stickyfingers_slides.pdf"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t.ly/1bvusqn" TargetMode="External"/><Relationship Id="rId2" Type="http://schemas.openxmlformats.org/officeDocument/2006/relationships/hyperlink" Target="http://timeglider.com/timeline/5ca2daa6078caaf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youtu.be/V_ea21CrOP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youtu.be/S0lRcm3jvFo"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youtu.be/fvQjhqzxHR8"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bit.ly/11xEml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5.xml.rels><?xml version="1.0" encoding="UTF-8" standalone="yes"?>
<Relationships xmlns="http://schemas.openxmlformats.org/package/2006/relationships"><Relationship Id="rId3" Type="http://schemas.openxmlformats.org/officeDocument/2006/relationships/hyperlink" Target="http://code.google.com/p/timing-attestatio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code.google.com/p/timing-attestation"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mitre.org/work/cybersecurity/blog/cyber_tools_butterworth1.html"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code.google.com/p/opentpm/" TargetMode="External"/><Relationship Id="rId2" Type="http://schemas.openxmlformats.org/officeDocument/2006/relationships/hyperlink" Target="http://OpenSecurityTraining.info/Training.htm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www.invisiblethingslab.com/resources/2011/Attacking_Intel_TXT_via_SINIT_hijacking.pdf" TargetMode="External"/><Relationship Id="rId3" Type="http://schemas.openxmlformats.org/officeDocument/2006/relationships/hyperlink" Target="http://www.trustedcomputinggroup.org/developers/pc_client/specifications/" TargetMode="External"/><Relationship Id="rId7" Type="http://schemas.openxmlformats.org/officeDocument/2006/relationships/hyperlink" Target="http://invisiblethingslab.com/resources/misc09/Another%20TXT%20Attack.pdf" TargetMode="External"/><Relationship Id="rId2" Type="http://schemas.openxmlformats.org/officeDocument/2006/relationships/hyperlink" Target="http://invisiblethingslab.com/resources/bh09usa/Attacking%20Intel%20BIOS.pdf" TargetMode="External"/><Relationship Id="rId1" Type="http://schemas.openxmlformats.org/officeDocument/2006/relationships/slideLayout" Target="../slideLayouts/slideLayout2.xml"/><Relationship Id="rId6" Type="http://schemas.openxmlformats.org/officeDocument/2006/relationships/hyperlink" Target="http://invisiblethingslab.com/resources/bh09dc/Attacking%20Intel%20TXT%20-%20paper.pdf" TargetMode="External"/><Relationship Id="rId5" Type="http://schemas.openxmlformats.org/officeDocument/2006/relationships/hyperlink" Target="http://blackhat.com/us-13/briefings.html" TargetMode="External"/><Relationship Id="rId4" Type="http://schemas.openxmlformats.org/officeDocument/2006/relationships/hyperlink" Target="http://cansecwest.com/slides/2013/Evil%20Maid%20Just%20Got%20Angri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www.mitre.org/capabilities/cybersecurity/overview/cybersecurity-blog/copernicus-question-your-assumptions-abou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bit.ly/19rYHin"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youtube.com/watch?v=zZe88jW9Pu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John Butterworth</a:t>
            </a:r>
          </a:p>
          <a:p>
            <a:r>
              <a:rPr lang="en-US" dirty="0" smtClean="0"/>
              <a:t>Corey Kallenberg</a:t>
            </a:r>
          </a:p>
          <a:p>
            <a:r>
              <a:rPr lang="en-US" dirty="0" smtClean="0"/>
              <a:t>Xeno Kovah</a:t>
            </a:r>
            <a:endParaRPr lang="en-US" dirty="0"/>
          </a:p>
        </p:txBody>
      </p:sp>
      <p:sp>
        <p:nvSpPr>
          <p:cNvPr id="3" name="Title 2"/>
          <p:cNvSpPr>
            <a:spLocks noGrp="1"/>
          </p:cNvSpPr>
          <p:nvPr>
            <p:ph type="ctrTitle" sz="quarter"/>
          </p:nvPr>
        </p:nvSpPr>
        <p:spPr/>
        <p:txBody>
          <a:bodyPr/>
          <a:lstStyle/>
          <a:p>
            <a:r>
              <a:rPr lang="en-US" dirty="0" smtClean="0"/>
              <a:t>BIOS </a:t>
            </a:r>
            <a:r>
              <a:rPr lang="en-US" dirty="0" err="1" smtClean="0"/>
              <a:t>Chronomancy</a:t>
            </a:r>
            <a:r>
              <a:rPr lang="en-US" dirty="0" smtClean="0"/>
              <a:t>:</a:t>
            </a:r>
            <a:br>
              <a:rPr lang="en-US" dirty="0" smtClean="0"/>
            </a:br>
            <a:r>
              <a:rPr lang="en-US" dirty="0" smtClean="0"/>
              <a:t>Fixing the Core Root of Trust for Measurement</a:t>
            </a:r>
            <a:endParaRPr lang="en-US" dirty="0"/>
          </a:p>
        </p:txBody>
      </p:sp>
    </p:spTree>
    <p:extLst>
      <p:ext uri="{BB962C8B-B14F-4D97-AF65-F5344CB8AC3E}">
        <p14:creationId xmlns:p14="http://schemas.microsoft.com/office/powerpoint/2010/main" val="1069689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been targeted? – intra-architecture</a:t>
            </a:r>
            <a:endParaRPr lang="en-US" dirty="0"/>
          </a:p>
        </p:txBody>
      </p:sp>
      <p:sp>
        <p:nvSpPr>
          <p:cNvPr id="6" name="Rectangle 5"/>
          <p:cNvSpPr/>
          <p:nvPr/>
        </p:nvSpPr>
        <p:spPr>
          <a:xfrm>
            <a:off x="394370" y="6550223"/>
            <a:ext cx="7577495" cy="307777"/>
          </a:xfrm>
          <a:prstGeom prst="rect">
            <a:avLst/>
          </a:prstGeom>
        </p:spPr>
        <p:txBody>
          <a:bodyPr wrap="square">
            <a:spAutoFit/>
          </a:bodyPr>
          <a:lstStyle/>
          <a:p>
            <a:r>
              <a:rPr lang="en-US" sz="1400" dirty="0"/>
              <a:t>http://</a:t>
            </a:r>
            <a:r>
              <a:rPr lang="en-US" sz="1400" dirty="0" err="1"/>
              <a:t>www.intel.com</a:t>
            </a:r>
            <a:r>
              <a:rPr lang="en-US" sz="1400" dirty="0"/>
              <a:t>/Assets/PDF/datasheet/316966.pdf</a:t>
            </a:r>
          </a:p>
        </p:txBody>
      </p:sp>
      <p:pic>
        <p:nvPicPr>
          <p:cNvPr id="4" name="Picture 3"/>
          <p:cNvPicPr>
            <a:picLocks noChangeAspect="1"/>
          </p:cNvPicPr>
          <p:nvPr/>
        </p:nvPicPr>
        <p:blipFill>
          <a:blip r:embed="rId3"/>
          <a:stretch>
            <a:fillRect/>
          </a:stretch>
        </p:blipFill>
        <p:spPr>
          <a:xfrm>
            <a:off x="797665" y="972750"/>
            <a:ext cx="7454900" cy="5575300"/>
          </a:xfrm>
          <a:prstGeom prst="rect">
            <a:avLst/>
          </a:prstGeom>
        </p:spPr>
      </p:pic>
      <p:sp>
        <p:nvSpPr>
          <p:cNvPr id="7" name="Rectangle 6"/>
          <p:cNvSpPr/>
          <p:nvPr/>
        </p:nvSpPr>
        <p:spPr>
          <a:xfrm>
            <a:off x="608024" y="2377755"/>
            <a:ext cx="1189024" cy="486359"/>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Hard Drive</a:t>
            </a:r>
          </a:p>
          <a:p>
            <a:pPr algn="ctr"/>
            <a:r>
              <a:rPr lang="en-US" sz="1600" dirty="0" smtClean="0">
                <a:solidFill>
                  <a:schemeClr val="tx1"/>
                </a:solidFill>
              </a:rPr>
              <a:t>Controller</a:t>
            </a:r>
          </a:p>
        </p:txBody>
      </p:sp>
      <p:sp>
        <p:nvSpPr>
          <p:cNvPr id="8" name="Rectangle 7"/>
          <p:cNvSpPr/>
          <p:nvPr/>
        </p:nvSpPr>
        <p:spPr>
          <a:xfrm>
            <a:off x="7340592" y="4840360"/>
            <a:ext cx="806926" cy="72574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NICs</a:t>
            </a:r>
          </a:p>
        </p:txBody>
      </p:sp>
      <p:sp>
        <p:nvSpPr>
          <p:cNvPr id="9" name="Rectangle 8"/>
          <p:cNvSpPr/>
          <p:nvPr/>
        </p:nvSpPr>
        <p:spPr>
          <a:xfrm>
            <a:off x="6493130" y="4844150"/>
            <a:ext cx="806926" cy="72574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Option ROMs</a:t>
            </a:r>
          </a:p>
        </p:txBody>
      </p:sp>
      <p:cxnSp>
        <p:nvCxnSpPr>
          <p:cNvPr id="12" name="Straight Arrow Connector 11"/>
          <p:cNvCxnSpPr/>
          <p:nvPr/>
        </p:nvCxnSpPr>
        <p:spPr>
          <a:xfrm flipH="1" flipV="1">
            <a:off x="6242376" y="5728230"/>
            <a:ext cx="513442" cy="2431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655258" y="5870908"/>
            <a:ext cx="1249049" cy="58685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Keyboard Controller</a:t>
            </a:r>
          </a:p>
        </p:txBody>
      </p:sp>
      <p:cxnSp>
        <p:nvCxnSpPr>
          <p:cNvPr id="15" name="Straight Connector 14"/>
          <p:cNvCxnSpPr/>
          <p:nvPr/>
        </p:nvCxnSpPr>
        <p:spPr>
          <a:xfrm flipH="1">
            <a:off x="1797045" y="2634445"/>
            <a:ext cx="4053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908079" y="3674713"/>
            <a:ext cx="198903" cy="260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823239" y="3404513"/>
            <a:ext cx="1320762" cy="328030"/>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 BIOS</a:t>
            </a:r>
          </a:p>
        </p:txBody>
      </p:sp>
      <p:sp>
        <p:nvSpPr>
          <p:cNvPr id="20" name="Rectangle 19"/>
          <p:cNvSpPr/>
          <p:nvPr/>
        </p:nvSpPr>
        <p:spPr>
          <a:xfrm>
            <a:off x="8188052" y="2715504"/>
            <a:ext cx="955948" cy="42259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Battery</a:t>
            </a:r>
          </a:p>
        </p:txBody>
      </p:sp>
      <p:cxnSp>
        <p:nvCxnSpPr>
          <p:cNvPr id="21" name="Straight Arrow Connector 20"/>
          <p:cNvCxnSpPr/>
          <p:nvPr/>
        </p:nvCxnSpPr>
        <p:spPr>
          <a:xfrm flipH="1">
            <a:off x="7525982" y="3111085"/>
            <a:ext cx="679355" cy="2393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944981" y="3607163"/>
            <a:ext cx="1043811" cy="1026758"/>
            <a:chOff x="1986212" y="2215636"/>
            <a:chExt cx="2499652" cy="2458816"/>
          </a:xfrm>
        </p:grpSpPr>
        <p:cxnSp>
          <p:nvCxnSpPr>
            <p:cNvPr id="24" name="Straight Connector 23"/>
            <p:cNvCxnSpPr>
              <a:stCxn id="25" idx="0"/>
              <a:endCxn id="25"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Donut 24"/>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26" name="Straight Connector 25"/>
            <p:cNvCxnSpPr>
              <a:stCxn id="25" idx="2"/>
              <a:endCxn id="25"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367753" y="4718771"/>
            <a:ext cx="1043811" cy="1026758"/>
            <a:chOff x="1986212" y="2215636"/>
            <a:chExt cx="2499652" cy="2458816"/>
          </a:xfrm>
        </p:grpSpPr>
        <p:cxnSp>
          <p:nvCxnSpPr>
            <p:cNvPr id="28" name="Straight Connector 27"/>
            <p:cNvCxnSpPr>
              <a:stCxn id="29" idx="0"/>
              <a:endCxn id="29"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onut 28"/>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30" name="Straight Connector 29"/>
            <p:cNvCxnSpPr>
              <a:stCxn id="29" idx="2"/>
              <a:endCxn id="29"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790371" y="5681769"/>
            <a:ext cx="1043811" cy="1026758"/>
            <a:chOff x="1986212" y="2215636"/>
            <a:chExt cx="2499652" cy="2458816"/>
          </a:xfrm>
        </p:grpSpPr>
        <p:cxnSp>
          <p:nvCxnSpPr>
            <p:cNvPr id="32" name="Straight Connector 31"/>
            <p:cNvCxnSpPr>
              <a:stCxn id="33" idx="0"/>
              <a:endCxn id="33"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Donut 32"/>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34" name="Straight Connector 33"/>
            <p:cNvCxnSpPr>
              <a:stCxn id="33" idx="2"/>
              <a:endCxn id="33"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7213018" y="4726351"/>
            <a:ext cx="1043811" cy="1026758"/>
            <a:chOff x="1986212" y="2215636"/>
            <a:chExt cx="2499652" cy="2458816"/>
          </a:xfrm>
        </p:grpSpPr>
        <p:cxnSp>
          <p:nvCxnSpPr>
            <p:cNvPr id="36" name="Straight Connector 35"/>
            <p:cNvCxnSpPr>
              <a:stCxn id="37" idx="0"/>
              <a:endCxn id="37"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Donut 36"/>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38" name="Straight Connector 37"/>
            <p:cNvCxnSpPr>
              <a:stCxn id="37" idx="2"/>
              <a:endCxn id="37"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77158" y="2109206"/>
            <a:ext cx="1043811" cy="1026758"/>
            <a:chOff x="1986212" y="2215636"/>
            <a:chExt cx="2499652" cy="2458816"/>
          </a:xfrm>
        </p:grpSpPr>
        <p:cxnSp>
          <p:nvCxnSpPr>
            <p:cNvPr id="40" name="Straight Connector 39"/>
            <p:cNvCxnSpPr>
              <a:stCxn id="41" idx="0"/>
              <a:endCxn id="41"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Donut 40"/>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2" name="Straight Connector 41"/>
            <p:cNvCxnSpPr>
              <a:stCxn id="41" idx="2"/>
              <a:endCxn id="41"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8100189" y="2450746"/>
            <a:ext cx="1043811" cy="1026758"/>
            <a:chOff x="1986212" y="2215636"/>
            <a:chExt cx="2499652" cy="2458816"/>
          </a:xfrm>
        </p:grpSpPr>
        <p:cxnSp>
          <p:nvCxnSpPr>
            <p:cNvPr id="44" name="Straight Connector 43"/>
            <p:cNvCxnSpPr>
              <a:stCxn id="45" idx="0"/>
              <a:endCxn id="45"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Donut 44"/>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6" name="Straight Connector 45"/>
            <p:cNvCxnSpPr>
              <a:stCxn id="45" idx="2"/>
              <a:endCxn id="45"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H="1">
            <a:off x="7892788" y="6194531"/>
            <a:ext cx="29223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039424" y="6038958"/>
            <a:ext cx="1104576" cy="43610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Keyboard</a:t>
            </a:r>
          </a:p>
        </p:txBody>
      </p:sp>
      <p:grpSp>
        <p:nvGrpSpPr>
          <p:cNvPr id="53" name="Group 52"/>
          <p:cNvGrpSpPr/>
          <p:nvPr/>
        </p:nvGrpSpPr>
        <p:grpSpPr>
          <a:xfrm>
            <a:off x="8100189" y="5766619"/>
            <a:ext cx="1043811" cy="1026758"/>
            <a:chOff x="1986212" y="2215636"/>
            <a:chExt cx="2499652" cy="2458816"/>
          </a:xfrm>
        </p:grpSpPr>
        <p:cxnSp>
          <p:nvCxnSpPr>
            <p:cNvPr id="54" name="Straight Connector 53"/>
            <p:cNvCxnSpPr>
              <a:stCxn id="55" idx="0"/>
              <a:endCxn id="55"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Donut 54"/>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56" name="Straight Connector 55"/>
            <p:cNvCxnSpPr>
              <a:stCxn id="55" idx="2"/>
              <a:endCxn id="55"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667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Defenses</a:t>
            </a:r>
            <a:endParaRPr lang="en-US" dirty="0"/>
          </a:p>
        </p:txBody>
      </p:sp>
      <p:sp>
        <p:nvSpPr>
          <p:cNvPr id="3" name="Content Placeholder 2"/>
          <p:cNvSpPr>
            <a:spLocks noGrp="1"/>
          </p:cNvSpPr>
          <p:nvPr>
            <p:ph idx="1"/>
          </p:nvPr>
        </p:nvSpPr>
        <p:spPr/>
        <p:txBody>
          <a:bodyPr/>
          <a:lstStyle/>
          <a:p>
            <a:r>
              <a:rPr lang="en-US" dirty="0" smtClean="0"/>
              <a:t>For some machines (such as the Dell E6400), newer BIOS updates have the access controls set</a:t>
            </a:r>
          </a:p>
          <a:p>
            <a:pPr lvl="1"/>
            <a:r>
              <a:rPr lang="en-US" dirty="0" smtClean="0"/>
              <a:t>Rev A29 is open &amp; vulnerable, Rev A30 and newer aren't</a:t>
            </a:r>
          </a:p>
          <a:p>
            <a:endParaRPr lang="en-US" dirty="0"/>
          </a:p>
          <a:p>
            <a:r>
              <a:rPr lang="en-US" dirty="0" smtClean="0"/>
              <a:t>We are collecting a more comprehensive matrix of which models and BIOS revisions are secure</a:t>
            </a:r>
          </a:p>
          <a:p>
            <a:r>
              <a:rPr lang="en-US" dirty="0" smtClean="0"/>
              <a:t>This can be the basis for determining whether to perform enterprise-wide BIOS updates</a:t>
            </a:r>
          </a:p>
          <a:p>
            <a:r>
              <a:rPr lang="en-US" dirty="0" smtClean="0"/>
              <a:t>When we find enough machines for which there is no BIOS update fix, we can go to the vendor and ask them to fix this</a:t>
            </a:r>
          </a:p>
        </p:txBody>
      </p:sp>
      <p:pic>
        <p:nvPicPr>
          <p:cNvPr id="6" name="Picture 5"/>
          <p:cNvPicPr>
            <a:picLocks noChangeAspect="1"/>
          </p:cNvPicPr>
          <p:nvPr/>
        </p:nvPicPr>
        <p:blipFill>
          <a:blip r:embed="rId3"/>
          <a:stretch>
            <a:fillRect/>
          </a:stretch>
        </p:blipFill>
        <p:spPr>
          <a:xfrm>
            <a:off x="3805101" y="5232400"/>
            <a:ext cx="1625600" cy="1625600"/>
          </a:xfrm>
          <a:prstGeom prst="rect">
            <a:avLst/>
          </a:prstGeom>
        </p:spPr>
      </p:pic>
    </p:spTree>
    <p:extLst>
      <p:ext uri="{BB962C8B-B14F-4D97-AF65-F5344CB8AC3E}">
        <p14:creationId xmlns:p14="http://schemas.microsoft.com/office/powerpoint/2010/main" val="276063860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BIOS Changes</a:t>
            </a:r>
            <a:endParaRPr lang="en-US" dirty="0"/>
          </a:p>
        </p:txBody>
      </p:sp>
      <p:sp>
        <p:nvSpPr>
          <p:cNvPr id="3" name="Content Placeholder 2"/>
          <p:cNvSpPr>
            <a:spLocks noGrp="1"/>
          </p:cNvSpPr>
          <p:nvPr>
            <p:ph idx="1"/>
          </p:nvPr>
        </p:nvSpPr>
        <p:spPr>
          <a:xfrm>
            <a:off x="685800" y="1295400"/>
            <a:ext cx="7696200" cy="4977394"/>
          </a:xfrm>
        </p:spPr>
        <p:txBody>
          <a:bodyPr>
            <a:normAutofit/>
          </a:bodyPr>
          <a:lstStyle/>
          <a:p>
            <a:pPr lvl="0"/>
            <a:r>
              <a:rPr lang="en-US" dirty="0" smtClean="0">
                <a:solidFill>
                  <a:srgbClr val="000000"/>
                </a:solidFill>
              </a:rPr>
              <a:t>If a difference is found, now what are you going to do?</a:t>
            </a:r>
          </a:p>
          <a:p>
            <a:r>
              <a:rPr lang="en-US" dirty="0" smtClean="0">
                <a:solidFill>
                  <a:srgbClr val="000000"/>
                </a:solidFill>
              </a:rPr>
              <a:t>We want to be able to attribute changes in a hash to specific locations in the BIOS image that changed.</a:t>
            </a:r>
          </a:p>
          <a:p>
            <a:r>
              <a:rPr lang="en-US" dirty="0" smtClean="0">
                <a:solidFill>
                  <a:srgbClr val="000000"/>
                </a:solidFill>
              </a:rPr>
              <a:t>We need to be able to compare the before and after raw BIOS dumps.  We can then say something about the purpose of the location where the change occurred, and whether it's expected or not.</a:t>
            </a:r>
          </a:p>
          <a:p>
            <a:pPr lvl="1"/>
            <a:r>
              <a:rPr lang="en-US" dirty="0" smtClean="0">
                <a:solidFill>
                  <a:srgbClr val="000000"/>
                </a:solidFill>
              </a:rPr>
              <a:t>This helps tamp down false positives</a:t>
            </a:r>
          </a:p>
          <a:p>
            <a:endParaRPr lang="en-US" dirty="0" smtClean="0">
              <a:solidFill>
                <a:srgbClr val="000000"/>
              </a:solidFill>
            </a:endParaRPr>
          </a:p>
          <a:p>
            <a:r>
              <a:rPr lang="en-US" dirty="0" smtClean="0">
                <a:solidFill>
                  <a:srgbClr val="000000"/>
                </a:solidFill>
              </a:rPr>
              <a:t>Copernicus gives us a BIOS dump, and therefore an integrity checking capability!</a:t>
            </a:r>
            <a:endParaRPr lang="en-US" dirty="0">
              <a:solidFill>
                <a:srgbClr val="000000"/>
              </a:solidFill>
            </a:endParaRPr>
          </a:p>
          <a:p>
            <a:pPr marL="0" indent="0">
              <a:buNone/>
            </a:pPr>
            <a:endParaRPr lang="en-US" dirty="0" smtClean="0"/>
          </a:p>
        </p:txBody>
      </p:sp>
    </p:spTree>
    <p:extLst>
      <p:ext uri="{BB962C8B-B14F-4D97-AF65-F5344CB8AC3E}">
        <p14:creationId xmlns:p14="http://schemas.microsoft.com/office/powerpoint/2010/main" val="22649911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 Change Detection Video</a:t>
            </a:r>
            <a:endParaRPr lang="en-US" dirty="0"/>
          </a:p>
        </p:txBody>
      </p:sp>
      <p:sp>
        <p:nvSpPr>
          <p:cNvPr id="3" name="Content Placeholder 2"/>
          <p:cNvSpPr>
            <a:spLocks noGrp="1"/>
          </p:cNvSpPr>
          <p:nvPr>
            <p:ph idx="1"/>
          </p:nvPr>
        </p:nvSpPr>
        <p:spPr/>
        <p:txBody>
          <a:bodyPr/>
          <a:lstStyle/>
          <a:p>
            <a:r>
              <a:rPr lang="en-US" dirty="0" err="1" smtClean="0"/>
              <a:t>bios_diff.py</a:t>
            </a:r>
            <a:endParaRPr lang="en-US" dirty="0"/>
          </a:p>
          <a:p>
            <a:r>
              <a:rPr lang="en-US" dirty="0">
                <a:hlinkClick r:id="rId3"/>
              </a:rPr>
              <a:t>http://www.youtube.com/watch?v=</a:t>
            </a:r>
            <a:r>
              <a:rPr lang="en-US" dirty="0" smtClean="0">
                <a:hlinkClick r:id="rId3"/>
              </a:rPr>
              <a:t>XaeMrL1LqPo</a:t>
            </a:r>
            <a:endParaRPr lang="en-US" dirty="0" smtClean="0"/>
          </a:p>
          <a:p>
            <a:pPr marL="0" indent="0">
              <a:buNone/>
            </a:pPr>
            <a:endParaRPr lang="en-US" dirty="0" smtClean="0"/>
          </a:p>
        </p:txBody>
      </p:sp>
      <p:pic>
        <p:nvPicPr>
          <p:cNvPr id="6" name="Picture 5"/>
          <p:cNvPicPr>
            <a:picLocks noChangeAspect="1"/>
          </p:cNvPicPr>
          <p:nvPr/>
        </p:nvPicPr>
        <p:blipFill>
          <a:blip r:embed="rId4"/>
          <a:stretch>
            <a:fillRect/>
          </a:stretch>
        </p:blipFill>
        <p:spPr>
          <a:xfrm>
            <a:off x="0" y="2451100"/>
            <a:ext cx="9144000" cy="1948405"/>
          </a:xfrm>
          <a:prstGeom prst="rect">
            <a:avLst/>
          </a:prstGeom>
        </p:spPr>
      </p:pic>
    </p:spTree>
    <p:extLst>
      <p:ext uri="{BB962C8B-B14F-4D97-AF65-F5344CB8AC3E}">
        <p14:creationId xmlns:p14="http://schemas.microsoft.com/office/powerpoint/2010/main" val="5248336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Change Response with Copernicus</a:t>
            </a:r>
            <a:endParaRPr lang="en-US" dirty="0"/>
          </a:p>
        </p:txBody>
      </p:sp>
      <p:sp>
        <p:nvSpPr>
          <p:cNvPr id="3" name="Content Placeholder 2"/>
          <p:cNvSpPr>
            <a:spLocks noGrp="1"/>
          </p:cNvSpPr>
          <p:nvPr>
            <p:ph idx="1"/>
          </p:nvPr>
        </p:nvSpPr>
        <p:spPr/>
        <p:txBody>
          <a:bodyPr/>
          <a:lstStyle/>
          <a:p>
            <a:r>
              <a:rPr lang="en-US" dirty="0" smtClean="0"/>
              <a:t>Now when a BIOS change is found it can be in detail, and most importantly it is now </a:t>
            </a:r>
            <a:r>
              <a:rPr lang="en-US" i="1" dirty="0" smtClean="0"/>
              <a:t>actionable.</a:t>
            </a:r>
          </a:p>
          <a:p>
            <a:endParaRPr lang="en-US" dirty="0"/>
          </a:p>
          <a:p>
            <a:endParaRPr lang="en-US" dirty="0" smtClean="0"/>
          </a:p>
          <a:p>
            <a:r>
              <a:rPr lang="en-US" dirty="0" smtClean="0"/>
              <a:t>UEFI firmware is compiled from C code into Microsoft's Portable Executable format. </a:t>
            </a:r>
          </a:p>
          <a:p>
            <a:r>
              <a:rPr lang="en-US" dirty="0" smtClean="0"/>
              <a:t>Therefore Windows reverse engineering skills from other people (such as malware analysts) can be reused to understand UEFI changes. </a:t>
            </a:r>
          </a:p>
          <a:p>
            <a:pPr lvl="1"/>
            <a:r>
              <a:rPr lang="en-US" dirty="0" smtClean="0"/>
              <a:t>"Just" need to read some UEFI specs</a:t>
            </a:r>
          </a:p>
          <a:p>
            <a:r>
              <a:rPr lang="en-US" dirty="0" smtClean="0"/>
              <a:t>We will be making classes to help existing reverse engineers be able to understand UEFI binaries, and posting them to </a:t>
            </a:r>
            <a:r>
              <a:rPr lang="en-US" dirty="0" err="1" smtClean="0"/>
              <a:t>OpenSecurityTraining.info</a:t>
            </a:r>
            <a:r>
              <a:rPr lang="en-US" dirty="0" smtClean="0"/>
              <a:t> in the future</a:t>
            </a:r>
            <a:endParaRPr lang="en-US" dirty="0"/>
          </a:p>
        </p:txBody>
      </p:sp>
    </p:spTree>
    <p:extLst>
      <p:ext uri="{BB962C8B-B14F-4D97-AF65-F5344CB8AC3E}">
        <p14:creationId xmlns:p14="http://schemas.microsoft.com/office/powerpoint/2010/main" val="37752383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 Static Analysis in IDA Video</a:t>
            </a:r>
            <a:endParaRPr lang="en-US" dirty="0"/>
          </a:p>
        </p:txBody>
      </p:sp>
      <p:sp>
        <p:nvSpPr>
          <p:cNvPr id="3" name="Content Placeholder 2"/>
          <p:cNvSpPr>
            <a:spLocks noGrp="1"/>
          </p:cNvSpPr>
          <p:nvPr>
            <p:ph idx="1"/>
          </p:nvPr>
        </p:nvSpPr>
        <p:spPr/>
        <p:txBody>
          <a:bodyPr/>
          <a:lstStyle/>
          <a:p>
            <a:r>
              <a:rPr lang="en-US" dirty="0" smtClean="0"/>
              <a:t>IDA</a:t>
            </a:r>
            <a:endParaRPr lang="en-US" dirty="0"/>
          </a:p>
          <a:p>
            <a:r>
              <a:rPr lang="en-US" dirty="0"/>
              <a:t>http://</a:t>
            </a:r>
            <a:r>
              <a:rPr lang="en-US" dirty="0" err="1"/>
              <a:t>www.youtube.com</a:t>
            </a:r>
            <a:r>
              <a:rPr lang="en-US" dirty="0"/>
              <a:t>/</a:t>
            </a:r>
            <a:r>
              <a:rPr lang="en-US" dirty="0" err="1"/>
              <a:t>watch?v</a:t>
            </a:r>
            <a:r>
              <a:rPr lang="en-US" dirty="0"/>
              <a:t>=R-5UO6jLkEI</a:t>
            </a:r>
          </a:p>
        </p:txBody>
      </p:sp>
    </p:spTree>
    <p:extLst>
      <p:ext uri="{BB962C8B-B14F-4D97-AF65-F5344CB8AC3E}">
        <p14:creationId xmlns:p14="http://schemas.microsoft.com/office/powerpoint/2010/main" val="9310695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8831" y="2237402"/>
            <a:ext cx="3505200" cy="2959100"/>
          </a:xfrm>
          <a:prstGeom prst="rect">
            <a:avLst/>
          </a:prstGeom>
        </p:spPr>
      </p:pic>
      <p:pic>
        <p:nvPicPr>
          <p:cNvPr id="5" name="Picture 4"/>
          <p:cNvPicPr>
            <a:picLocks noChangeAspect="1"/>
          </p:cNvPicPr>
          <p:nvPr/>
        </p:nvPicPr>
        <p:blipFill>
          <a:blip r:embed="rId3"/>
          <a:stretch>
            <a:fillRect/>
          </a:stretch>
        </p:blipFill>
        <p:spPr>
          <a:xfrm>
            <a:off x="5783246" y="2223970"/>
            <a:ext cx="2273300" cy="1003300"/>
          </a:xfrm>
          <a:prstGeom prst="rect">
            <a:avLst/>
          </a:prstGeom>
        </p:spPr>
      </p:pic>
      <p:sp>
        <p:nvSpPr>
          <p:cNvPr id="6" name="TextBox 5"/>
          <p:cNvSpPr txBox="1"/>
          <p:nvPr/>
        </p:nvSpPr>
        <p:spPr>
          <a:xfrm>
            <a:off x="898331" y="1595424"/>
            <a:ext cx="3499576"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Clean BIOS TPM module entry point</a:t>
            </a:r>
            <a:endParaRPr lang="en-US" sz="1600" dirty="0">
              <a:ea typeface="Verdana" pitchFamily="34" charset="0"/>
              <a:cs typeface="Verdana" pitchFamily="34" charset="0"/>
            </a:endParaRPr>
          </a:p>
        </p:txBody>
      </p:sp>
      <p:sp>
        <p:nvSpPr>
          <p:cNvPr id="7" name="TextBox 6"/>
          <p:cNvSpPr txBox="1"/>
          <p:nvPr/>
        </p:nvSpPr>
        <p:spPr>
          <a:xfrm>
            <a:off x="5031265" y="1592929"/>
            <a:ext cx="3762568"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Attacked BIOS TPM module entry point</a:t>
            </a:r>
            <a:endParaRPr lang="en-US" sz="1600" dirty="0">
              <a:ea typeface="Verdana" pitchFamily="34" charset="0"/>
              <a:cs typeface="Verdana" pitchFamily="34" charset="0"/>
            </a:endParaRPr>
          </a:p>
        </p:txBody>
      </p:sp>
      <p:sp>
        <p:nvSpPr>
          <p:cNvPr id="8" name="Title 1"/>
          <p:cNvSpPr>
            <a:spLocks noGrp="1"/>
          </p:cNvSpPr>
          <p:nvPr>
            <p:ph type="title"/>
          </p:nvPr>
        </p:nvSpPr>
        <p:spPr>
          <a:xfrm>
            <a:off x="609600" y="274638"/>
            <a:ext cx="8229600" cy="868362"/>
          </a:xfrm>
        </p:spPr>
        <p:txBody>
          <a:bodyPr/>
          <a:lstStyle/>
          <a:p>
            <a:r>
              <a:rPr lang="en-US" dirty="0" smtClean="0"/>
              <a:t>BIOS Static Analysis in IDA 2</a:t>
            </a:r>
            <a:endParaRPr lang="en-US" dirty="0"/>
          </a:p>
        </p:txBody>
      </p:sp>
      <p:sp>
        <p:nvSpPr>
          <p:cNvPr id="9" name="TextBox 8"/>
          <p:cNvSpPr txBox="1"/>
          <p:nvPr/>
        </p:nvSpPr>
        <p:spPr>
          <a:xfrm>
            <a:off x="2555597" y="5762114"/>
            <a:ext cx="4305792" cy="830997"/>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A single byte change means the TPM module will immediately return, and never initialize the TPM for early-system use</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37238926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8229600" cy="868362"/>
          </a:xfrm>
        </p:spPr>
        <p:txBody>
          <a:bodyPr/>
          <a:lstStyle/>
          <a:p>
            <a:r>
              <a:rPr lang="en-US" dirty="0" smtClean="0"/>
              <a:t>BIOS Static Analysis in IDA 3</a:t>
            </a:r>
            <a:endParaRPr lang="en-US" dirty="0"/>
          </a:p>
        </p:txBody>
      </p:sp>
      <p:pic>
        <p:nvPicPr>
          <p:cNvPr id="6" name="Picture 5"/>
          <p:cNvPicPr>
            <a:picLocks noChangeAspect="1"/>
          </p:cNvPicPr>
          <p:nvPr/>
        </p:nvPicPr>
        <p:blipFill>
          <a:blip r:embed="rId2"/>
          <a:stretch>
            <a:fillRect/>
          </a:stretch>
        </p:blipFill>
        <p:spPr>
          <a:xfrm>
            <a:off x="0" y="1322564"/>
            <a:ext cx="3314700" cy="2540000"/>
          </a:xfrm>
          <a:prstGeom prst="rect">
            <a:avLst/>
          </a:prstGeom>
        </p:spPr>
      </p:pic>
      <p:pic>
        <p:nvPicPr>
          <p:cNvPr id="5" name="Picture 4"/>
          <p:cNvPicPr>
            <a:picLocks noChangeAspect="1"/>
          </p:cNvPicPr>
          <p:nvPr/>
        </p:nvPicPr>
        <p:blipFill>
          <a:blip r:embed="rId3"/>
          <a:stretch>
            <a:fillRect/>
          </a:stretch>
        </p:blipFill>
        <p:spPr>
          <a:xfrm>
            <a:off x="3136900" y="3279533"/>
            <a:ext cx="6007100" cy="2857500"/>
          </a:xfrm>
          <a:prstGeom prst="rect">
            <a:avLst/>
          </a:prstGeom>
        </p:spPr>
      </p:pic>
      <p:sp>
        <p:nvSpPr>
          <p:cNvPr id="7" name="TextBox 6"/>
          <p:cNvSpPr txBox="1"/>
          <p:nvPr/>
        </p:nvSpPr>
        <p:spPr>
          <a:xfrm>
            <a:off x="3308360" y="1300537"/>
            <a:ext cx="5694963" cy="1323439"/>
          </a:xfrm>
          <a:prstGeom prst="rect">
            <a:avLst/>
          </a:prstGeom>
          <a:noFill/>
        </p:spPr>
        <p:txBody>
          <a:bodyPr wrap="square" rtlCol="0">
            <a:spAutoFit/>
          </a:bodyPr>
          <a:lstStyle/>
          <a:p>
            <a:pPr>
              <a:spcAft>
                <a:spcPts val="600"/>
              </a:spcAft>
            </a:pPr>
            <a:r>
              <a:rPr lang="en-US" sz="2000" dirty="0" smtClean="0">
                <a:ea typeface="Verdana" pitchFamily="34" charset="0"/>
                <a:cs typeface="Verdana" pitchFamily="34" charset="0"/>
              </a:rPr>
              <a:t>UEFI </a:t>
            </a:r>
            <a:r>
              <a:rPr lang="en-US" sz="2000" dirty="0" err="1" smtClean="0">
                <a:ea typeface="Verdana" pitchFamily="34" charset="0"/>
                <a:cs typeface="Verdana" pitchFamily="34" charset="0"/>
              </a:rPr>
              <a:t>BIOSes</a:t>
            </a:r>
            <a:r>
              <a:rPr lang="en-US" sz="2000" dirty="0" smtClean="0">
                <a:ea typeface="Verdana" pitchFamily="34" charset="0"/>
                <a:cs typeface="Verdana" pitchFamily="34" charset="0"/>
              </a:rPr>
              <a:t> make use of a number of specified data structures. Snare extracted some of these structures into "</a:t>
            </a:r>
            <a:r>
              <a:rPr lang="en-US" sz="2000" dirty="0" err="1" smtClean="0">
                <a:ea typeface="Verdana" pitchFamily="34" charset="0"/>
                <a:cs typeface="Verdana" pitchFamily="34" charset="0"/>
              </a:rPr>
              <a:t>behemoth.h</a:t>
            </a:r>
            <a:r>
              <a:rPr lang="en-US" sz="2000" dirty="0" smtClean="0">
                <a:ea typeface="Verdana" pitchFamily="34" charset="0"/>
                <a:cs typeface="Verdana" pitchFamily="34" charset="0"/>
              </a:rPr>
              <a:t>", which can then be imported into IDA</a:t>
            </a:r>
            <a:endParaRPr lang="en-US" sz="2000" dirty="0">
              <a:ea typeface="Verdana" pitchFamily="34" charset="0"/>
              <a:cs typeface="Verdana" pitchFamily="34" charset="0"/>
            </a:endParaRPr>
          </a:p>
        </p:txBody>
      </p:sp>
    </p:spTree>
    <p:extLst>
      <p:ext uri="{BB962C8B-B14F-4D97-AF65-F5344CB8AC3E}">
        <p14:creationId xmlns:p14="http://schemas.microsoft.com/office/powerpoint/2010/main" val="25900791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756787"/>
            <a:ext cx="9144000" cy="692258"/>
          </a:xfrm>
          <a:prstGeom prst="rect">
            <a:avLst/>
          </a:prstGeom>
        </p:spPr>
      </p:pic>
      <p:pic>
        <p:nvPicPr>
          <p:cNvPr id="5" name="Picture 4"/>
          <p:cNvPicPr>
            <a:picLocks noChangeAspect="1"/>
          </p:cNvPicPr>
          <p:nvPr/>
        </p:nvPicPr>
        <p:blipFill>
          <a:blip r:embed="rId3"/>
          <a:stretch>
            <a:fillRect/>
          </a:stretch>
        </p:blipFill>
        <p:spPr>
          <a:xfrm>
            <a:off x="0" y="3806195"/>
            <a:ext cx="9144000" cy="582884"/>
          </a:xfrm>
          <a:prstGeom prst="rect">
            <a:avLst/>
          </a:prstGeom>
        </p:spPr>
      </p:pic>
      <p:sp>
        <p:nvSpPr>
          <p:cNvPr id="6" name="Up Arrow 5"/>
          <p:cNvSpPr/>
          <p:nvPr/>
        </p:nvSpPr>
        <p:spPr>
          <a:xfrm>
            <a:off x="7558369" y="4278362"/>
            <a:ext cx="449165" cy="449197"/>
          </a:xfrm>
          <a:prstGeom prst="upArrow">
            <a:avLst/>
          </a:prstGeom>
          <a:solidFill>
            <a:srgbClr val="F7901E"/>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7" name="TextBox 6"/>
          <p:cNvSpPr txBox="1"/>
          <p:nvPr/>
        </p:nvSpPr>
        <p:spPr>
          <a:xfrm>
            <a:off x="462667" y="1316612"/>
            <a:ext cx="8681333" cy="400110"/>
          </a:xfrm>
          <a:prstGeom prst="rect">
            <a:avLst/>
          </a:prstGeom>
          <a:noFill/>
        </p:spPr>
        <p:txBody>
          <a:bodyPr wrap="none" rtlCol="0">
            <a:spAutoFit/>
          </a:bodyPr>
          <a:lstStyle/>
          <a:p>
            <a:pPr>
              <a:spcAft>
                <a:spcPts val="600"/>
              </a:spcAft>
            </a:pPr>
            <a:r>
              <a:rPr lang="en-US" sz="2000" dirty="0" smtClean="0">
                <a:ea typeface="Verdana" pitchFamily="34" charset="0"/>
                <a:cs typeface="Verdana" pitchFamily="34" charset="0"/>
              </a:rPr>
              <a:t>Because the BIOS is written in 32 bit C, </a:t>
            </a:r>
            <a:r>
              <a:rPr lang="en-US" sz="2000" dirty="0" err="1" smtClean="0">
                <a:ea typeface="Verdana" pitchFamily="34" charset="0"/>
                <a:cs typeface="Verdana" pitchFamily="34" charset="0"/>
              </a:rPr>
              <a:t>Hexrays</a:t>
            </a:r>
            <a:r>
              <a:rPr lang="en-US" sz="2000" dirty="0" smtClean="0">
                <a:ea typeface="Verdana" pitchFamily="34" charset="0"/>
                <a:cs typeface="Verdana" pitchFamily="34" charset="0"/>
              </a:rPr>
              <a:t> can be used to decompile</a:t>
            </a:r>
            <a:endParaRPr lang="en-US" sz="2000" dirty="0">
              <a:ea typeface="Verdana" pitchFamily="34" charset="0"/>
              <a:cs typeface="Verdana" pitchFamily="34" charset="0"/>
            </a:endParaRPr>
          </a:p>
        </p:txBody>
      </p:sp>
      <p:sp>
        <p:nvSpPr>
          <p:cNvPr id="8" name="TextBox 7"/>
          <p:cNvSpPr txBox="1"/>
          <p:nvPr/>
        </p:nvSpPr>
        <p:spPr>
          <a:xfrm>
            <a:off x="1061105" y="3084609"/>
            <a:ext cx="7347355" cy="707886"/>
          </a:xfrm>
          <a:prstGeom prst="rect">
            <a:avLst/>
          </a:prstGeom>
          <a:noFill/>
        </p:spPr>
        <p:txBody>
          <a:bodyPr wrap="square" rtlCol="0">
            <a:spAutoFit/>
          </a:bodyPr>
          <a:lstStyle/>
          <a:p>
            <a:pPr>
              <a:spcAft>
                <a:spcPts val="600"/>
              </a:spcAft>
            </a:pPr>
            <a:r>
              <a:rPr lang="en-US" sz="2000" dirty="0" smtClean="0">
                <a:ea typeface="Verdana" pitchFamily="34" charset="0"/>
                <a:cs typeface="Verdana" pitchFamily="34" charset="0"/>
              </a:rPr>
              <a:t>When we apply structure definitions from </a:t>
            </a:r>
            <a:r>
              <a:rPr lang="en-US" sz="2000" dirty="0" err="1" smtClean="0">
                <a:ea typeface="Verdana" pitchFamily="34" charset="0"/>
                <a:cs typeface="Verdana" pitchFamily="34" charset="0"/>
              </a:rPr>
              <a:t>behemoth.h</a:t>
            </a:r>
            <a:r>
              <a:rPr lang="en-US" sz="2000" dirty="0" smtClean="0">
                <a:ea typeface="Verdana" pitchFamily="34" charset="0"/>
                <a:cs typeface="Verdana" pitchFamily="34" charset="0"/>
              </a:rPr>
              <a:t>, we now know the function which is being called; in this case, </a:t>
            </a:r>
            <a:r>
              <a:rPr lang="en-US" sz="2000" dirty="0" err="1" smtClean="0">
                <a:ea typeface="Verdana" pitchFamily="34" charset="0"/>
                <a:cs typeface="Verdana" pitchFamily="34" charset="0"/>
              </a:rPr>
              <a:t>InstallPpi</a:t>
            </a:r>
            <a:r>
              <a:rPr lang="en-US" sz="2000" dirty="0" smtClean="0">
                <a:ea typeface="Verdana" pitchFamily="34" charset="0"/>
                <a:cs typeface="Verdana" pitchFamily="34" charset="0"/>
              </a:rPr>
              <a:t>()</a:t>
            </a:r>
            <a:endParaRPr lang="en-US" sz="2000" dirty="0">
              <a:ea typeface="Verdana" pitchFamily="34" charset="0"/>
              <a:cs typeface="Verdana" pitchFamily="34" charset="0"/>
            </a:endParaRPr>
          </a:p>
        </p:txBody>
      </p:sp>
      <p:sp>
        <p:nvSpPr>
          <p:cNvPr id="9" name="Title 1"/>
          <p:cNvSpPr>
            <a:spLocks noGrp="1"/>
          </p:cNvSpPr>
          <p:nvPr>
            <p:ph type="title"/>
          </p:nvPr>
        </p:nvSpPr>
        <p:spPr>
          <a:xfrm>
            <a:off x="609600" y="274638"/>
            <a:ext cx="8229600" cy="868362"/>
          </a:xfrm>
        </p:spPr>
        <p:txBody>
          <a:bodyPr/>
          <a:lstStyle/>
          <a:p>
            <a:r>
              <a:rPr lang="en-US" dirty="0" smtClean="0"/>
              <a:t>BIOS Static Analysis in IDA 4</a:t>
            </a:r>
            <a:endParaRPr lang="en-US" dirty="0"/>
          </a:p>
        </p:txBody>
      </p:sp>
    </p:spTree>
    <p:extLst>
      <p:ext uri="{BB962C8B-B14F-4D97-AF65-F5344CB8AC3E}">
        <p14:creationId xmlns:p14="http://schemas.microsoft.com/office/powerpoint/2010/main" val="8282556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15650"/>
            <a:ext cx="9144000" cy="1658033"/>
          </a:xfrm>
          <a:prstGeom prst="rect">
            <a:avLst/>
          </a:prstGeom>
        </p:spPr>
      </p:pic>
      <p:sp>
        <p:nvSpPr>
          <p:cNvPr id="5" name="TextBox 4"/>
          <p:cNvSpPr txBox="1"/>
          <p:nvPr/>
        </p:nvSpPr>
        <p:spPr>
          <a:xfrm>
            <a:off x="450167" y="3651241"/>
            <a:ext cx="7827784" cy="3093154"/>
          </a:xfrm>
          <a:prstGeom prst="rect">
            <a:avLst/>
          </a:prstGeom>
          <a:noFill/>
        </p:spPr>
        <p:txBody>
          <a:bodyPr wrap="none" rtlCol="0">
            <a:spAutoFit/>
          </a:bodyPr>
          <a:lstStyle/>
          <a:p>
            <a:pPr>
              <a:spcAft>
                <a:spcPts val="600"/>
              </a:spcAft>
            </a:pPr>
            <a:r>
              <a:rPr lang="en-US" sz="2000" dirty="0" smtClean="0">
                <a:ea typeface="Verdana" pitchFamily="34" charset="0"/>
                <a:cs typeface="Verdana" pitchFamily="34" charset="0"/>
              </a:rPr>
              <a:t>This translates to </a:t>
            </a:r>
          </a:p>
          <a:p>
            <a:pPr>
              <a:spcAft>
                <a:spcPts val="600"/>
              </a:spcAft>
            </a:pPr>
            <a:r>
              <a:rPr lang="en-US" sz="2000" dirty="0" smtClean="0">
                <a:ea typeface="Verdana" pitchFamily="34" charset="0"/>
                <a:cs typeface="Verdana" pitchFamily="34" charset="0"/>
              </a:rPr>
              <a:t>If(</a:t>
            </a:r>
            <a:r>
              <a:rPr lang="en-US" sz="2000" dirty="0" err="1" smtClean="0">
                <a:ea typeface="Verdana" pitchFamily="34" charset="0"/>
                <a:cs typeface="Verdana" pitchFamily="34" charset="0"/>
              </a:rPr>
              <a:t>LocatePpi</a:t>
            </a:r>
            <a:r>
              <a:rPr lang="en-US" sz="2000" dirty="0" smtClean="0">
                <a:ea typeface="Verdana" pitchFamily="34" charset="0"/>
                <a:cs typeface="Verdana" pitchFamily="34" charset="0"/>
              </a:rPr>
              <a:t>() succeeds){</a:t>
            </a:r>
          </a:p>
          <a:p>
            <a:pPr>
              <a:spcAft>
                <a:spcPts val="600"/>
              </a:spcAft>
            </a:pP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GetBootMode</a:t>
            </a:r>
            <a:r>
              <a:rPr lang="en-US" sz="2000" dirty="0" smtClean="0">
                <a:ea typeface="Verdana" pitchFamily="34" charset="0"/>
                <a:cs typeface="Verdana" pitchFamily="34" charset="0"/>
              </a:rPr>
              <a:t>()</a:t>
            </a:r>
          </a:p>
          <a:p>
            <a:pPr>
              <a:spcAft>
                <a:spcPts val="600"/>
              </a:spcAft>
            </a:pPr>
            <a:r>
              <a:rPr lang="en-US" sz="2000" dirty="0">
                <a:ea typeface="Verdana" pitchFamily="34" charset="0"/>
                <a:cs typeface="Verdana" pitchFamily="34" charset="0"/>
              </a:rPr>
              <a:t> </a:t>
            </a:r>
            <a:r>
              <a:rPr lang="en-US" sz="2000" dirty="0" smtClean="0">
                <a:ea typeface="Verdana" pitchFamily="34" charset="0"/>
                <a:cs typeface="Verdana" pitchFamily="34" charset="0"/>
              </a:rPr>
              <a:t>   do some other functions</a:t>
            </a:r>
          </a:p>
          <a:p>
            <a:pPr>
              <a:spcAft>
                <a:spcPts val="600"/>
              </a:spcAft>
            </a:pPr>
            <a:r>
              <a:rPr lang="en-US" sz="2000" dirty="0">
                <a:ea typeface="Verdana" pitchFamily="34" charset="0"/>
                <a:cs typeface="Verdana" pitchFamily="34" charset="0"/>
              </a:rPr>
              <a:t> </a:t>
            </a: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InstallPpi</a:t>
            </a:r>
            <a:r>
              <a:rPr lang="en-US" sz="2000" dirty="0" smtClean="0">
                <a:ea typeface="Verdana" pitchFamily="34" charset="0"/>
                <a:cs typeface="Verdana" pitchFamily="34" charset="0"/>
              </a:rPr>
              <a:t>()</a:t>
            </a:r>
          </a:p>
          <a:p>
            <a:pPr>
              <a:spcAft>
                <a:spcPts val="600"/>
              </a:spcAft>
            </a:pPr>
            <a:r>
              <a:rPr lang="en-US" sz="2000" dirty="0" smtClean="0">
                <a:ea typeface="Verdana" pitchFamily="34" charset="0"/>
                <a:cs typeface="Verdana" pitchFamily="34" charset="0"/>
              </a:rPr>
              <a:t>    </a:t>
            </a:r>
            <a:r>
              <a:rPr lang="en-US" sz="2000" dirty="0" err="1" smtClean="0">
                <a:ea typeface="Verdana" pitchFamily="34" charset="0"/>
                <a:cs typeface="Verdana" pitchFamily="34" charset="0"/>
              </a:rPr>
              <a:t>etc</a:t>
            </a:r>
            <a:endParaRPr lang="en-US" sz="2000" dirty="0">
              <a:ea typeface="Verdana" pitchFamily="34" charset="0"/>
              <a:cs typeface="Verdana" pitchFamily="34" charset="0"/>
            </a:endParaRPr>
          </a:p>
          <a:p>
            <a:pPr>
              <a:spcAft>
                <a:spcPts val="600"/>
              </a:spcAft>
            </a:pPr>
            <a:r>
              <a:rPr lang="en-US" sz="2000" dirty="0" smtClean="0">
                <a:ea typeface="Verdana" pitchFamily="34" charset="0"/>
                <a:cs typeface="Verdana" pitchFamily="34" charset="0"/>
              </a:rPr>
              <a:t>}</a:t>
            </a:r>
          </a:p>
          <a:p>
            <a:pPr>
              <a:spcAft>
                <a:spcPts val="600"/>
              </a:spcAft>
            </a:pPr>
            <a:r>
              <a:rPr lang="en-US" sz="2000" dirty="0" smtClean="0">
                <a:ea typeface="Verdana" pitchFamily="34" charset="0"/>
                <a:cs typeface="Verdana" pitchFamily="34" charset="0"/>
              </a:rPr>
              <a:t>Which is much easier to read than a bunch of </a:t>
            </a:r>
            <a:r>
              <a:rPr lang="en-US" sz="2000" dirty="0" err="1" smtClean="0">
                <a:ea typeface="Verdana" pitchFamily="34" charset="0"/>
                <a:cs typeface="Verdana" pitchFamily="34" charset="0"/>
              </a:rPr>
              <a:t>handcoded</a:t>
            </a:r>
            <a:r>
              <a:rPr lang="en-US" sz="2000" dirty="0" smtClean="0">
                <a:ea typeface="Verdana" pitchFamily="34" charset="0"/>
                <a:cs typeface="Verdana" pitchFamily="34" charset="0"/>
              </a:rPr>
              <a:t> assembly</a:t>
            </a:r>
            <a:endParaRPr lang="en-US" sz="2000" dirty="0">
              <a:ea typeface="Verdana" pitchFamily="34" charset="0"/>
              <a:cs typeface="Verdana" pitchFamily="34" charset="0"/>
            </a:endParaRPr>
          </a:p>
        </p:txBody>
      </p:sp>
      <p:sp>
        <p:nvSpPr>
          <p:cNvPr id="6" name="TextBox 5"/>
          <p:cNvSpPr txBox="1"/>
          <p:nvPr/>
        </p:nvSpPr>
        <p:spPr>
          <a:xfrm>
            <a:off x="390657" y="1446751"/>
            <a:ext cx="8753343" cy="400110"/>
          </a:xfrm>
          <a:prstGeom prst="rect">
            <a:avLst/>
          </a:prstGeom>
          <a:noFill/>
        </p:spPr>
        <p:txBody>
          <a:bodyPr wrap="none" rtlCol="0">
            <a:spAutoFit/>
          </a:bodyPr>
          <a:lstStyle/>
          <a:p>
            <a:pPr>
              <a:spcAft>
                <a:spcPts val="600"/>
              </a:spcAft>
            </a:pPr>
            <a:r>
              <a:rPr lang="en-US" sz="2000" dirty="0" smtClean="0">
                <a:ea typeface="Verdana" pitchFamily="34" charset="0"/>
                <a:cs typeface="Verdana" pitchFamily="34" charset="0"/>
              </a:rPr>
              <a:t>Some other </a:t>
            </a:r>
            <a:r>
              <a:rPr lang="en-US" sz="2000" dirty="0" err="1" smtClean="0">
                <a:ea typeface="Verdana" pitchFamily="34" charset="0"/>
                <a:cs typeface="Verdana" pitchFamily="34" charset="0"/>
              </a:rPr>
              <a:t>pseudocode</a:t>
            </a:r>
            <a:r>
              <a:rPr lang="en-US" sz="2000" dirty="0" smtClean="0">
                <a:ea typeface="Verdana" pitchFamily="34" charset="0"/>
                <a:cs typeface="Verdana" pitchFamily="34" charset="0"/>
              </a:rPr>
              <a:t> made more readable thanks to applying structures</a:t>
            </a:r>
            <a:endParaRPr lang="en-US" sz="2000" dirty="0">
              <a:ea typeface="Verdana" pitchFamily="34" charset="0"/>
              <a:cs typeface="Verdana" pitchFamily="34" charset="0"/>
            </a:endParaRPr>
          </a:p>
        </p:txBody>
      </p:sp>
      <p:sp>
        <p:nvSpPr>
          <p:cNvPr id="7" name="Title 1"/>
          <p:cNvSpPr>
            <a:spLocks noGrp="1"/>
          </p:cNvSpPr>
          <p:nvPr>
            <p:ph type="title"/>
          </p:nvPr>
        </p:nvSpPr>
        <p:spPr>
          <a:xfrm>
            <a:off x="609600" y="274638"/>
            <a:ext cx="8229600" cy="868362"/>
          </a:xfrm>
        </p:spPr>
        <p:txBody>
          <a:bodyPr/>
          <a:lstStyle/>
          <a:p>
            <a:r>
              <a:rPr lang="en-US" dirty="0" smtClean="0"/>
              <a:t>BIOS Static Analysis in IDA 5</a:t>
            </a:r>
            <a:endParaRPr lang="en-US" dirty="0"/>
          </a:p>
        </p:txBody>
      </p:sp>
    </p:spTree>
    <p:extLst>
      <p:ext uri="{BB962C8B-B14F-4D97-AF65-F5344CB8AC3E}">
        <p14:creationId xmlns:p14="http://schemas.microsoft.com/office/powerpoint/2010/main" val="22633230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3690" y="2197625"/>
            <a:ext cx="8128000" cy="1016000"/>
          </a:xfrm>
          <a:prstGeom prst="rect">
            <a:avLst/>
          </a:prstGeom>
        </p:spPr>
      </p:pic>
      <p:pic>
        <p:nvPicPr>
          <p:cNvPr id="5" name="Picture 4"/>
          <p:cNvPicPr>
            <a:picLocks noChangeAspect="1"/>
          </p:cNvPicPr>
          <p:nvPr/>
        </p:nvPicPr>
        <p:blipFill>
          <a:blip r:embed="rId3"/>
          <a:stretch>
            <a:fillRect/>
          </a:stretch>
        </p:blipFill>
        <p:spPr>
          <a:xfrm>
            <a:off x="520700" y="4280000"/>
            <a:ext cx="8102600" cy="355600"/>
          </a:xfrm>
          <a:prstGeom prst="rect">
            <a:avLst/>
          </a:prstGeom>
        </p:spPr>
      </p:pic>
      <p:sp>
        <p:nvSpPr>
          <p:cNvPr id="6" name="TextBox 5"/>
          <p:cNvSpPr txBox="1"/>
          <p:nvPr/>
        </p:nvSpPr>
        <p:spPr>
          <a:xfrm>
            <a:off x="450166" y="1639651"/>
            <a:ext cx="7839631" cy="400110"/>
          </a:xfrm>
          <a:prstGeom prst="rect">
            <a:avLst/>
          </a:prstGeom>
          <a:noFill/>
        </p:spPr>
        <p:txBody>
          <a:bodyPr wrap="none" rtlCol="0">
            <a:spAutoFit/>
          </a:bodyPr>
          <a:lstStyle/>
          <a:p>
            <a:pPr>
              <a:spcAft>
                <a:spcPts val="600"/>
              </a:spcAft>
            </a:pPr>
            <a:r>
              <a:rPr lang="en-US" sz="2000" dirty="0" smtClean="0">
                <a:ea typeface="Verdana" pitchFamily="34" charset="0"/>
                <a:cs typeface="Verdana" pitchFamily="34" charset="0"/>
              </a:rPr>
              <a:t>If we have data locations which the structures say are UEFI_GUIDs</a:t>
            </a:r>
            <a:endParaRPr lang="en-US" sz="2000" dirty="0">
              <a:ea typeface="Verdana" pitchFamily="34" charset="0"/>
              <a:cs typeface="Verdana" pitchFamily="34" charset="0"/>
            </a:endParaRPr>
          </a:p>
        </p:txBody>
      </p:sp>
      <p:sp>
        <p:nvSpPr>
          <p:cNvPr id="7" name="TextBox 6"/>
          <p:cNvSpPr txBox="1"/>
          <p:nvPr/>
        </p:nvSpPr>
        <p:spPr>
          <a:xfrm>
            <a:off x="506102" y="3512077"/>
            <a:ext cx="8159596" cy="707886"/>
          </a:xfrm>
          <a:prstGeom prst="rect">
            <a:avLst/>
          </a:prstGeom>
          <a:noFill/>
        </p:spPr>
        <p:txBody>
          <a:bodyPr wrap="square" rtlCol="0">
            <a:spAutoFit/>
          </a:bodyPr>
          <a:lstStyle/>
          <a:p>
            <a:pPr>
              <a:spcAft>
                <a:spcPts val="600"/>
              </a:spcAft>
            </a:pPr>
            <a:r>
              <a:rPr lang="en-US" sz="2000" dirty="0" smtClean="0">
                <a:ea typeface="Verdana" pitchFamily="34" charset="0"/>
                <a:cs typeface="Verdana" pitchFamily="34" charset="0"/>
              </a:rPr>
              <a:t>We can look the GUID up in a list of GUIDs extracted from the UEFI reference implementation and see if it's a well-known GUID</a:t>
            </a:r>
            <a:endParaRPr lang="en-US" sz="2000" dirty="0">
              <a:ea typeface="Verdana" pitchFamily="34" charset="0"/>
              <a:cs typeface="Verdana" pitchFamily="34" charset="0"/>
            </a:endParaRPr>
          </a:p>
        </p:txBody>
      </p:sp>
      <p:sp>
        <p:nvSpPr>
          <p:cNvPr id="8" name="TextBox 7"/>
          <p:cNvSpPr txBox="1"/>
          <p:nvPr/>
        </p:nvSpPr>
        <p:spPr>
          <a:xfrm>
            <a:off x="481651" y="4934402"/>
            <a:ext cx="8159596" cy="1015663"/>
          </a:xfrm>
          <a:prstGeom prst="rect">
            <a:avLst/>
          </a:prstGeom>
          <a:noFill/>
        </p:spPr>
        <p:txBody>
          <a:bodyPr wrap="square" rtlCol="0">
            <a:spAutoFit/>
          </a:bodyPr>
          <a:lstStyle/>
          <a:p>
            <a:pPr>
              <a:spcAft>
                <a:spcPts val="600"/>
              </a:spcAft>
            </a:pPr>
            <a:r>
              <a:rPr lang="en-US" sz="2000" dirty="0" smtClean="0">
                <a:ea typeface="Verdana" pitchFamily="34" charset="0"/>
                <a:cs typeface="Verdana" pitchFamily="34" charset="0"/>
              </a:rPr>
              <a:t>In this case, if we didn't already suspect this module had to do with the TPM, the fact that it's installing a PPI named "TPM_INITIALIZED" would be a dead giveaway.</a:t>
            </a:r>
            <a:endParaRPr lang="en-US" sz="2000" dirty="0">
              <a:ea typeface="Verdana" pitchFamily="34" charset="0"/>
              <a:cs typeface="Verdana" pitchFamily="34" charset="0"/>
            </a:endParaRPr>
          </a:p>
        </p:txBody>
      </p:sp>
      <p:sp>
        <p:nvSpPr>
          <p:cNvPr id="9" name="Title 1"/>
          <p:cNvSpPr>
            <a:spLocks noGrp="1"/>
          </p:cNvSpPr>
          <p:nvPr>
            <p:ph type="title"/>
          </p:nvPr>
        </p:nvSpPr>
        <p:spPr>
          <a:xfrm>
            <a:off x="609600" y="274638"/>
            <a:ext cx="8229600" cy="868362"/>
          </a:xfrm>
        </p:spPr>
        <p:txBody>
          <a:bodyPr/>
          <a:lstStyle/>
          <a:p>
            <a:r>
              <a:rPr lang="en-US" dirty="0" smtClean="0"/>
              <a:t>BIOS Static Analysis in IDA 6</a:t>
            </a:r>
            <a:endParaRPr lang="en-US" dirty="0"/>
          </a:p>
        </p:txBody>
      </p:sp>
    </p:spTree>
    <p:extLst>
      <p:ext uri="{BB962C8B-B14F-4D97-AF65-F5344CB8AC3E}">
        <p14:creationId xmlns:p14="http://schemas.microsoft.com/office/powerpoint/2010/main" val="249243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been targeted? – intra-architecture</a:t>
            </a:r>
            <a:endParaRPr lang="en-US" dirty="0"/>
          </a:p>
        </p:txBody>
      </p:sp>
      <p:pic>
        <p:nvPicPr>
          <p:cNvPr id="3" name="Picture 2"/>
          <p:cNvPicPr>
            <a:picLocks noChangeAspect="1"/>
          </p:cNvPicPr>
          <p:nvPr/>
        </p:nvPicPr>
        <p:blipFill>
          <a:blip r:embed="rId3"/>
          <a:stretch>
            <a:fillRect/>
          </a:stretch>
        </p:blipFill>
        <p:spPr>
          <a:xfrm>
            <a:off x="1751788" y="999736"/>
            <a:ext cx="5608178" cy="5479983"/>
          </a:xfrm>
          <a:prstGeom prst="rect">
            <a:avLst/>
          </a:prstGeom>
        </p:spPr>
      </p:pic>
      <p:sp>
        <p:nvSpPr>
          <p:cNvPr id="6" name="Rectangle 5"/>
          <p:cNvSpPr/>
          <p:nvPr/>
        </p:nvSpPr>
        <p:spPr>
          <a:xfrm>
            <a:off x="394370" y="6550223"/>
            <a:ext cx="7577495" cy="307777"/>
          </a:xfrm>
          <a:prstGeom prst="rect">
            <a:avLst/>
          </a:prstGeom>
        </p:spPr>
        <p:txBody>
          <a:bodyPr wrap="square">
            <a:spAutoFit/>
          </a:bodyPr>
          <a:lstStyle/>
          <a:p>
            <a:r>
              <a:rPr lang="en-US" sz="1400" dirty="0"/>
              <a:t>http://</a:t>
            </a:r>
            <a:r>
              <a:rPr lang="en-US" sz="1400" dirty="0" err="1"/>
              <a:t>www.intel.com</a:t>
            </a:r>
            <a:r>
              <a:rPr lang="en-US" sz="1400" dirty="0"/>
              <a:t>/Assets/PDF/datasheet/316966.pdf</a:t>
            </a:r>
          </a:p>
        </p:txBody>
      </p:sp>
      <p:pic>
        <p:nvPicPr>
          <p:cNvPr id="5" name="Picture 4"/>
          <p:cNvPicPr>
            <a:picLocks noChangeAspect="1"/>
          </p:cNvPicPr>
          <p:nvPr/>
        </p:nvPicPr>
        <p:blipFill>
          <a:blip r:embed="rId4"/>
          <a:stretch>
            <a:fillRect/>
          </a:stretch>
        </p:blipFill>
        <p:spPr>
          <a:xfrm>
            <a:off x="4992770" y="1147694"/>
            <a:ext cx="482600" cy="482600"/>
          </a:xfrm>
          <a:prstGeom prst="rect">
            <a:avLst/>
          </a:prstGeom>
        </p:spPr>
      </p:pic>
      <p:pic>
        <p:nvPicPr>
          <p:cNvPr id="7" name="Picture 6"/>
          <p:cNvPicPr>
            <a:picLocks noChangeAspect="1"/>
          </p:cNvPicPr>
          <p:nvPr/>
        </p:nvPicPr>
        <p:blipFill>
          <a:blip r:embed="rId4"/>
          <a:stretch>
            <a:fillRect/>
          </a:stretch>
        </p:blipFill>
        <p:spPr>
          <a:xfrm>
            <a:off x="4915474" y="2934801"/>
            <a:ext cx="482600" cy="482600"/>
          </a:xfrm>
          <a:prstGeom prst="rect">
            <a:avLst/>
          </a:prstGeom>
        </p:spPr>
      </p:pic>
      <p:pic>
        <p:nvPicPr>
          <p:cNvPr id="9" name="Picture 8"/>
          <p:cNvPicPr>
            <a:picLocks noChangeAspect="1"/>
          </p:cNvPicPr>
          <p:nvPr/>
        </p:nvPicPr>
        <p:blipFill>
          <a:blip r:embed="rId4"/>
          <a:stretch>
            <a:fillRect/>
          </a:stretch>
        </p:blipFill>
        <p:spPr>
          <a:xfrm>
            <a:off x="5716433" y="4681378"/>
            <a:ext cx="482600" cy="482600"/>
          </a:xfrm>
          <a:prstGeom prst="rect">
            <a:avLst/>
          </a:prstGeom>
        </p:spPr>
      </p:pic>
      <p:sp>
        <p:nvSpPr>
          <p:cNvPr id="10" name="Bent-Up Arrow 9"/>
          <p:cNvSpPr/>
          <p:nvPr/>
        </p:nvSpPr>
        <p:spPr>
          <a:xfrm rot="5400000">
            <a:off x="3378151" y="2634364"/>
            <a:ext cx="3971932" cy="1297117"/>
          </a:xfrm>
          <a:prstGeom prst="bentUpArrow">
            <a:avLst>
              <a:gd name="adj1" fmla="val 9837"/>
              <a:gd name="adj2" fmla="val 11644"/>
              <a:gd name="adj3" fmla="val 25000"/>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rgbClr val="FF0000"/>
              </a:solidFill>
            </a:endParaRPr>
          </a:p>
        </p:txBody>
      </p:sp>
      <p:pic>
        <p:nvPicPr>
          <p:cNvPr id="8" name="Picture 7"/>
          <p:cNvPicPr>
            <a:picLocks noChangeAspect="1"/>
          </p:cNvPicPr>
          <p:nvPr/>
        </p:nvPicPr>
        <p:blipFill>
          <a:blip r:embed="rId4"/>
          <a:stretch>
            <a:fillRect/>
          </a:stretch>
        </p:blipFill>
        <p:spPr>
          <a:xfrm>
            <a:off x="4901963" y="4988316"/>
            <a:ext cx="482600" cy="482600"/>
          </a:xfrm>
          <a:prstGeom prst="rect">
            <a:avLst/>
          </a:prstGeom>
        </p:spPr>
      </p:pic>
      <p:sp>
        <p:nvSpPr>
          <p:cNvPr id="11" name="TextBox 10"/>
          <p:cNvSpPr txBox="1"/>
          <p:nvPr/>
        </p:nvSpPr>
        <p:spPr>
          <a:xfrm>
            <a:off x="6445050" y="5079749"/>
            <a:ext cx="68600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FTW!</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28659010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Assume attackers can get in</a:t>
            </a:r>
          </a:p>
          <a:p>
            <a:r>
              <a:rPr lang="en-US" dirty="0" smtClean="0"/>
              <a:t>Bad things happen when attackers get in</a:t>
            </a:r>
          </a:p>
          <a:p>
            <a:r>
              <a:rPr lang="en-US" dirty="0" smtClean="0"/>
              <a:t>Trusted Computing implementations should not be trusted implicitly, they should only be trusted if they are open for independent review</a:t>
            </a:r>
            <a:r>
              <a:rPr lang="en-US" dirty="0"/>
              <a:t> </a:t>
            </a:r>
            <a:r>
              <a:rPr lang="en-US" dirty="0" smtClean="0"/>
              <a:t>(and someone has actually reviewed them ;)</a:t>
            </a:r>
          </a:p>
          <a:p>
            <a:pPr lvl="1"/>
            <a:r>
              <a:rPr lang="en-US" dirty="0" smtClean="0"/>
              <a:t>It's ironic that they're overwhelmingly closed source &amp; proprietary. (Even academics don't usually post their code for </a:t>
            </a:r>
            <a:r>
              <a:rPr lang="en-US" u="sng" dirty="0" smtClean="0"/>
              <a:t>open</a:t>
            </a:r>
            <a:r>
              <a:rPr lang="en-US" dirty="0" smtClean="0"/>
              <a:t> review!</a:t>
            </a:r>
            <a:r>
              <a:rPr lang="en-US" baseline="30000" dirty="0" smtClean="0"/>
              <a:t>1</a:t>
            </a:r>
            <a:r>
              <a:rPr lang="en-US" dirty="0" smtClean="0"/>
              <a:t>)</a:t>
            </a:r>
          </a:p>
          <a:p>
            <a:r>
              <a:rPr lang="en-US" dirty="0" smtClean="0"/>
              <a:t>As long as the CRTM is implemented in writable firmware, ticks and fleas will mean that you can't trust any of your SRTM.</a:t>
            </a:r>
          </a:p>
          <a:p>
            <a:pPr lvl="1"/>
            <a:r>
              <a:rPr lang="en-US" dirty="0" smtClean="0"/>
              <a:t>And as ITL has shown, a TXT-based Dynamic RTM </a:t>
            </a:r>
            <a:r>
              <a:rPr lang="en-US" i="1" dirty="0" smtClean="0"/>
              <a:t>can</a:t>
            </a:r>
            <a:r>
              <a:rPr lang="en-US" dirty="0" smtClean="0"/>
              <a:t> depend, in a security-critical way, on the BIOS/SRTM-generated info [5][6][7]</a:t>
            </a:r>
          </a:p>
          <a:p>
            <a:pPr lvl="1"/>
            <a:r>
              <a:rPr lang="en-US" dirty="0" smtClean="0"/>
              <a:t>If you're not going to be using BC, you better be using super simple true ROM CRTM code</a:t>
            </a:r>
          </a:p>
          <a:p>
            <a:endParaRPr lang="en-US" dirty="0" smtClean="0"/>
          </a:p>
        </p:txBody>
      </p:sp>
      <p:sp>
        <p:nvSpPr>
          <p:cNvPr id="3" name="Title 2"/>
          <p:cNvSpPr>
            <a:spLocks noGrp="1"/>
          </p:cNvSpPr>
          <p:nvPr>
            <p:ph type="title"/>
          </p:nvPr>
        </p:nvSpPr>
        <p:spPr/>
        <p:txBody>
          <a:bodyPr/>
          <a:lstStyle/>
          <a:p>
            <a:r>
              <a:rPr lang="en-US" dirty="0" smtClean="0"/>
              <a:t>Conclusion</a:t>
            </a:r>
            <a:endParaRPr lang="en-US" dirty="0"/>
          </a:p>
        </p:txBody>
      </p:sp>
      <p:sp>
        <p:nvSpPr>
          <p:cNvPr id="5" name="TextBox 4"/>
          <p:cNvSpPr txBox="1"/>
          <p:nvPr/>
        </p:nvSpPr>
        <p:spPr>
          <a:xfrm>
            <a:off x="870394" y="6519446"/>
            <a:ext cx="7149246" cy="338554"/>
          </a:xfrm>
          <a:prstGeom prst="rect">
            <a:avLst/>
          </a:prstGeom>
          <a:noFill/>
        </p:spPr>
        <p:txBody>
          <a:bodyPr wrap="none" rtlCol="0">
            <a:spAutoFit/>
          </a:bodyPr>
          <a:lstStyle/>
          <a:p>
            <a:pPr>
              <a:spcAft>
                <a:spcPts val="600"/>
              </a:spcAft>
            </a:pPr>
            <a:r>
              <a:rPr lang="en-US" sz="1600" baseline="30000" dirty="0" smtClean="0">
                <a:ea typeface="Verdana" pitchFamily="34" charset="0"/>
                <a:cs typeface="Verdana" pitchFamily="34" charset="0"/>
              </a:rPr>
              <a:t>1</a:t>
            </a:r>
            <a:r>
              <a:rPr lang="en-US" sz="1600" dirty="0" smtClean="0">
                <a:ea typeface="Verdana" pitchFamily="34" charset="0"/>
                <a:cs typeface="Verdana" pitchFamily="34" charset="0"/>
              </a:rPr>
              <a:t> Our code for our self-check is at </a:t>
            </a:r>
            <a:r>
              <a:rPr lang="en-US" sz="1600" dirty="0" smtClean="0">
                <a:ea typeface="Verdana" pitchFamily="34" charset="0"/>
                <a:cs typeface="Verdana" pitchFamily="34" charset="0"/>
                <a:hlinkClick r:id="rId3"/>
              </a:rPr>
              <a:t>http://code.google.com/p/timing-attestation</a:t>
            </a:r>
            <a:endParaRPr lang="en-US" sz="1600" dirty="0" smtClean="0">
              <a:ea typeface="Verdana" pitchFamily="34" charset="0"/>
              <a:cs typeface="Verdana" pitchFamily="34" charset="0"/>
            </a:endParaRPr>
          </a:p>
        </p:txBody>
      </p:sp>
    </p:spTree>
    <p:extLst>
      <p:ext uri="{BB962C8B-B14F-4D97-AF65-F5344CB8AC3E}">
        <p14:creationId xmlns:p14="http://schemas.microsoft.com/office/powerpoint/2010/main" val="89588259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42041" y="1296957"/>
            <a:ext cx="8229600" cy="5561043"/>
          </a:xfrm>
        </p:spPr>
        <p:txBody>
          <a:bodyPr>
            <a:normAutofit fontScale="77500" lnSpcReduction="20000"/>
          </a:bodyPr>
          <a:lstStyle/>
          <a:p>
            <a:r>
              <a:rPr lang="en-US" dirty="0" smtClean="0"/>
              <a:t>[1] </a:t>
            </a:r>
            <a:r>
              <a:rPr lang="en-US" dirty="0"/>
              <a:t>Attacking Intel BIOS </a:t>
            </a:r>
            <a:r>
              <a:rPr lang="en-US" dirty="0" smtClean="0">
                <a:hlinkClick r:id="rId2"/>
              </a:rPr>
              <a:t>–</a:t>
            </a:r>
            <a:r>
              <a:rPr lang="en-US" dirty="0" smtClean="0"/>
              <a:t> Alexander </a:t>
            </a:r>
            <a:r>
              <a:rPr lang="en-US" dirty="0" err="1" smtClean="0"/>
              <a:t>Tereshkin</a:t>
            </a:r>
            <a:r>
              <a:rPr lang="en-US" dirty="0" smtClean="0"/>
              <a:t> &amp; </a:t>
            </a:r>
            <a:r>
              <a:rPr lang="en-US" dirty="0" err="1" smtClean="0"/>
              <a:t>Rafal</a:t>
            </a:r>
            <a:r>
              <a:rPr lang="en-US" dirty="0"/>
              <a:t> </a:t>
            </a:r>
            <a:r>
              <a:rPr lang="en-US" dirty="0" err="1" smtClean="0"/>
              <a:t>Wojtczuk</a:t>
            </a:r>
            <a:r>
              <a:rPr lang="en-US" dirty="0" smtClean="0"/>
              <a:t> </a:t>
            </a:r>
            <a:r>
              <a:rPr lang="en-US" dirty="0" smtClean="0">
                <a:hlinkClick r:id="rId2"/>
              </a:rPr>
              <a:t>–</a:t>
            </a:r>
            <a:r>
              <a:rPr lang="en-US" dirty="0" smtClean="0"/>
              <a:t> Jul. 2009</a:t>
            </a:r>
            <a:r>
              <a:rPr lang="en-US" dirty="0" smtClean="0">
                <a:hlinkClick r:id="rId2"/>
              </a:rPr>
              <a:t>http</a:t>
            </a:r>
            <a:r>
              <a:rPr lang="en-US" dirty="0">
                <a:hlinkClick r:id="rId2"/>
              </a:rPr>
              <a:t>://invisiblethingslab.com/resources/bh09usa/Attacking%20Intel%</a:t>
            </a:r>
            <a:r>
              <a:rPr lang="en-US" dirty="0" smtClean="0">
                <a:hlinkClick r:id="rId2"/>
              </a:rPr>
              <a:t>20BIOS.pdf</a:t>
            </a:r>
            <a:r>
              <a:rPr lang="en-US" dirty="0" smtClean="0"/>
              <a:t> </a:t>
            </a:r>
          </a:p>
          <a:p>
            <a:r>
              <a:rPr lang="en-US" dirty="0" smtClean="0"/>
              <a:t>[2] TPM PC </a:t>
            </a:r>
            <a:r>
              <a:rPr lang="en-US" dirty="0"/>
              <a:t>Client Specification -</a:t>
            </a:r>
            <a:r>
              <a:rPr lang="en-US" dirty="0" smtClean="0"/>
              <a:t> Feb. 2013</a:t>
            </a:r>
            <a:r>
              <a:rPr lang="en-US" dirty="0" smtClean="0">
                <a:hlinkClick r:id="rId3"/>
              </a:rPr>
              <a:t>http</a:t>
            </a:r>
            <a:r>
              <a:rPr lang="en-US" dirty="0">
                <a:hlinkClick r:id="rId3"/>
              </a:rPr>
              <a:t>://www.trustedcomputinggroup.org/developers/pc_client/specifications</a:t>
            </a:r>
            <a:r>
              <a:rPr lang="en-US" dirty="0" smtClean="0">
                <a:hlinkClick r:id="rId3"/>
              </a:rPr>
              <a:t>/</a:t>
            </a:r>
            <a:endParaRPr lang="en-US" dirty="0" smtClean="0"/>
          </a:p>
          <a:p>
            <a:r>
              <a:rPr lang="en-US" dirty="0" smtClean="0"/>
              <a:t>[3</a:t>
            </a:r>
            <a:r>
              <a:rPr lang="en-US" dirty="0"/>
              <a:t>] Evil Maid Just Got Angrier: Why Full-Disk Encryption With TPM is Insecure on Many </a:t>
            </a:r>
            <a:r>
              <a:rPr lang="en-US" dirty="0" smtClean="0"/>
              <a:t>Systems – </a:t>
            </a:r>
            <a:r>
              <a:rPr lang="en-US" dirty="0" err="1" smtClean="0"/>
              <a:t>Yuriy</a:t>
            </a:r>
            <a:r>
              <a:rPr lang="en-US" dirty="0" smtClean="0"/>
              <a:t> </a:t>
            </a:r>
            <a:r>
              <a:rPr lang="en-US" dirty="0" err="1" smtClean="0"/>
              <a:t>Bulygin</a:t>
            </a:r>
            <a:r>
              <a:rPr lang="en-US" dirty="0" smtClean="0"/>
              <a:t> – Mar. </a:t>
            </a:r>
            <a:r>
              <a:rPr lang="en-US" dirty="0"/>
              <a:t>2013 </a:t>
            </a:r>
            <a:r>
              <a:rPr lang="en-US" dirty="0">
                <a:hlinkClick r:id="rId4"/>
              </a:rPr>
              <a:t>http://cansecwest.com/slides/2013/Evil%20Maid%20Just%20Got%</a:t>
            </a:r>
            <a:r>
              <a:rPr lang="en-US" dirty="0" smtClean="0">
                <a:hlinkClick r:id="rId4"/>
              </a:rPr>
              <a:t>20Angrier.pdf</a:t>
            </a:r>
            <a:r>
              <a:rPr lang="en-US" dirty="0" smtClean="0"/>
              <a:t> </a:t>
            </a:r>
          </a:p>
          <a:p>
            <a:r>
              <a:rPr lang="en-US" dirty="0" smtClean="0"/>
              <a:t>[4] A Tale of One Software Bypass of Windows 8 Secure Boot – </a:t>
            </a:r>
            <a:r>
              <a:rPr lang="en-US" dirty="0" err="1" smtClean="0"/>
              <a:t>Yuriy</a:t>
            </a:r>
            <a:r>
              <a:rPr lang="en-US" dirty="0" smtClean="0"/>
              <a:t> </a:t>
            </a:r>
            <a:r>
              <a:rPr lang="en-US" dirty="0" err="1" smtClean="0"/>
              <a:t>Bulygin</a:t>
            </a:r>
            <a:r>
              <a:rPr lang="en-US" dirty="0" smtClean="0"/>
              <a:t> – Jul. </a:t>
            </a:r>
            <a:r>
              <a:rPr lang="en-US" dirty="0"/>
              <a:t>2013 </a:t>
            </a:r>
            <a:r>
              <a:rPr lang="en-US" dirty="0">
                <a:hlinkClick r:id="rId5"/>
              </a:rPr>
              <a:t>http://blackhat.com/us-13/briefings.html#</a:t>
            </a:r>
            <a:r>
              <a:rPr lang="en-US" dirty="0" smtClean="0">
                <a:hlinkClick r:id="rId5"/>
              </a:rPr>
              <a:t>Bulygin</a:t>
            </a:r>
            <a:r>
              <a:rPr lang="en-US" dirty="0" smtClean="0"/>
              <a:t> </a:t>
            </a:r>
          </a:p>
          <a:p>
            <a:r>
              <a:rPr lang="en-US" dirty="0" smtClean="0"/>
              <a:t>[5</a:t>
            </a:r>
            <a:r>
              <a:rPr lang="en-US" dirty="0"/>
              <a:t>] </a:t>
            </a:r>
            <a:r>
              <a:rPr lang="en-US" dirty="0" smtClean="0"/>
              <a:t>Attacking Intel Trusted </a:t>
            </a:r>
            <a:r>
              <a:rPr lang="en-US" dirty="0"/>
              <a:t>Execution Technology - </a:t>
            </a:r>
            <a:r>
              <a:rPr lang="en-US" dirty="0" err="1"/>
              <a:t>Rafal</a:t>
            </a:r>
            <a:r>
              <a:rPr lang="en-US" dirty="0"/>
              <a:t> </a:t>
            </a:r>
            <a:r>
              <a:rPr lang="en-US" dirty="0" err="1"/>
              <a:t>Wojtczuk</a:t>
            </a:r>
            <a:r>
              <a:rPr lang="en-US" dirty="0"/>
              <a:t> and Joanna </a:t>
            </a:r>
            <a:r>
              <a:rPr lang="en-US" dirty="0" err="1" smtClean="0"/>
              <a:t>Rutkowska</a:t>
            </a:r>
            <a:r>
              <a:rPr lang="en-US" dirty="0" smtClean="0"/>
              <a:t> </a:t>
            </a:r>
            <a:r>
              <a:rPr lang="en-US" dirty="0" smtClean="0">
                <a:hlinkClick r:id="rId6"/>
              </a:rPr>
              <a:t>–</a:t>
            </a:r>
            <a:r>
              <a:rPr lang="en-US" dirty="0" smtClean="0"/>
              <a:t> Feb. 2009</a:t>
            </a:r>
            <a:r>
              <a:rPr lang="en-US" dirty="0" smtClean="0">
                <a:hlinkClick r:id="rId6"/>
              </a:rPr>
              <a:t>http</a:t>
            </a:r>
            <a:r>
              <a:rPr lang="en-US" dirty="0">
                <a:hlinkClick r:id="rId6"/>
              </a:rPr>
              <a:t>://invisiblethingslab.com/resources/bh09dc/Attacking%20Intel%20TXT%20-%</a:t>
            </a:r>
            <a:r>
              <a:rPr lang="en-US" dirty="0" smtClean="0">
                <a:hlinkClick r:id="rId6"/>
              </a:rPr>
              <a:t>20paper.pdf</a:t>
            </a:r>
            <a:r>
              <a:rPr lang="en-US" dirty="0" smtClean="0"/>
              <a:t> </a:t>
            </a:r>
          </a:p>
          <a:p>
            <a:r>
              <a:rPr lang="en-US" dirty="0" smtClean="0"/>
              <a:t>[</a:t>
            </a:r>
            <a:r>
              <a:rPr lang="en-US" dirty="0"/>
              <a:t>6] Another Way to Circumvent Intel® Trusted Execution Technology - </a:t>
            </a:r>
            <a:r>
              <a:rPr lang="en-US" dirty="0" err="1"/>
              <a:t>Rafal</a:t>
            </a:r>
            <a:r>
              <a:rPr lang="en-US" dirty="0"/>
              <a:t> </a:t>
            </a:r>
            <a:r>
              <a:rPr lang="en-US" dirty="0" err="1"/>
              <a:t>Wojtczuk</a:t>
            </a:r>
            <a:r>
              <a:rPr lang="en-US" dirty="0"/>
              <a:t>, Joanna </a:t>
            </a:r>
            <a:r>
              <a:rPr lang="en-US" dirty="0" err="1"/>
              <a:t>Rutkowska</a:t>
            </a:r>
            <a:r>
              <a:rPr lang="en-US" dirty="0"/>
              <a:t>, and Alexander </a:t>
            </a:r>
            <a:r>
              <a:rPr lang="en-US" dirty="0" err="1" smtClean="0"/>
              <a:t>Tereshkin</a:t>
            </a:r>
            <a:r>
              <a:rPr lang="en-US" dirty="0" smtClean="0"/>
              <a:t> </a:t>
            </a:r>
            <a:r>
              <a:rPr lang="en-US" dirty="0" smtClean="0">
                <a:hlinkClick r:id="rId7"/>
              </a:rPr>
              <a:t>–</a:t>
            </a:r>
            <a:r>
              <a:rPr lang="en-US" dirty="0" smtClean="0"/>
              <a:t> Dec. 2009</a:t>
            </a:r>
            <a:r>
              <a:rPr lang="en-US" dirty="0" smtClean="0">
                <a:hlinkClick r:id="rId7"/>
              </a:rPr>
              <a:t>http</a:t>
            </a:r>
            <a:r>
              <a:rPr lang="en-US" dirty="0">
                <a:hlinkClick r:id="rId7"/>
              </a:rPr>
              <a:t>://invisiblethingslab.com/resources/misc09/Another%20TXT%</a:t>
            </a:r>
            <a:r>
              <a:rPr lang="en-US" dirty="0" smtClean="0">
                <a:hlinkClick r:id="rId7"/>
              </a:rPr>
              <a:t>20Attack.pdf</a:t>
            </a:r>
            <a:endParaRPr lang="en-US" dirty="0" smtClean="0"/>
          </a:p>
          <a:p>
            <a:r>
              <a:rPr lang="en-US" dirty="0"/>
              <a:t>[7] Exploring new lands on Intel CPUs (SINIT code execution hijacking) - </a:t>
            </a:r>
            <a:r>
              <a:rPr lang="en-US" dirty="0" err="1"/>
              <a:t>Rafal</a:t>
            </a:r>
            <a:r>
              <a:rPr lang="en-US" dirty="0"/>
              <a:t> </a:t>
            </a:r>
            <a:r>
              <a:rPr lang="en-US" dirty="0" err="1"/>
              <a:t>Wojtczuk</a:t>
            </a:r>
            <a:r>
              <a:rPr lang="en-US" dirty="0"/>
              <a:t> and Joanna </a:t>
            </a:r>
            <a:r>
              <a:rPr lang="en-US" dirty="0" err="1" smtClean="0"/>
              <a:t>Rutkowska</a:t>
            </a:r>
            <a:r>
              <a:rPr lang="en-US" dirty="0" smtClean="0"/>
              <a:t> </a:t>
            </a:r>
            <a:r>
              <a:rPr lang="en-US" dirty="0" smtClean="0">
                <a:hlinkClick r:id="rId8"/>
              </a:rPr>
              <a:t>–</a:t>
            </a:r>
            <a:r>
              <a:rPr lang="en-US" dirty="0" smtClean="0"/>
              <a:t> Dec. 2011</a:t>
            </a:r>
            <a:r>
              <a:rPr lang="en-US" dirty="0" smtClean="0">
                <a:hlinkClick r:id="rId8"/>
              </a:rPr>
              <a:t>http</a:t>
            </a:r>
            <a:r>
              <a:rPr lang="en-US" dirty="0">
                <a:hlinkClick r:id="rId8"/>
              </a:rPr>
              <a:t>://www.invisiblethingslab.com/resources/2011/</a:t>
            </a:r>
            <a:r>
              <a:rPr lang="en-US" dirty="0" smtClean="0">
                <a:hlinkClick r:id="rId8"/>
              </a:rPr>
              <a:t>Attacking_Intel_TXT_via_SINIT_hijacking.pdf</a:t>
            </a:r>
            <a:r>
              <a:rPr lang="en-US" dirty="0" smtClean="0"/>
              <a:t> </a:t>
            </a:r>
          </a:p>
          <a:p>
            <a:r>
              <a:rPr lang="en-US" dirty="0" smtClean="0"/>
              <a:t>[7] </a:t>
            </a:r>
            <a:r>
              <a:rPr lang="en-US" dirty="0"/>
              <a:t>Meet '</a:t>
            </a:r>
            <a:r>
              <a:rPr lang="en-US" dirty="0" err="1"/>
              <a:t>Rakshasa</a:t>
            </a:r>
            <a:r>
              <a:rPr lang="en-US" dirty="0"/>
              <a:t>,' The Malware Infection Designed To Be Undetectable And </a:t>
            </a:r>
            <a:r>
              <a:rPr lang="en-US" dirty="0" smtClean="0"/>
              <a:t>Incurable - http</a:t>
            </a:r>
            <a:r>
              <a:rPr lang="en-US" dirty="0"/>
              <a:t>://</a:t>
            </a:r>
            <a:r>
              <a:rPr lang="en-US" dirty="0" err="1"/>
              <a:t>www.forbes.com</a:t>
            </a:r>
            <a:r>
              <a:rPr lang="en-US" dirty="0"/>
              <a:t>/sites/</a:t>
            </a:r>
            <a:r>
              <a:rPr lang="en-US" dirty="0" err="1"/>
              <a:t>andygreenberg</a:t>
            </a:r>
            <a:r>
              <a:rPr lang="en-US" dirty="0"/>
              <a:t>/2012/07/26/meet-rakshasa-the-malware-infection-designed-to-be-undetectable-and-incurable/</a:t>
            </a:r>
          </a:p>
        </p:txBody>
      </p:sp>
    </p:spTree>
    <p:extLst>
      <p:ext uri="{BB962C8B-B14F-4D97-AF65-F5344CB8AC3E}">
        <p14:creationId xmlns:p14="http://schemas.microsoft.com/office/powerpoint/2010/main" val="143864304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a:xfrm>
            <a:off x="542040" y="1296957"/>
            <a:ext cx="8601959" cy="5561043"/>
          </a:xfrm>
        </p:spPr>
        <p:txBody>
          <a:bodyPr>
            <a:normAutofit fontScale="92500" lnSpcReduction="20000"/>
          </a:bodyPr>
          <a:lstStyle/>
          <a:p>
            <a:r>
              <a:rPr lang="en-US" dirty="0" smtClean="0"/>
              <a:t>[8</a:t>
            </a:r>
            <a:r>
              <a:rPr lang="en-US" dirty="0"/>
              <a:t>] Implementing and Detecting an ACPI BIOS </a:t>
            </a:r>
            <a:r>
              <a:rPr lang="en-US" dirty="0" smtClean="0"/>
              <a:t>Rootkit </a:t>
            </a:r>
            <a:r>
              <a:rPr lang="en-US" dirty="0" smtClean="0">
                <a:hlinkClick r:id="rId2"/>
              </a:rPr>
              <a:t>–</a:t>
            </a:r>
            <a:r>
              <a:rPr lang="en-US" dirty="0" smtClean="0"/>
              <a:t> </a:t>
            </a:r>
            <a:r>
              <a:rPr lang="en-US" dirty="0" err="1" smtClean="0"/>
              <a:t>Heasman</a:t>
            </a:r>
            <a:r>
              <a:rPr lang="en-US" dirty="0" smtClean="0"/>
              <a:t>, Feb. 2006</a:t>
            </a:r>
            <a:r>
              <a:rPr lang="en-US" dirty="0" smtClean="0">
                <a:hlinkClick r:id="rId2"/>
              </a:rPr>
              <a:t>http</a:t>
            </a:r>
            <a:r>
              <a:rPr lang="en-US" dirty="0">
                <a:hlinkClick r:id="rId2"/>
              </a:rPr>
              <a:t>://www.blackhat.com/presentations/bh-europe-06/bh-eu-06-Heasman.pdf</a:t>
            </a:r>
            <a:endParaRPr lang="en-US" dirty="0" smtClean="0"/>
          </a:p>
          <a:p>
            <a:r>
              <a:rPr lang="en-US" dirty="0" smtClean="0"/>
              <a:t>[</a:t>
            </a:r>
            <a:r>
              <a:rPr lang="en-US" dirty="0"/>
              <a:t>9] Implementing and Detecting a PCI </a:t>
            </a:r>
            <a:r>
              <a:rPr lang="en-US" dirty="0" err="1" smtClean="0"/>
              <a:t>Rookit</a:t>
            </a:r>
            <a:r>
              <a:rPr lang="en-US" dirty="0" smtClean="0"/>
              <a:t> – </a:t>
            </a:r>
            <a:r>
              <a:rPr lang="en-US" dirty="0" err="1" smtClean="0"/>
              <a:t>Heasman</a:t>
            </a:r>
            <a:r>
              <a:rPr lang="en-US" dirty="0" smtClean="0"/>
              <a:t>, Feb. </a:t>
            </a:r>
            <a:r>
              <a:rPr lang="en-US" dirty="0"/>
              <a:t>2007 </a:t>
            </a:r>
            <a:r>
              <a:rPr lang="en-US" dirty="0">
                <a:hlinkClick r:id="rId3"/>
              </a:rPr>
              <a:t>http://www.blackhat.com/presentations/bh-dc-07/Heasman/Paper/bh-dc-07-Heasman-</a:t>
            </a:r>
            <a:r>
              <a:rPr lang="en-US" dirty="0" smtClean="0">
                <a:hlinkClick r:id="rId3"/>
              </a:rPr>
              <a:t>WP.pdf</a:t>
            </a:r>
            <a:endParaRPr lang="en-US" dirty="0" smtClean="0"/>
          </a:p>
          <a:p>
            <a:r>
              <a:rPr lang="en-US" dirty="0" smtClean="0"/>
              <a:t>[</a:t>
            </a:r>
            <a:r>
              <a:rPr lang="en-US" dirty="0"/>
              <a:t>10] Using CPU System Management Mode </a:t>
            </a:r>
            <a:r>
              <a:rPr lang="en-US" dirty="0" smtClean="0"/>
              <a:t>to Circumvent </a:t>
            </a:r>
            <a:r>
              <a:rPr lang="en-US" dirty="0"/>
              <a:t>Operating System </a:t>
            </a:r>
            <a:r>
              <a:rPr lang="en-US" dirty="0" smtClean="0"/>
              <a:t>Security Functions - </a:t>
            </a:r>
            <a:r>
              <a:rPr lang="en-US" dirty="0" err="1" smtClean="0"/>
              <a:t>Duflot</a:t>
            </a:r>
            <a:r>
              <a:rPr lang="en-US" dirty="0" smtClean="0"/>
              <a:t> et al., Mar. 2006</a:t>
            </a:r>
            <a:r>
              <a:rPr lang="en-US" dirty="0" smtClean="0">
                <a:hlinkClick r:id="rId4"/>
              </a:rPr>
              <a:t>http</a:t>
            </a:r>
            <a:r>
              <a:rPr lang="en-US" dirty="0">
                <a:hlinkClick r:id="rId4"/>
              </a:rPr>
              <a:t>://www.ssi.gouv.fr/archive/fr/sciences/fichiers/lti/cansecwest2006-duflot-</a:t>
            </a:r>
            <a:r>
              <a:rPr lang="en-US" dirty="0" smtClean="0">
                <a:hlinkClick r:id="rId4"/>
              </a:rPr>
              <a:t>paper.pdf</a:t>
            </a:r>
            <a:endParaRPr lang="en-US" dirty="0" smtClean="0"/>
          </a:p>
          <a:p>
            <a:r>
              <a:rPr lang="en-US" dirty="0" smtClean="0"/>
              <a:t>[</a:t>
            </a:r>
            <a:r>
              <a:rPr lang="en-US" dirty="0"/>
              <a:t>11] Getting into the SMRAM:SMM </a:t>
            </a:r>
            <a:r>
              <a:rPr lang="en-US" dirty="0" smtClean="0"/>
              <a:t>Reloaded – </a:t>
            </a:r>
            <a:r>
              <a:rPr lang="en-US" dirty="0" err="1" smtClean="0"/>
              <a:t>Duflot</a:t>
            </a:r>
            <a:r>
              <a:rPr lang="en-US" dirty="0" smtClean="0"/>
              <a:t> et. Al, Mar. </a:t>
            </a:r>
            <a:r>
              <a:rPr lang="en-US" dirty="0"/>
              <a:t>2009 </a:t>
            </a:r>
            <a:r>
              <a:rPr lang="en-US" dirty="0">
                <a:hlinkClick r:id="rId5"/>
              </a:rPr>
              <a:t>http://cansecwest.com/csw09/csw09-</a:t>
            </a:r>
            <a:r>
              <a:rPr lang="en-US" dirty="0" smtClean="0">
                <a:hlinkClick r:id="rId5"/>
              </a:rPr>
              <a:t>duflot.pdf</a:t>
            </a:r>
            <a:endParaRPr lang="en-US" dirty="0" smtClean="0"/>
          </a:p>
          <a:p>
            <a:r>
              <a:rPr lang="en-US" dirty="0" smtClean="0"/>
              <a:t>[12</a:t>
            </a:r>
            <a:r>
              <a:rPr lang="en-US" dirty="0"/>
              <a:t>] Attacking SMM Memory via Intel® CPU Cache </a:t>
            </a:r>
            <a:r>
              <a:rPr lang="en-US" dirty="0" smtClean="0"/>
              <a:t>Poisoning – </a:t>
            </a:r>
            <a:r>
              <a:rPr lang="en-US" dirty="0" err="1" smtClean="0"/>
              <a:t>Wojtczuk</a:t>
            </a:r>
            <a:r>
              <a:rPr lang="en-US" dirty="0" smtClean="0"/>
              <a:t> &amp; </a:t>
            </a:r>
            <a:r>
              <a:rPr lang="en-US" dirty="0" err="1" smtClean="0"/>
              <a:t>Rutkowska</a:t>
            </a:r>
            <a:r>
              <a:rPr lang="en-US" dirty="0" smtClean="0"/>
              <a:t>, Mar. 2009</a:t>
            </a:r>
            <a:r>
              <a:rPr lang="en-US" dirty="0" smtClean="0">
                <a:hlinkClick r:id="rId6"/>
              </a:rPr>
              <a:t>http</a:t>
            </a:r>
            <a:r>
              <a:rPr lang="en-US" dirty="0">
                <a:hlinkClick r:id="rId6"/>
              </a:rPr>
              <a:t>://invisiblethingslab.com/resources/misc09/</a:t>
            </a:r>
            <a:r>
              <a:rPr lang="en-US" dirty="0" smtClean="0">
                <a:hlinkClick r:id="rId6"/>
              </a:rPr>
              <a:t>smm_cache_fun.pdf</a:t>
            </a:r>
            <a:endParaRPr lang="en-US" dirty="0" smtClean="0"/>
          </a:p>
          <a:p>
            <a:r>
              <a:rPr lang="en-US" dirty="0" smtClean="0"/>
              <a:t>[13] Defeating Signed BIOS Enforcement – Kallenberg et al., Sept. 2013 – URL not yet available, email us for slides</a:t>
            </a:r>
          </a:p>
          <a:p>
            <a:r>
              <a:rPr lang="en-US" dirty="0" smtClean="0"/>
              <a:t>[14] </a:t>
            </a:r>
            <a:r>
              <a:rPr lang="en-US" dirty="0" err="1" smtClean="0"/>
              <a:t>Mebromi</a:t>
            </a:r>
            <a:r>
              <a:rPr lang="en-US" dirty="0" smtClean="0"/>
              <a:t>: The first BIOS rootkit in the wild – Giuliani, Sept. </a:t>
            </a:r>
            <a:r>
              <a:rPr lang="en-US" dirty="0"/>
              <a:t>2011 </a:t>
            </a:r>
            <a:r>
              <a:rPr lang="en-US" dirty="0">
                <a:hlinkClick r:id="rId7"/>
              </a:rPr>
              <a:t>http://www.webroot.com/blog/2011/09/13/mebromi-the-first-bios-rootkit-in-the-wild</a:t>
            </a:r>
            <a:r>
              <a:rPr lang="en-US" dirty="0" smtClean="0">
                <a:hlinkClick r:id="rId7"/>
              </a:rPr>
              <a:t>/</a:t>
            </a:r>
            <a:endParaRPr lang="en-US" dirty="0" smtClean="0"/>
          </a:p>
          <a:p>
            <a:endParaRPr lang="en-US" dirty="0"/>
          </a:p>
        </p:txBody>
      </p:sp>
    </p:spTree>
    <p:extLst>
      <p:ext uri="{BB962C8B-B14F-4D97-AF65-F5344CB8AC3E}">
        <p14:creationId xmlns:p14="http://schemas.microsoft.com/office/powerpoint/2010/main" val="18580800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a:t>
            </a:r>
            <a:endParaRPr lang="en-US" dirty="0"/>
          </a:p>
        </p:txBody>
      </p:sp>
      <p:sp>
        <p:nvSpPr>
          <p:cNvPr id="3" name="Content Placeholder 2"/>
          <p:cNvSpPr>
            <a:spLocks noGrp="1"/>
          </p:cNvSpPr>
          <p:nvPr>
            <p:ph idx="1"/>
          </p:nvPr>
        </p:nvSpPr>
        <p:spPr>
          <a:xfrm>
            <a:off x="542040" y="1296957"/>
            <a:ext cx="8601959" cy="5561043"/>
          </a:xfrm>
        </p:spPr>
        <p:txBody>
          <a:bodyPr>
            <a:normAutofit/>
          </a:bodyPr>
          <a:lstStyle/>
          <a:p>
            <a:r>
              <a:rPr lang="en-US" dirty="0" smtClean="0"/>
              <a:t>[15] Persistent </a:t>
            </a:r>
            <a:r>
              <a:rPr lang="en-US" dirty="0"/>
              <a:t>BIOS Infection – Sacco &amp; </a:t>
            </a:r>
            <a:r>
              <a:rPr lang="en-US" dirty="0" smtClean="0"/>
              <a:t>Ortega, Mar. </a:t>
            </a:r>
            <a:r>
              <a:rPr lang="en-US" dirty="0"/>
              <a:t>2009 </a:t>
            </a:r>
            <a:r>
              <a:rPr lang="en-US" dirty="0">
                <a:hlinkClick r:id="rId2"/>
              </a:rPr>
              <a:t>http://cansecwest.com/csw09/csw09-sacco-</a:t>
            </a:r>
            <a:r>
              <a:rPr lang="en-US" dirty="0" smtClean="0">
                <a:hlinkClick r:id="rId2"/>
              </a:rPr>
              <a:t>ortega.pdf</a:t>
            </a:r>
            <a:endParaRPr lang="en-US" dirty="0" smtClean="0"/>
          </a:p>
          <a:p>
            <a:r>
              <a:rPr lang="en-US" dirty="0" smtClean="0"/>
              <a:t>[16] Deactivate the Rootkit – Ortega &amp; Sacco, Jul. </a:t>
            </a:r>
            <a:r>
              <a:rPr lang="en-US" dirty="0"/>
              <a:t>2009 </a:t>
            </a:r>
            <a:r>
              <a:rPr lang="en-US" dirty="0">
                <a:hlinkClick r:id="rId3"/>
              </a:rPr>
              <a:t>http://www.blackhat.com/presentations/bh-usa-09/ORTEGA/BHUSA09-Ortega-DeactivateRootkit-</a:t>
            </a:r>
            <a:r>
              <a:rPr lang="en-US" dirty="0" smtClean="0">
                <a:hlinkClick r:id="rId3"/>
              </a:rPr>
              <a:t>PAPER.pdf</a:t>
            </a:r>
            <a:endParaRPr lang="en-US" dirty="0" smtClean="0"/>
          </a:p>
          <a:p>
            <a:r>
              <a:rPr lang="en-US" dirty="0"/>
              <a:t>[17] Sticky Fingers &amp; KBC Custom </a:t>
            </a:r>
            <a:r>
              <a:rPr lang="en-US" dirty="0" smtClean="0"/>
              <a:t>Shop – </a:t>
            </a:r>
            <a:r>
              <a:rPr lang="en-US" dirty="0" err="1" smtClean="0"/>
              <a:t>Gazet</a:t>
            </a:r>
            <a:r>
              <a:rPr lang="en-US" dirty="0" smtClean="0"/>
              <a:t>, Jun. 2011 </a:t>
            </a:r>
            <a:r>
              <a:rPr lang="en-US" dirty="0" smtClean="0">
                <a:hlinkClick r:id="rId4"/>
              </a:rPr>
              <a:t>http</a:t>
            </a:r>
            <a:r>
              <a:rPr lang="en-US" dirty="0">
                <a:hlinkClick r:id="rId4"/>
              </a:rPr>
              <a:t>://esec-lab.sogeti.com/dotclear/public/publications/11-recon-</a:t>
            </a:r>
            <a:r>
              <a:rPr lang="en-US" dirty="0" smtClean="0">
                <a:hlinkClick r:id="rId4"/>
              </a:rPr>
              <a:t>stickyfingers_slides.pdf</a:t>
            </a:r>
            <a:endParaRPr lang="en-US" dirty="0" smtClean="0"/>
          </a:p>
          <a:p>
            <a:r>
              <a:rPr lang="en-US" dirty="0" smtClean="0"/>
              <a:t>[18] BIOS </a:t>
            </a:r>
            <a:r>
              <a:rPr lang="en-US" dirty="0" err="1" smtClean="0"/>
              <a:t>Chronomancy</a:t>
            </a:r>
            <a:r>
              <a:rPr lang="en-US" dirty="0" smtClean="0"/>
              <a:t>: Fixing the Core Root of Trust for Measurement – Butterworth et al., May 20</a:t>
            </a:r>
          </a:p>
          <a:p>
            <a:endParaRPr lang="en-US" dirty="0"/>
          </a:p>
        </p:txBody>
      </p:sp>
    </p:spTree>
    <p:extLst>
      <p:ext uri="{BB962C8B-B14F-4D97-AF65-F5344CB8AC3E}">
        <p14:creationId xmlns:p14="http://schemas.microsoft.com/office/powerpoint/2010/main" val="336472469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E6400 PCR[1-3]</a:t>
            </a:r>
            <a:endParaRPr lang="en-US" dirty="0"/>
          </a:p>
        </p:txBody>
      </p:sp>
      <p:sp>
        <p:nvSpPr>
          <p:cNvPr id="3" name="Content Placeholder 2"/>
          <p:cNvSpPr>
            <a:spLocks noGrp="1"/>
          </p:cNvSpPr>
          <p:nvPr>
            <p:ph idx="1"/>
          </p:nvPr>
        </p:nvSpPr>
        <p:spPr>
          <a:xfrm>
            <a:off x="685800" y="3200400"/>
            <a:ext cx="7696200" cy="2979738"/>
          </a:xfrm>
        </p:spPr>
        <p:txBody>
          <a:bodyPr/>
          <a:lstStyle/>
          <a:p>
            <a:r>
              <a:rPr lang="en-US" dirty="0" smtClean="0"/>
              <a:t>PCRs 1-3 should contain configuration and option rom measurements.</a:t>
            </a:r>
          </a:p>
          <a:p>
            <a:r>
              <a:rPr lang="en-US" dirty="0" smtClean="0"/>
              <a:t>Interesting because they are duplicate values.</a:t>
            </a:r>
          </a:p>
          <a:p>
            <a:r>
              <a:rPr lang="en-US" dirty="0" smtClean="0"/>
              <a:t>We had also seen this a89fb8f… value on other (non-E6400) systems.</a:t>
            </a:r>
          </a:p>
          <a:p>
            <a:r>
              <a:rPr lang="en-US" dirty="0" smtClean="0"/>
              <a:t>PCR[1..3] = SHA1(0x00</a:t>
            </a:r>
            <a:r>
              <a:rPr lang="en-US" baseline="-25000" dirty="0" smtClean="0"/>
              <a:t>20 </a:t>
            </a:r>
            <a:r>
              <a:rPr lang="en-US" dirty="0" smtClean="0"/>
              <a:t>|| SHA1(0x00))</a:t>
            </a:r>
            <a:endParaRPr lang="en-US" baseline="-25000" dirty="0" smtClean="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48581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7075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 Combat TOCTOU</a:t>
            </a:r>
            <a:endParaRPr lang="en-US" dirty="0"/>
          </a:p>
        </p:txBody>
      </p:sp>
      <p:sp>
        <p:nvSpPr>
          <p:cNvPr id="3" name="TextBox 2"/>
          <p:cNvSpPr txBox="1"/>
          <p:nvPr/>
        </p:nvSpPr>
        <p:spPr>
          <a:xfrm>
            <a:off x="2470728" y="5611335"/>
            <a:ext cx="4215893" cy="369332"/>
          </a:xfrm>
          <a:prstGeom prst="rect">
            <a:avLst/>
          </a:prstGeom>
          <a:noFill/>
        </p:spPr>
        <p:txBody>
          <a:bodyPr wrap="none" rtlCol="0">
            <a:spAutoFit/>
          </a:bodyPr>
          <a:lstStyle/>
          <a:p>
            <a:r>
              <a:rPr lang="en-US" dirty="0" smtClean="0"/>
              <a:t>Attacker moves out of the way, just in time</a:t>
            </a:r>
            <a:endParaRPr lang="en-US" dirty="0"/>
          </a:p>
        </p:txBody>
      </p:sp>
      <p:pic>
        <p:nvPicPr>
          <p:cNvPr id="6" name="Picture 5"/>
          <p:cNvPicPr>
            <a:picLocks noChangeAspect="1"/>
          </p:cNvPicPr>
          <p:nvPr/>
        </p:nvPicPr>
        <p:blipFill rotWithShape="1">
          <a:blip r:embed="rId3"/>
          <a:srcRect t="14041" b="13634"/>
          <a:stretch/>
        </p:blipFill>
        <p:spPr>
          <a:xfrm>
            <a:off x="1524000" y="1784938"/>
            <a:ext cx="6096000" cy="3306715"/>
          </a:xfrm>
          <a:prstGeom prst="rect">
            <a:avLst/>
          </a:prstGeom>
        </p:spPr>
      </p:pic>
    </p:spTree>
    <p:extLst>
      <p:ext uri="{BB962C8B-B14F-4D97-AF65-F5344CB8AC3E}">
        <p14:creationId xmlns:p14="http://schemas.microsoft.com/office/powerpoint/2010/main" val="25379330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 for TOCTOU</a:t>
            </a:r>
            <a:endParaRPr lang="en-US" dirty="0"/>
          </a:p>
        </p:txBody>
      </p:sp>
      <p:sp>
        <p:nvSpPr>
          <p:cNvPr id="3" name="Content Placeholder 2"/>
          <p:cNvSpPr>
            <a:spLocks noGrp="1"/>
          </p:cNvSpPr>
          <p:nvPr>
            <p:ph idx="1"/>
          </p:nvPr>
        </p:nvSpPr>
        <p:spPr/>
        <p:txBody>
          <a:bodyPr/>
          <a:lstStyle/>
          <a:p>
            <a:r>
              <a:rPr lang="en-US" dirty="0" smtClean="0"/>
              <a:t>1) </a:t>
            </a:r>
            <a:r>
              <a:rPr lang="en-US" dirty="0"/>
              <a:t>The attacker must know when the measurement is about to start</a:t>
            </a:r>
            <a:r>
              <a:rPr lang="en-US" dirty="0" smtClean="0"/>
              <a:t>.</a:t>
            </a:r>
          </a:p>
          <a:p>
            <a:r>
              <a:rPr lang="en-US" dirty="0" smtClean="0"/>
              <a:t>2) </a:t>
            </a:r>
            <a:r>
              <a:rPr lang="en-US" dirty="0"/>
              <a:t>The attacker must have some un-measured location to hide in for the duration of the measurement</a:t>
            </a:r>
            <a:r>
              <a:rPr lang="en-US" dirty="0" smtClean="0"/>
              <a:t>.</a:t>
            </a:r>
          </a:p>
          <a:p>
            <a:r>
              <a:rPr lang="en-US" dirty="0" smtClean="0"/>
              <a:t>3) </a:t>
            </a:r>
            <a:r>
              <a:rPr lang="en-US" dirty="0"/>
              <a:t>The attacker must be able to reinstall as soon as possible after the measurement has finished</a:t>
            </a:r>
            <a:r>
              <a:rPr lang="en-US" dirty="0" smtClean="0"/>
              <a:t>.</a:t>
            </a:r>
          </a:p>
          <a:p>
            <a:endParaRPr lang="en-US" dirty="0"/>
          </a:p>
          <a:p>
            <a:endParaRPr lang="en-US" dirty="0" smtClean="0"/>
          </a:p>
          <a:p>
            <a:r>
              <a:rPr lang="en-US" dirty="0" smtClean="0"/>
              <a:t>It turns out a bunch of the example attacks in the literature are TOCTTOU without being explicit about it.</a:t>
            </a:r>
          </a:p>
          <a:p>
            <a:r>
              <a:rPr lang="en-US" dirty="0" smtClean="0"/>
              <a:t>And it turns out TOCTOU more severely undercuts the technique than prior work had recognized</a:t>
            </a:r>
            <a:endParaRPr lang="en-US" dirty="0"/>
          </a:p>
        </p:txBody>
      </p:sp>
    </p:spTree>
    <p:extLst>
      <p:ext uri="{BB962C8B-B14F-4D97-AF65-F5344CB8AC3E}">
        <p14:creationId xmlns:p14="http://schemas.microsoft.com/office/powerpoint/2010/main" val="17804058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BIOS Acquisition</a:t>
            </a:r>
            <a:endParaRPr lang="en-US" dirty="0"/>
          </a:p>
        </p:txBody>
      </p:sp>
      <p:sp>
        <p:nvSpPr>
          <p:cNvPr id="3" name="Content Placeholder 2"/>
          <p:cNvSpPr>
            <a:spLocks noGrp="1"/>
          </p:cNvSpPr>
          <p:nvPr>
            <p:ph idx="1"/>
          </p:nvPr>
        </p:nvSpPr>
        <p:spPr>
          <a:xfrm>
            <a:off x="609600" y="1447801"/>
            <a:ext cx="8229600" cy="457199"/>
          </a:xfrm>
        </p:spPr>
        <p:txBody>
          <a:bodyPr/>
          <a:lstStyle/>
          <a:p>
            <a:r>
              <a:rPr lang="en-US" dirty="0" smtClean="0"/>
              <a:t>Method 1: Obtain the BIOS ROM from manufacturer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503" y="1807141"/>
            <a:ext cx="6316994" cy="316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611388" y="4975123"/>
            <a:ext cx="8229600" cy="1544011"/>
          </a:xfrm>
          <a:prstGeom prst="rect">
            <a:avLst/>
          </a:prstGeom>
        </p:spPr>
        <p:txBody>
          <a:bodyPr vert="horz" lIns="91440" tIns="45720" rIns="91440" bIns="45720" rtlCol="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Dependent on manufacturer</a:t>
            </a:r>
          </a:p>
          <a:p>
            <a:pPr lvl="1"/>
            <a:r>
              <a:rPr lang="en-US" dirty="0" smtClean="0"/>
              <a:t>May not provide straight-forward method to obtain the actual ROM image</a:t>
            </a:r>
          </a:p>
          <a:p>
            <a:pPr lvl="1"/>
            <a:r>
              <a:rPr lang="en-US" dirty="0" smtClean="0"/>
              <a:t>Dell, for example, no longer provides this handy feature.</a:t>
            </a:r>
            <a:endParaRPr lang="en-US" dirty="0"/>
          </a:p>
        </p:txBody>
      </p:sp>
    </p:spTree>
    <p:extLst>
      <p:ext uri="{BB962C8B-B14F-4D97-AF65-F5344CB8AC3E}">
        <p14:creationId xmlns:p14="http://schemas.microsoft.com/office/powerpoint/2010/main" val="87479162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BIOS Acquisition</a:t>
            </a:r>
            <a:endParaRPr lang="en-US" dirty="0"/>
          </a:p>
        </p:txBody>
      </p:sp>
      <p:sp>
        <p:nvSpPr>
          <p:cNvPr id="3" name="Content Placeholder 2"/>
          <p:cNvSpPr>
            <a:spLocks noGrp="1"/>
          </p:cNvSpPr>
          <p:nvPr>
            <p:ph idx="1"/>
          </p:nvPr>
        </p:nvSpPr>
        <p:spPr>
          <a:xfrm>
            <a:off x="609600" y="1447801"/>
            <a:ext cx="8229600" cy="457199"/>
          </a:xfrm>
        </p:spPr>
        <p:txBody>
          <a:bodyPr/>
          <a:lstStyle/>
          <a:p>
            <a:r>
              <a:rPr lang="en-US" dirty="0" smtClean="0"/>
              <a:t>Method 2: Read it from the BIOS chip using software</a:t>
            </a:r>
          </a:p>
        </p:txBody>
      </p:sp>
      <p:sp>
        <p:nvSpPr>
          <p:cNvPr id="8" name="Content Placeholder 2"/>
          <p:cNvSpPr txBox="1">
            <a:spLocks/>
          </p:cNvSpPr>
          <p:nvPr/>
        </p:nvSpPr>
        <p:spPr>
          <a:xfrm>
            <a:off x="611388" y="2035277"/>
            <a:ext cx="3262522" cy="4483857"/>
          </a:xfrm>
          <a:prstGeom prst="rect">
            <a:avLst/>
          </a:prstGeom>
        </p:spPr>
        <p:txBody>
          <a:bodyPr vert="horz" lIns="91440" tIns="45720" rIns="91440" bIns="45720" rtlCol="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dirty="0" smtClean="0"/>
              <a:t>Write your own if you want to learn the architecture very well</a:t>
            </a:r>
          </a:p>
          <a:p>
            <a:endParaRPr lang="en-US" dirty="0" smtClean="0"/>
          </a:p>
          <a:p>
            <a:r>
              <a:rPr lang="en-US" dirty="0" smtClean="0"/>
              <a:t>Time consuming (but fun and educational)</a:t>
            </a:r>
          </a:p>
          <a:p>
            <a:endParaRPr lang="en-US" dirty="0" smtClean="0"/>
          </a:p>
          <a:p>
            <a:r>
              <a:rPr lang="en-US" dirty="0" smtClean="0"/>
              <a:t>Linux app with </a:t>
            </a:r>
            <a:r>
              <a:rPr lang="en-US" dirty="0" err="1" smtClean="0"/>
              <a:t>iopl</a:t>
            </a:r>
            <a:r>
              <a:rPr lang="en-US" dirty="0" smtClean="0"/>
              <a:t>() also works well, better for testing</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088" y="1976280"/>
            <a:ext cx="5058543" cy="43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47000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BIOS Acquisition</a:t>
            </a:r>
            <a:endParaRPr lang="en-US" dirty="0"/>
          </a:p>
        </p:txBody>
      </p:sp>
      <p:sp>
        <p:nvSpPr>
          <p:cNvPr id="3" name="Content Placeholder 2"/>
          <p:cNvSpPr>
            <a:spLocks noGrp="1"/>
          </p:cNvSpPr>
          <p:nvPr>
            <p:ph idx="1"/>
          </p:nvPr>
        </p:nvSpPr>
        <p:spPr>
          <a:xfrm>
            <a:off x="609600" y="1447801"/>
            <a:ext cx="8229600" cy="457199"/>
          </a:xfrm>
        </p:spPr>
        <p:txBody>
          <a:bodyPr/>
          <a:lstStyle/>
          <a:p>
            <a:r>
              <a:rPr lang="en-US" dirty="0" smtClean="0"/>
              <a:t>Method 3: Read it from the BIOS chip using hardware</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98" t="19753" r="20680" b="16261"/>
          <a:stretch/>
        </p:blipFill>
        <p:spPr bwMode="auto">
          <a:xfrm>
            <a:off x="4320225" y="1810176"/>
            <a:ext cx="4651583" cy="372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611388" y="5535560"/>
            <a:ext cx="8229600" cy="983619"/>
          </a:xfrm>
          <a:prstGeom prst="rect">
            <a:avLst/>
          </a:prstGeom>
        </p:spPr>
        <p:txBody>
          <a:bodyPr vert="horz" lIns="91440" tIns="45720" rIns="91440" bIns="45720" rtlCol="0">
            <a:normAutofit/>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Turned out to actually be a requirement …</a:t>
            </a:r>
          </a:p>
          <a:p>
            <a:r>
              <a:rPr lang="en-US" dirty="0" smtClean="0"/>
              <a:t>Not necessarily easy to get at the BIOS chip </a:t>
            </a:r>
          </a:p>
        </p:txBody>
      </p:sp>
      <p:pic>
        <p:nvPicPr>
          <p:cNvPr id="1034"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677" t="9217" r="8088" b="11764"/>
          <a:stretch/>
        </p:blipFill>
        <p:spPr bwMode="auto">
          <a:xfrm rot="5400000">
            <a:off x="693769" y="1599161"/>
            <a:ext cx="3726210" cy="4148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04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been targeted? – intra-architecture</a:t>
            </a:r>
            <a:endParaRPr lang="en-US" dirty="0"/>
          </a:p>
        </p:txBody>
      </p:sp>
      <p:pic>
        <p:nvPicPr>
          <p:cNvPr id="3" name="Picture 2"/>
          <p:cNvPicPr>
            <a:picLocks noChangeAspect="1"/>
          </p:cNvPicPr>
          <p:nvPr/>
        </p:nvPicPr>
        <p:blipFill>
          <a:blip r:embed="rId3"/>
          <a:stretch>
            <a:fillRect/>
          </a:stretch>
        </p:blipFill>
        <p:spPr>
          <a:xfrm>
            <a:off x="1751788" y="999736"/>
            <a:ext cx="5608178" cy="5479983"/>
          </a:xfrm>
          <a:prstGeom prst="rect">
            <a:avLst/>
          </a:prstGeom>
        </p:spPr>
      </p:pic>
      <p:sp>
        <p:nvSpPr>
          <p:cNvPr id="6" name="Rectangle 5"/>
          <p:cNvSpPr/>
          <p:nvPr/>
        </p:nvSpPr>
        <p:spPr>
          <a:xfrm>
            <a:off x="394370" y="6550223"/>
            <a:ext cx="7577495" cy="307777"/>
          </a:xfrm>
          <a:prstGeom prst="rect">
            <a:avLst/>
          </a:prstGeom>
        </p:spPr>
        <p:txBody>
          <a:bodyPr wrap="square">
            <a:spAutoFit/>
          </a:bodyPr>
          <a:lstStyle/>
          <a:p>
            <a:r>
              <a:rPr lang="en-US" sz="1400" dirty="0"/>
              <a:t>http://</a:t>
            </a:r>
            <a:r>
              <a:rPr lang="en-US" sz="1400" dirty="0" err="1"/>
              <a:t>www.intel.com</a:t>
            </a:r>
            <a:r>
              <a:rPr lang="en-US" sz="1400" dirty="0"/>
              <a:t>/Assets/PDF/datasheet/316966.pdf</a:t>
            </a:r>
          </a:p>
        </p:txBody>
      </p:sp>
      <p:pic>
        <p:nvPicPr>
          <p:cNvPr id="5" name="Picture 4"/>
          <p:cNvPicPr>
            <a:picLocks noChangeAspect="1"/>
          </p:cNvPicPr>
          <p:nvPr/>
        </p:nvPicPr>
        <p:blipFill>
          <a:blip r:embed="rId4"/>
          <a:stretch>
            <a:fillRect/>
          </a:stretch>
        </p:blipFill>
        <p:spPr>
          <a:xfrm>
            <a:off x="4992770" y="1147694"/>
            <a:ext cx="736164" cy="736164"/>
          </a:xfrm>
          <a:prstGeom prst="rect">
            <a:avLst/>
          </a:prstGeom>
        </p:spPr>
      </p:pic>
      <p:pic>
        <p:nvPicPr>
          <p:cNvPr id="7" name="Picture 6"/>
          <p:cNvPicPr>
            <a:picLocks noChangeAspect="1"/>
          </p:cNvPicPr>
          <p:nvPr/>
        </p:nvPicPr>
        <p:blipFill>
          <a:blip r:embed="rId4"/>
          <a:stretch>
            <a:fillRect/>
          </a:stretch>
        </p:blipFill>
        <p:spPr>
          <a:xfrm>
            <a:off x="4915474" y="2934801"/>
            <a:ext cx="482600" cy="482600"/>
          </a:xfrm>
          <a:prstGeom prst="rect">
            <a:avLst/>
          </a:prstGeom>
        </p:spPr>
      </p:pic>
      <p:pic>
        <p:nvPicPr>
          <p:cNvPr id="9" name="Picture 8"/>
          <p:cNvPicPr>
            <a:picLocks noChangeAspect="1"/>
          </p:cNvPicPr>
          <p:nvPr/>
        </p:nvPicPr>
        <p:blipFill>
          <a:blip r:embed="rId4"/>
          <a:stretch>
            <a:fillRect/>
          </a:stretch>
        </p:blipFill>
        <p:spPr>
          <a:xfrm>
            <a:off x="5716433" y="4681378"/>
            <a:ext cx="482600" cy="482600"/>
          </a:xfrm>
          <a:prstGeom prst="rect">
            <a:avLst/>
          </a:prstGeom>
        </p:spPr>
      </p:pic>
      <p:sp>
        <p:nvSpPr>
          <p:cNvPr id="10" name="Bent-Up Arrow 9"/>
          <p:cNvSpPr/>
          <p:nvPr/>
        </p:nvSpPr>
        <p:spPr>
          <a:xfrm rot="5400000">
            <a:off x="3378151" y="2634364"/>
            <a:ext cx="3971932" cy="1297117"/>
          </a:xfrm>
          <a:prstGeom prst="bentUpArrow">
            <a:avLst>
              <a:gd name="adj1" fmla="val 9837"/>
              <a:gd name="adj2" fmla="val 11644"/>
              <a:gd name="adj3" fmla="val 25000"/>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rgbClr val="FF0000"/>
              </a:solidFill>
            </a:endParaRPr>
          </a:p>
        </p:txBody>
      </p:sp>
      <p:pic>
        <p:nvPicPr>
          <p:cNvPr id="8" name="Picture 7"/>
          <p:cNvPicPr>
            <a:picLocks noChangeAspect="1"/>
          </p:cNvPicPr>
          <p:nvPr/>
        </p:nvPicPr>
        <p:blipFill>
          <a:blip r:embed="rId4"/>
          <a:stretch>
            <a:fillRect/>
          </a:stretch>
        </p:blipFill>
        <p:spPr>
          <a:xfrm>
            <a:off x="4901963" y="4988316"/>
            <a:ext cx="482600" cy="482600"/>
          </a:xfrm>
          <a:prstGeom prst="rect">
            <a:avLst/>
          </a:prstGeom>
        </p:spPr>
      </p:pic>
      <p:sp>
        <p:nvSpPr>
          <p:cNvPr id="11" name="TextBox 10"/>
          <p:cNvSpPr txBox="1"/>
          <p:nvPr/>
        </p:nvSpPr>
        <p:spPr>
          <a:xfrm>
            <a:off x="6445050" y="5079749"/>
            <a:ext cx="68600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FTW!</a:t>
            </a:r>
            <a:endParaRPr lang="en-US" sz="1600" dirty="0">
              <a:ea typeface="Verdana" pitchFamily="34" charset="0"/>
              <a:cs typeface="Verdana" pitchFamily="34" charset="0"/>
            </a:endParaRPr>
          </a:p>
        </p:txBody>
      </p:sp>
      <p:sp>
        <p:nvSpPr>
          <p:cNvPr id="4" name="TextBox 3"/>
          <p:cNvSpPr txBox="1"/>
          <p:nvPr/>
        </p:nvSpPr>
        <p:spPr>
          <a:xfrm>
            <a:off x="4918235" y="1459077"/>
            <a:ext cx="663363" cy="338554"/>
          </a:xfrm>
          <a:prstGeom prst="rect">
            <a:avLst/>
          </a:prstGeom>
          <a:noFill/>
        </p:spPr>
        <p:txBody>
          <a:bodyPr wrap="none" rtlCol="0">
            <a:spAutoFit/>
          </a:bodyPr>
          <a:lstStyle/>
          <a:p>
            <a:pPr>
              <a:spcAft>
                <a:spcPts val="600"/>
              </a:spcAft>
            </a:pPr>
            <a:r>
              <a:rPr lang="en-US" sz="1600" dirty="0" smtClean="0">
                <a:solidFill>
                  <a:srgbClr val="FF0000"/>
                </a:solidFill>
                <a:ea typeface="Verdana" pitchFamily="34" charset="0"/>
                <a:cs typeface="Verdana" pitchFamily="34" charset="0"/>
              </a:rPr>
              <a:t>SMM</a:t>
            </a:r>
            <a:endParaRPr lang="en-US" sz="1600" dirty="0">
              <a:solidFill>
                <a:srgbClr val="FF0000"/>
              </a:solidFill>
              <a:ea typeface="Verdana" pitchFamily="34" charset="0"/>
              <a:cs typeface="Verdana" pitchFamily="34" charset="0"/>
            </a:endParaRPr>
          </a:p>
        </p:txBody>
      </p:sp>
    </p:spTree>
    <p:extLst>
      <p:ext uri="{BB962C8B-B14F-4D97-AF65-F5344CB8AC3E}">
        <p14:creationId xmlns:p14="http://schemas.microsoft.com/office/powerpoint/2010/main" val="38946554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BIOS Analysis: </a:t>
            </a:r>
            <a:r>
              <a:rPr lang="en-US" dirty="0" err="1" smtClean="0"/>
              <a:t>Arium</a:t>
            </a:r>
            <a:r>
              <a:rPr lang="en-US" dirty="0" smtClean="0"/>
              <a:t> </a:t>
            </a:r>
            <a:r>
              <a:rPr lang="en-US" dirty="0"/>
              <a:t>CPU Debugger FTW</a:t>
            </a:r>
            <a:r>
              <a:rPr lang="en-US" dirty="0" smtClean="0"/>
              <a:t>!*</a:t>
            </a:r>
            <a:endParaRPr lang="en-US" dirty="0"/>
          </a:p>
        </p:txBody>
      </p:sp>
      <p:sp>
        <p:nvSpPr>
          <p:cNvPr id="7" name="Content Placeholder 2"/>
          <p:cNvSpPr txBox="1">
            <a:spLocks/>
          </p:cNvSpPr>
          <p:nvPr/>
        </p:nvSpPr>
        <p:spPr>
          <a:xfrm>
            <a:off x="557442" y="5801546"/>
            <a:ext cx="3090326" cy="721258"/>
          </a:xfrm>
          <a:prstGeom prst="rect">
            <a:avLst/>
          </a:prstGeom>
        </p:spPr>
        <p:txBody>
          <a:bodyPr vert="horz" lIns="91440" tIns="45720" rIns="91440" bIns="45720" rtlCol="0">
            <a:normAutofit fontScale="92500" lnSpcReduction="10000"/>
          </a:bodyPr>
          <a:lstStyle>
            <a:lvl1pPr marL="231775" indent="-231775" algn="l" defTabSz="914400" rtl="0" eaLnBrk="1" latinLnBrk="0" hangingPunct="1">
              <a:spcBef>
                <a:spcPts val="0"/>
              </a:spcBef>
              <a:spcAft>
                <a:spcPts val="600"/>
              </a:spcAft>
              <a:buClr>
                <a:schemeClr val="tx2"/>
              </a:buClr>
              <a:buSzPct val="120000"/>
              <a:buFont typeface="Wingdings" pitchFamily="2" charset="2"/>
              <a:buChar char="§"/>
              <a:defRPr lang="en-US" sz="2000" b="1" kern="1200" smtClean="0">
                <a:solidFill>
                  <a:schemeClr val="tx1"/>
                </a:solidFill>
                <a:latin typeface="Arial" pitchFamily="34" charset="0"/>
                <a:ea typeface="+mn-ea"/>
                <a:cs typeface="Arial" pitchFamily="34" charset="0"/>
              </a:defRPr>
            </a:lvl1pPr>
            <a:lvl2pPr marL="515938" indent="-228600" algn="l" defTabSz="914400" rtl="0" eaLnBrk="1" latinLnBrk="0" hangingPunct="1">
              <a:spcBef>
                <a:spcPts val="0"/>
              </a:spcBef>
              <a:spcAft>
                <a:spcPts val="600"/>
              </a:spcAft>
              <a:buClr>
                <a:schemeClr val="tx2"/>
              </a:buClr>
              <a:buFont typeface="Arial" pitchFamily="34" charset="0"/>
              <a:buChar char="–"/>
              <a:defRPr lang="en-US" sz="2000" kern="1200" smtClean="0">
                <a:solidFill>
                  <a:schemeClr val="tx1"/>
                </a:solidFill>
                <a:latin typeface="Arial" pitchFamily="34" charset="0"/>
                <a:ea typeface="+mn-ea"/>
                <a:cs typeface="Arial" pitchFamily="34" charset="0"/>
              </a:defRPr>
            </a:lvl2pPr>
            <a:lvl3pPr marL="747713" indent="-231775" algn="l" defTabSz="914400" rtl="0" eaLnBrk="1" latinLnBrk="0" hangingPunct="1">
              <a:spcBef>
                <a:spcPts val="0"/>
              </a:spcBef>
              <a:spcAft>
                <a:spcPts val="600"/>
              </a:spcAft>
              <a:buClr>
                <a:schemeClr val="tx2"/>
              </a:buClr>
              <a:buSzPct val="110000"/>
              <a:buFont typeface="Wingdings" pitchFamily="2" charset="2"/>
              <a:buChar char="§"/>
              <a:defRPr lang="en-US" sz="1800" kern="1200" smtClean="0">
                <a:solidFill>
                  <a:schemeClr val="tx1"/>
                </a:solidFill>
                <a:latin typeface="Arial" pitchFamily="34" charset="0"/>
                <a:ea typeface="+mn-ea"/>
                <a:cs typeface="Arial" pitchFamily="34" charset="0"/>
              </a:defRPr>
            </a:lvl3pPr>
            <a:lvl4pPr marL="1027113" indent="-280988" algn="l" defTabSz="914400" rtl="0" eaLnBrk="1" latinLnBrk="0" hangingPunct="1">
              <a:spcBef>
                <a:spcPts val="0"/>
              </a:spcBef>
              <a:spcAft>
                <a:spcPts val="600"/>
              </a:spcAft>
              <a:buClr>
                <a:schemeClr val="tx2"/>
              </a:buClr>
              <a:buFont typeface="Arial" pitchFamily="34" charset="0"/>
              <a:buChar char="–"/>
              <a:defRPr lang="en-US" sz="1800" kern="1200" smtClean="0">
                <a:solidFill>
                  <a:schemeClr val="tx1"/>
                </a:solidFill>
                <a:latin typeface="Arial" pitchFamily="34" charset="0"/>
                <a:ea typeface="+mn-ea"/>
                <a:cs typeface="Arial" pitchFamily="34" charset="0"/>
              </a:defRPr>
            </a:lvl4pPr>
            <a:lvl5pPr marL="1319213" indent="-228600" algn="l" defTabSz="914400" rtl="0" eaLnBrk="1" latinLnBrk="0" hangingPunct="1">
              <a:spcBef>
                <a:spcPts val="0"/>
              </a:spcBef>
              <a:spcAft>
                <a:spcPts val="600"/>
              </a:spcAft>
              <a:buClr>
                <a:schemeClr val="tx2"/>
              </a:buClr>
              <a:buSzPct val="60000"/>
              <a:buFont typeface="Wingdings" pitchFamily="2" charset="2"/>
              <a:buChar char="q"/>
              <a:tabLst/>
              <a:defRPr lang="en-US" sz="1800" kern="1200" smtClean="0">
                <a:solidFill>
                  <a:schemeClr val="tx1"/>
                </a:solidFill>
                <a:latin typeface="Arial" pitchFamily="34" charset="0"/>
                <a:ea typeface="+mn-ea"/>
                <a:cs typeface="Arial" pitchFamily="34" charset="0"/>
              </a:defRPr>
            </a:lvl5pPr>
            <a:lvl6pPr marL="1608138" indent="-228600" algn="l" defTabSz="914400" rtl="0" eaLnBrk="1" latinLnBrk="0" hangingPunct="1">
              <a:spcBef>
                <a:spcPts val="0"/>
              </a:spcBef>
              <a:spcAft>
                <a:spcPts val="600"/>
              </a:spcAft>
              <a:buClr>
                <a:schemeClr val="tx2"/>
              </a:buClr>
              <a:buFont typeface="Helvetica LT Std" pitchFamily="34" charset="0"/>
              <a:buChar char="–"/>
              <a:tabLst/>
              <a:defRPr lang="en-US" sz="1800" kern="1200" smtClean="0">
                <a:solidFill>
                  <a:schemeClr val="tx1"/>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a:p>
            <a:pPr marL="0" indent="0">
              <a:buNone/>
            </a:pPr>
            <a:r>
              <a:rPr lang="en-US" dirty="0" smtClean="0"/>
              <a:t>*</a:t>
            </a:r>
            <a:r>
              <a:rPr lang="en-US" sz="1400" dirty="0" smtClean="0"/>
              <a:t>Some [dis]assembly required.</a:t>
            </a:r>
            <a:endParaRPr lang="en-US" sz="1400" dirty="0"/>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688" t="1020" r="4323" b="5945"/>
          <a:stretch/>
        </p:blipFill>
        <p:spPr bwMode="auto">
          <a:xfrm>
            <a:off x="2083970" y="1426467"/>
            <a:ext cx="4976061" cy="46302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miley Face 3"/>
          <p:cNvSpPr/>
          <p:nvPr/>
        </p:nvSpPr>
        <p:spPr>
          <a:xfrm>
            <a:off x="7600690" y="5287371"/>
            <a:ext cx="771465" cy="723076"/>
          </a:xfrm>
          <a:prstGeom prst="smileyFace">
            <a:avLst/>
          </a:prstGeom>
          <a:solidFill>
            <a:srgbClr val="FFFF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Left Arrow 4"/>
          <p:cNvSpPr/>
          <p:nvPr/>
        </p:nvSpPr>
        <p:spPr>
          <a:xfrm>
            <a:off x="7103051" y="5444764"/>
            <a:ext cx="384708" cy="408291"/>
          </a:xfrm>
          <a:prstGeom prst="leftArrow">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149056589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BIOS Modification: Access </a:t>
            </a:r>
            <a:r>
              <a:rPr lang="en-US" dirty="0" smtClean="0"/>
              <a:t>Controls 2</a:t>
            </a:r>
            <a:endParaRPr lang="en-US" dirty="0"/>
          </a:p>
        </p:txBody>
      </p:sp>
      <p:pic>
        <p:nvPicPr>
          <p:cNvPr id="1026" name="Picture 2" descr="C:\Projects\SMAC\Slides\NSC\pics\BIOS_CNT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395" y="1722964"/>
            <a:ext cx="3490614" cy="4004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6990" y="1925642"/>
            <a:ext cx="3460749" cy="1569660"/>
          </a:xfrm>
          <a:prstGeom prst="rect">
            <a:avLst/>
          </a:prstGeom>
          <a:noFill/>
          <a:ln w="25400">
            <a:solidFill>
              <a:schemeClr val="accent5"/>
            </a:solidFill>
          </a:ln>
        </p:spPr>
        <p:txBody>
          <a:bodyPr wrap="square" rtlCol="0">
            <a:spAutoFit/>
          </a:bodyPr>
          <a:lstStyle/>
          <a:p>
            <a:pPr>
              <a:spcAft>
                <a:spcPts val="600"/>
              </a:spcAft>
            </a:pPr>
            <a:r>
              <a:rPr lang="en-US" sz="2400" dirty="0" smtClean="0">
                <a:ea typeface="Verdana" pitchFamily="34" charset="0"/>
                <a:cs typeface="Verdana" pitchFamily="34" charset="0"/>
              </a:rPr>
              <a:t>BIOSWE can “always” be set to make the flash chip writeable (R/W attributes!) </a:t>
            </a:r>
          </a:p>
        </p:txBody>
      </p:sp>
      <p:sp>
        <p:nvSpPr>
          <p:cNvPr id="7" name="Oval 6"/>
          <p:cNvSpPr/>
          <p:nvPr/>
        </p:nvSpPr>
        <p:spPr>
          <a:xfrm>
            <a:off x="4687522" y="5131397"/>
            <a:ext cx="3646843" cy="585228"/>
          </a:xfrm>
          <a:prstGeom prst="ellipse">
            <a:avLst/>
          </a:prstGeom>
          <a:solidFill>
            <a:schemeClr val="lt1">
              <a:alpha val="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mtClean="0">
              <a:solidFill>
                <a:schemeClr val="tx1"/>
              </a:solidFill>
            </a:endParaRPr>
          </a:p>
        </p:txBody>
      </p:sp>
      <p:sp>
        <p:nvSpPr>
          <p:cNvPr id="16" name="TextBox 15"/>
          <p:cNvSpPr txBox="1"/>
          <p:nvPr/>
        </p:nvSpPr>
        <p:spPr>
          <a:xfrm>
            <a:off x="760914" y="3720823"/>
            <a:ext cx="3552902" cy="1938992"/>
          </a:xfrm>
          <a:prstGeom prst="rect">
            <a:avLst/>
          </a:prstGeom>
          <a:noFill/>
          <a:ln w="25400">
            <a:solidFill>
              <a:srgbClr val="002060"/>
            </a:solidFill>
          </a:ln>
        </p:spPr>
        <p:txBody>
          <a:bodyPr wrap="square" rtlCol="0">
            <a:spAutoFit/>
          </a:bodyPr>
          <a:lstStyle/>
          <a:p>
            <a:pPr>
              <a:spcAft>
                <a:spcPts val="600"/>
              </a:spcAft>
            </a:pPr>
            <a:r>
              <a:rPr lang="en-US" sz="2400" dirty="0" smtClean="0">
                <a:ea typeface="Verdana" pitchFamily="34" charset="0"/>
                <a:cs typeface="Verdana" pitchFamily="34" charset="0"/>
              </a:rPr>
              <a:t>BLE, however provides SMRAM the final say as to whether or not writes to the flash will be permitted.  </a:t>
            </a:r>
          </a:p>
        </p:txBody>
      </p:sp>
      <p:sp>
        <p:nvSpPr>
          <p:cNvPr id="18" name="Oval 17"/>
          <p:cNvSpPr/>
          <p:nvPr/>
        </p:nvSpPr>
        <p:spPr>
          <a:xfrm>
            <a:off x="4687522" y="4690319"/>
            <a:ext cx="3646843" cy="585228"/>
          </a:xfrm>
          <a:prstGeom prst="ellipse">
            <a:avLst/>
          </a:prstGeom>
          <a:solidFill>
            <a:schemeClr val="lt1">
              <a:alpha val="0"/>
            </a:schemeClr>
          </a:solidFill>
          <a:ln>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mtClean="0">
              <a:solidFill>
                <a:schemeClr val="tx1"/>
              </a:solidFill>
            </a:endParaRPr>
          </a:p>
        </p:txBody>
      </p:sp>
      <p:sp>
        <p:nvSpPr>
          <p:cNvPr id="19" name="TextBox 18"/>
          <p:cNvSpPr txBox="1"/>
          <p:nvPr/>
        </p:nvSpPr>
        <p:spPr>
          <a:xfrm>
            <a:off x="438409" y="5768195"/>
            <a:ext cx="4074290" cy="338554"/>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E6400 version A29 didn't set BLE, A30 did</a:t>
            </a:r>
            <a:endParaRPr lang="en-US" sz="1600" dirty="0">
              <a:ea typeface="Verdana" pitchFamily="34" charset="0"/>
              <a:cs typeface="Verdana" pitchFamily="34" charset="0"/>
            </a:endParaRPr>
          </a:p>
        </p:txBody>
      </p:sp>
      <p:cxnSp>
        <p:nvCxnSpPr>
          <p:cNvPr id="6" name="Straight Arrow Connector 5"/>
          <p:cNvCxnSpPr>
            <a:stCxn id="16" idx="3"/>
            <a:endCxn id="18" idx="2"/>
          </p:cNvCxnSpPr>
          <p:nvPr/>
        </p:nvCxnSpPr>
        <p:spPr>
          <a:xfrm>
            <a:off x="4313816" y="4690319"/>
            <a:ext cx="373706" cy="29261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2"/>
          </p:cNvCxnSpPr>
          <p:nvPr/>
        </p:nvCxnSpPr>
        <p:spPr>
          <a:xfrm>
            <a:off x="4267739" y="2710472"/>
            <a:ext cx="419783" cy="2713539"/>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0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6"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1998 – CIH/Chernobyl Virus</a:t>
            </a:r>
            <a:endParaRPr lang="en-US"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Just have to mention it :)</a:t>
            </a:r>
          </a:p>
          <a:p>
            <a:r>
              <a:rPr lang="en-US" dirty="0" smtClean="0"/>
              <a:t>One of only two known in-the-wild BIOS-</a:t>
            </a:r>
            <a:r>
              <a:rPr lang="en-US" dirty="0" err="1" smtClean="0"/>
              <a:t>targetting</a:t>
            </a:r>
            <a:r>
              <a:rPr lang="en-US" dirty="0" smtClean="0"/>
              <a:t> malware</a:t>
            </a:r>
          </a:p>
          <a:p>
            <a:r>
              <a:rPr lang="en-US" dirty="0" smtClean="0"/>
              <a:t>Rendered unbootable ("bricked") machines by writing junk to the BIOS flash chip</a:t>
            </a:r>
          </a:p>
          <a:p>
            <a:pPr lvl="1"/>
            <a:r>
              <a:rPr lang="en-US" dirty="0" smtClean="0"/>
              <a:t>Also zeroed the first MB of the HD</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This attack works against one particular chipset, and assumes an unlocked BIOS</a:t>
            </a:r>
            <a:endParaRPr lang="en-US" dirty="0"/>
          </a:p>
        </p:txBody>
      </p:sp>
    </p:spTree>
    <p:extLst>
      <p:ext uri="{BB962C8B-B14F-4D97-AF65-F5344CB8AC3E}">
        <p14:creationId xmlns:p14="http://schemas.microsoft.com/office/powerpoint/2010/main" val="2820598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2006 – Implementing and Detecting an ACPI BIOS Rootkit </a:t>
            </a:r>
            <a:r>
              <a:rPr lang="en-US" dirty="0" smtClean="0"/>
              <a:t>– </a:t>
            </a:r>
            <a:r>
              <a:rPr lang="en-US" dirty="0" err="1" smtClean="0"/>
              <a:t>Heasman</a:t>
            </a:r>
            <a:r>
              <a:rPr lang="en-US" dirty="0" smtClean="0"/>
              <a:t> [8]</a:t>
            </a:r>
            <a:endParaRPr lang="en-US"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The BIOS sets up Advanced Configuration and Power Interface (ACPI) tables.</a:t>
            </a:r>
          </a:p>
          <a:p>
            <a:r>
              <a:rPr lang="en-US" dirty="0" smtClean="0"/>
              <a:t>The tables have ACPI Machine Language (AML) which is then read an interpreted by the OS (</a:t>
            </a:r>
            <a:r>
              <a:rPr lang="en-US" dirty="0" err="1" smtClean="0"/>
              <a:t>acpi.sys</a:t>
            </a:r>
            <a:r>
              <a:rPr lang="en-US" dirty="0" smtClean="0"/>
              <a:t>)</a:t>
            </a:r>
          </a:p>
          <a:p>
            <a:r>
              <a:rPr lang="en-US" dirty="0" smtClean="0"/>
              <a:t>The AML "</a:t>
            </a:r>
            <a:r>
              <a:rPr lang="en-US" dirty="0" err="1" smtClean="0"/>
              <a:t>OperationRegions</a:t>
            </a:r>
            <a:r>
              <a:rPr lang="en-US" dirty="0" smtClean="0"/>
              <a:t>" construct can be used to read and write memory</a:t>
            </a:r>
          </a:p>
          <a:p>
            <a:r>
              <a:rPr lang="en-US" dirty="0" smtClean="0"/>
              <a:t>Used AML to do typical type kernel mode rootkit modifications</a:t>
            </a:r>
          </a:p>
          <a:p>
            <a:pPr marL="0" indent="0">
              <a:buNone/>
            </a:pPr>
            <a:endParaRPr lang="en-US" dirty="0" smtClean="0"/>
          </a:p>
          <a:p>
            <a:pPr lvl="1"/>
            <a:r>
              <a:rPr lang="en-US" dirty="0" smtClean="0"/>
              <a:t>Side note: ACPI tables were used by </a:t>
            </a:r>
            <a:r>
              <a:rPr lang="en-US" dirty="0" err="1" smtClean="0"/>
              <a:t>Wojtczuk</a:t>
            </a:r>
            <a:r>
              <a:rPr lang="en-US" dirty="0" smtClean="0"/>
              <a:t> &amp; </a:t>
            </a:r>
            <a:r>
              <a:rPr lang="en-US" dirty="0" err="1" smtClean="0"/>
              <a:t>Rutkowska</a:t>
            </a:r>
            <a:r>
              <a:rPr lang="en-US" dirty="0" smtClean="0"/>
              <a:t> [7] to buffer overflow Intel TXT's SINIT code later in 2011 – showing how the Dynamic Root of Trust for Measurement can depend on the Static Root of Trust for Measurement - more about that later</a:t>
            </a:r>
          </a:p>
          <a:p>
            <a:endParaRPr lang="en-US" dirty="0" smtClean="0"/>
          </a:p>
          <a:p>
            <a:endParaRPr lang="en-US" dirty="0"/>
          </a:p>
          <a:p>
            <a:r>
              <a:rPr lang="en-US" dirty="0" smtClean="0"/>
              <a:t>This work assumes an unlocked BIOS</a:t>
            </a:r>
            <a:endParaRPr lang="en-US" dirty="0"/>
          </a:p>
        </p:txBody>
      </p:sp>
    </p:spTree>
    <p:extLst>
      <p:ext uri="{BB962C8B-B14F-4D97-AF65-F5344CB8AC3E}">
        <p14:creationId xmlns:p14="http://schemas.microsoft.com/office/powerpoint/2010/main" val="3420448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700" y="0"/>
            <a:ext cx="9106015" cy="6858000"/>
          </a:xfrm>
          <a:prstGeom prst="rect">
            <a:avLst/>
          </a:prstGeom>
        </p:spPr>
      </p:pic>
    </p:spTree>
    <p:extLst>
      <p:ext uri="{BB962C8B-B14F-4D97-AF65-F5344CB8AC3E}">
        <p14:creationId xmlns:p14="http://schemas.microsoft.com/office/powerpoint/2010/main" val="163751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2006 – "</a:t>
            </a:r>
            <a:r>
              <a:rPr lang="en-US" dirty="0"/>
              <a:t>Using CPU System Management Mode to Circumvent Operating System Security Functions </a:t>
            </a:r>
            <a:r>
              <a:rPr lang="en-US" dirty="0" smtClean="0"/>
              <a:t>" – </a:t>
            </a:r>
            <a:r>
              <a:rPr lang="en-US" dirty="0" err="1" smtClean="0"/>
              <a:t>Duflot</a:t>
            </a:r>
            <a:r>
              <a:rPr lang="en-US" dirty="0" smtClean="0"/>
              <a:t> et al. [10]</a:t>
            </a:r>
            <a:endParaRPr lang="en-US" dirty="0"/>
          </a:p>
        </p:txBody>
      </p:sp>
      <p:sp>
        <p:nvSpPr>
          <p:cNvPr id="3" name="Content Placeholder 2"/>
          <p:cNvSpPr>
            <a:spLocks noGrp="1"/>
          </p:cNvSpPr>
          <p:nvPr>
            <p:ph idx="1"/>
          </p:nvPr>
        </p:nvSpPr>
        <p:spPr>
          <a:xfrm>
            <a:off x="609600" y="1447800"/>
            <a:ext cx="8229600" cy="5410200"/>
          </a:xfrm>
        </p:spPr>
        <p:txBody>
          <a:bodyPr>
            <a:normAutofit fontScale="92500" lnSpcReduction="10000"/>
          </a:bodyPr>
          <a:lstStyle/>
          <a:p>
            <a:r>
              <a:rPr lang="en-US" dirty="0" smtClean="0"/>
              <a:t>Utilized x86 CPU's System Management Mode (SMM) to defeat </a:t>
            </a:r>
            <a:r>
              <a:rPr lang="en-US" dirty="0" err="1" smtClean="0"/>
              <a:t>OpenBSD's</a:t>
            </a:r>
            <a:r>
              <a:rPr lang="en-US" dirty="0" smtClean="0"/>
              <a:t> </a:t>
            </a:r>
            <a:r>
              <a:rPr lang="en-US" i="1" dirty="0"/>
              <a:t>secure </a:t>
            </a:r>
            <a:r>
              <a:rPr lang="en-US" i="1" dirty="0" smtClean="0"/>
              <a:t>levels </a:t>
            </a:r>
            <a:r>
              <a:rPr lang="en-US" dirty="0" smtClean="0"/>
              <a:t>limitations on </a:t>
            </a:r>
            <a:r>
              <a:rPr lang="en-US" dirty="0" err="1" smtClean="0"/>
              <a:t>superuser</a:t>
            </a:r>
            <a:r>
              <a:rPr lang="en-US" dirty="0" smtClean="0"/>
              <a:t> privileges</a:t>
            </a:r>
          </a:p>
          <a:p>
            <a:r>
              <a:rPr lang="en-US" dirty="0" smtClean="0"/>
              <a:t>The notion that code running in SMM can be invisible to, and more privileged than, OS (or even hypervisor) code lead to a great expansion of interest in SMM</a:t>
            </a:r>
          </a:p>
          <a:p>
            <a:r>
              <a:rPr lang="en-US" dirty="0" smtClean="0"/>
              <a:t>At the time, SMM was generally unlocked (D_LCK = 0), but BIOS vendors started turning on this access control</a:t>
            </a:r>
          </a:p>
          <a:p>
            <a:pPr lvl="1"/>
            <a:r>
              <a:rPr lang="en-US" dirty="0" smtClean="0"/>
              <a:t>This lead to work on how to break into SMM, including the independent discovery by </a:t>
            </a:r>
            <a:r>
              <a:rPr lang="en-US" dirty="0" err="1" smtClean="0"/>
              <a:t>Duflot</a:t>
            </a:r>
            <a:r>
              <a:rPr lang="en-US" dirty="0" smtClean="0"/>
              <a:t> et al.[11] and </a:t>
            </a:r>
            <a:r>
              <a:rPr lang="en-US" dirty="0" err="1" smtClean="0"/>
              <a:t>Wojtczuk</a:t>
            </a:r>
            <a:r>
              <a:rPr lang="en-US" dirty="0" smtClean="0"/>
              <a:t> &amp; </a:t>
            </a:r>
            <a:r>
              <a:rPr lang="en-US" dirty="0" err="1" smtClean="0"/>
              <a:t>Rutkowska</a:t>
            </a:r>
            <a:r>
              <a:rPr lang="en-US" dirty="0" smtClean="0"/>
              <a:t>[12] that it was possible to write to SMRAM by manipulating CPU caching</a:t>
            </a:r>
          </a:p>
          <a:p>
            <a:pPr lvl="1"/>
            <a:r>
              <a:rPr lang="en-US" dirty="0" smtClean="0"/>
              <a:t>This is a CPU architectural flaw that could only be fixed by newer CPUs</a:t>
            </a:r>
          </a:p>
          <a:p>
            <a:endParaRPr lang="en-US" dirty="0"/>
          </a:p>
          <a:p>
            <a:r>
              <a:rPr lang="en-US" dirty="0" smtClean="0"/>
              <a:t>BIOS instantiates SMM, so </a:t>
            </a:r>
            <a:r>
              <a:rPr lang="en-US" i="1" dirty="0" smtClean="0"/>
              <a:t>generally</a:t>
            </a:r>
            <a:r>
              <a:rPr lang="en-US" dirty="0" smtClean="0"/>
              <a:t> a BIOS compromise indicates an SMM compromise but not vice versa</a:t>
            </a:r>
          </a:p>
          <a:p>
            <a:pPr lvl="1"/>
            <a:r>
              <a:rPr lang="en-US" dirty="0" smtClean="0"/>
              <a:t>However we recently disclosed an exception to this rule [13] </a:t>
            </a:r>
            <a:endParaRPr lang="en-US" dirty="0"/>
          </a:p>
        </p:txBody>
      </p:sp>
    </p:spTree>
    <p:extLst>
      <p:ext uri="{BB962C8B-B14F-4D97-AF65-F5344CB8AC3E}">
        <p14:creationId xmlns:p14="http://schemas.microsoft.com/office/powerpoint/2010/main" val="2590901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0"/>
            <a:ext cx="1062611"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From [10]</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13346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2007 – Implementing and Detecting a PCI Rootkit – </a:t>
            </a:r>
            <a:r>
              <a:rPr lang="en-US" dirty="0" err="1" smtClean="0"/>
              <a:t>Heasman</a:t>
            </a:r>
            <a:r>
              <a:rPr lang="en-US" dirty="0" smtClean="0"/>
              <a:t> [9] </a:t>
            </a:r>
            <a:endParaRPr lang="en-US" dirty="0"/>
          </a:p>
        </p:txBody>
      </p:sp>
      <p:sp>
        <p:nvSpPr>
          <p:cNvPr id="3" name="Content Placeholder 2"/>
          <p:cNvSpPr>
            <a:spLocks noGrp="1"/>
          </p:cNvSpPr>
          <p:nvPr>
            <p:ph idx="1"/>
          </p:nvPr>
        </p:nvSpPr>
        <p:spPr>
          <a:xfrm>
            <a:off x="609600" y="1447800"/>
            <a:ext cx="8229600" cy="5410200"/>
          </a:xfrm>
        </p:spPr>
        <p:txBody>
          <a:bodyPr>
            <a:normAutofit fontScale="92500" lnSpcReduction="20000"/>
          </a:bodyPr>
          <a:lstStyle/>
          <a:p>
            <a:r>
              <a:rPr lang="en-US" dirty="0" smtClean="0"/>
              <a:t>Not PCI so much as PCI Expansion ROM (XROM)</a:t>
            </a:r>
          </a:p>
          <a:p>
            <a:r>
              <a:rPr lang="en-US" dirty="0" smtClean="0"/>
              <a:t>XROMs are bits of code that exist in PCI family peripherals</a:t>
            </a:r>
          </a:p>
          <a:p>
            <a:r>
              <a:rPr lang="en-US" dirty="0" smtClean="0"/>
              <a:t>The code is meant to provide initialization for the peripheral when used with a BIOS that doesn't know about the hardware</a:t>
            </a:r>
          </a:p>
          <a:p>
            <a:pPr lvl="1"/>
            <a:r>
              <a:rPr lang="en-US" dirty="0" smtClean="0"/>
              <a:t>It is essentially trying to enable plug and play for expansion cards</a:t>
            </a:r>
          </a:p>
          <a:p>
            <a:r>
              <a:rPr lang="en-US" dirty="0" smtClean="0"/>
              <a:t>XROM code is automatically searched for and executed by the main BIOS</a:t>
            </a:r>
          </a:p>
          <a:p>
            <a:r>
              <a:rPr lang="en-US" dirty="0" smtClean="0"/>
              <a:t>Ergo, if you want write to an XROM, you can get code execution in the context of the BIOS</a:t>
            </a:r>
          </a:p>
          <a:p>
            <a:r>
              <a:rPr lang="en-US" dirty="0" smtClean="0"/>
              <a:t>This was more like a concept talk, because as best we can tell, he didn't actually implement anything</a:t>
            </a:r>
          </a:p>
          <a:p>
            <a:endParaRPr lang="en-US" dirty="0"/>
          </a:p>
          <a:p>
            <a:r>
              <a:rPr lang="en-US" dirty="0" smtClean="0"/>
              <a:t>Our preliminary evidence indicates true *direct* </a:t>
            </a:r>
            <a:r>
              <a:rPr lang="en-US" dirty="0"/>
              <a:t>(that is, non-memory mapped</a:t>
            </a:r>
            <a:r>
              <a:rPr lang="en-US" dirty="0" smtClean="0"/>
              <a:t>) XROM read/write to be fairly vendor-specific. But we're currently investigating this. We'll let you know at a future con ;)</a:t>
            </a:r>
          </a:p>
          <a:p>
            <a:endParaRPr lang="en-US" dirty="0" smtClean="0"/>
          </a:p>
          <a:p>
            <a:r>
              <a:rPr lang="en-US" dirty="0" smtClean="0"/>
              <a:t>This work assumes an open XROM flash</a:t>
            </a:r>
            <a:endParaRPr lang="en-US" dirty="0"/>
          </a:p>
        </p:txBody>
      </p:sp>
    </p:spTree>
    <p:extLst>
      <p:ext uri="{BB962C8B-B14F-4D97-AF65-F5344CB8AC3E}">
        <p14:creationId xmlns:p14="http://schemas.microsoft.com/office/powerpoint/2010/main" val="1865204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2009 – Persistent BIOS Infection – Sacco &amp; Ortega [15]</a:t>
            </a:r>
            <a:endParaRPr lang="en-US" dirty="0"/>
          </a:p>
        </p:txBody>
      </p:sp>
      <p:sp>
        <p:nvSpPr>
          <p:cNvPr id="3" name="Content Placeholder 2"/>
          <p:cNvSpPr>
            <a:spLocks noGrp="1"/>
          </p:cNvSpPr>
          <p:nvPr>
            <p:ph idx="1"/>
          </p:nvPr>
        </p:nvSpPr>
        <p:spPr>
          <a:xfrm>
            <a:off x="609600" y="1447800"/>
            <a:ext cx="8229600" cy="5410200"/>
          </a:xfrm>
        </p:spPr>
        <p:txBody>
          <a:bodyPr>
            <a:normAutofit lnSpcReduction="10000"/>
          </a:bodyPr>
          <a:lstStyle/>
          <a:p>
            <a:r>
              <a:rPr lang="en-US" dirty="0" smtClean="0"/>
              <a:t>Discussed the practicality of BIOS infection</a:t>
            </a:r>
          </a:p>
          <a:p>
            <a:r>
              <a:rPr lang="en-US" dirty="0" smtClean="0"/>
              <a:t>Explained that because the boot block will generally be decompressed x86 </a:t>
            </a:r>
            <a:r>
              <a:rPr lang="en-US" dirty="0" err="1" smtClean="0"/>
              <a:t>asm</a:t>
            </a:r>
            <a:r>
              <a:rPr lang="en-US" dirty="0" smtClean="0"/>
              <a:t> (and contain a </a:t>
            </a:r>
            <a:r>
              <a:rPr lang="en-US" dirty="0" err="1" smtClean="0"/>
              <a:t>decompressor</a:t>
            </a:r>
            <a:r>
              <a:rPr lang="en-US" dirty="0" smtClean="0"/>
              <a:t> for other sections), it serves as a good target for infection</a:t>
            </a:r>
            <a:endParaRPr lang="en-US" dirty="0"/>
          </a:p>
          <a:p>
            <a:r>
              <a:rPr lang="en-US" dirty="0" smtClean="0"/>
              <a:t>Also showed infection of the VMware virtual BIOS file</a:t>
            </a:r>
          </a:p>
          <a:p>
            <a:pPr lvl="1"/>
            <a:r>
              <a:rPr lang="en-US" dirty="0" smtClean="0"/>
              <a:t>which is nice and easy to understand because there's a GDB stub built into </a:t>
            </a:r>
            <a:r>
              <a:rPr lang="en-US" dirty="0" err="1" smtClean="0"/>
              <a:t>vmware</a:t>
            </a:r>
            <a:r>
              <a:rPr lang="en-US" dirty="0" smtClean="0"/>
              <a:t> that lets you break at the very first instruction. Normal BIOS researchers and attackers do not have that luxury</a:t>
            </a:r>
          </a:p>
          <a:p>
            <a:endParaRPr lang="en-US" dirty="0"/>
          </a:p>
          <a:p>
            <a:pPr marL="0" indent="0">
              <a:buNone/>
            </a:pPr>
            <a:endParaRPr lang="en-US" dirty="0" smtClean="0"/>
          </a:p>
          <a:p>
            <a:pPr marL="0" indent="0">
              <a:buNone/>
            </a:pPr>
            <a:endParaRPr lang="en-US" dirty="0" smtClean="0"/>
          </a:p>
          <a:p>
            <a:endParaRPr lang="en-US" dirty="0" smtClean="0"/>
          </a:p>
          <a:p>
            <a:endParaRPr lang="en-US" dirty="0"/>
          </a:p>
          <a:p>
            <a:endParaRPr lang="en-US" dirty="0" smtClean="0"/>
          </a:p>
          <a:p>
            <a:endParaRPr lang="en-US" dirty="0"/>
          </a:p>
          <a:p>
            <a:r>
              <a:rPr lang="en-US" dirty="0"/>
              <a:t>This work assumes an </a:t>
            </a:r>
            <a:r>
              <a:rPr lang="en-US" dirty="0" smtClean="0"/>
              <a:t>unlocked legacy BIOS</a:t>
            </a:r>
            <a:endParaRPr lang="en-US" dirty="0"/>
          </a:p>
          <a:p>
            <a:endParaRPr lang="en-US" dirty="0"/>
          </a:p>
        </p:txBody>
      </p:sp>
    </p:spTree>
    <p:extLst>
      <p:ext uri="{BB962C8B-B14F-4D97-AF65-F5344CB8AC3E}">
        <p14:creationId xmlns:p14="http://schemas.microsoft.com/office/powerpoint/2010/main" val="4095737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09599" y="1447800"/>
            <a:ext cx="8309635" cy="4899212"/>
          </a:xfrm>
        </p:spPr>
        <p:txBody>
          <a:bodyPr>
            <a:normAutofit/>
          </a:bodyPr>
          <a:lstStyle/>
          <a:p>
            <a:r>
              <a:rPr lang="en-US" dirty="0" smtClean="0"/>
              <a:t>Who we are:</a:t>
            </a:r>
          </a:p>
          <a:p>
            <a:pPr lvl="1"/>
            <a:r>
              <a:rPr lang="en-US" dirty="0" smtClean="0"/>
              <a:t>Trusted </a:t>
            </a:r>
            <a:r>
              <a:rPr lang="en-US" dirty="0"/>
              <a:t>c</a:t>
            </a:r>
            <a:r>
              <a:rPr lang="en-US" dirty="0" smtClean="0"/>
              <a:t>omputing researchers at The MITRE Corporation</a:t>
            </a:r>
          </a:p>
          <a:p>
            <a:endParaRPr lang="en-US" dirty="0" smtClean="0"/>
          </a:p>
          <a:p>
            <a:r>
              <a:rPr lang="en-US" dirty="0" smtClean="0"/>
              <a:t>What MITRE is:</a:t>
            </a:r>
          </a:p>
          <a:p>
            <a:pPr lvl="1"/>
            <a:r>
              <a:rPr lang="en-US" dirty="0" smtClean="0"/>
              <a:t>A not-for-profit company that runs six US Government "</a:t>
            </a:r>
            <a:r>
              <a:rPr lang="en-US" dirty="0"/>
              <a:t>Federally Funded Research &amp; Development </a:t>
            </a:r>
            <a:r>
              <a:rPr lang="en-US" dirty="0" smtClean="0"/>
              <a:t>Centers" </a:t>
            </a:r>
            <a:r>
              <a:rPr lang="en-US" dirty="0"/>
              <a:t>(</a:t>
            </a:r>
            <a:r>
              <a:rPr lang="en-US" dirty="0" smtClean="0"/>
              <a:t>FFRDCs) dedicated to working in the public good</a:t>
            </a:r>
          </a:p>
          <a:p>
            <a:pPr lvl="1"/>
            <a:r>
              <a:rPr lang="en-US" dirty="0" smtClean="0"/>
              <a:t>The first .org, !(.mil | .</a:t>
            </a:r>
            <a:r>
              <a:rPr lang="en-US" dirty="0" err="1" smtClean="0"/>
              <a:t>gov</a:t>
            </a:r>
            <a:r>
              <a:rPr lang="en-US" dirty="0" smtClean="0"/>
              <a:t> | .com | .</a:t>
            </a:r>
            <a:r>
              <a:rPr lang="en-US" dirty="0" err="1" smtClean="0"/>
              <a:t>edu</a:t>
            </a:r>
            <a:r>
              <a:rPr lang="en-US" dirty="0" smtClean="0"/>
              <a:t> | </a:t>
            </a:r>
            <a:r>
              <a:rPr lang="en-US" dirty="0" err="1" smtClean="0"/>
              <a:t>.net</a:t>
            </a:r>
            <a:r>
              <a:rPr lang="en-US" dirty="0" smtClean="0"/>
              <a:t>), on the ARPANET</a:t>
            </a:r>
          </a:p>
          <a:p>
            <a:pPr lvl="1"/>
            <a:r>
              <a:rPr lang="en-US" dirty="0" smtClean="0"/>
              <a:t>Manager for a number of standards such as </a:t>
            </a:r>
            <a:r>
              <a:rPr lang="en-US" i="1" u="sng" dirty="0" smtClean="0"/>
              <a:t>CVE</a:t>
            </a:r>
            <a:r>
              <a:rPr lang="en-US" dirty="0" smtClean="0"/>
              <a:t>, CWE, OVAL, CAPEC, STIX, TAXII, </a:t>
            </a:r>
            <a:r>
              <a:rPr lang="en-US" dirty="0" err="1" smtClean="0"/>
              <a:t>etc</a:t>
            </a:r>
            <a:endParaRPr lang="en-US" dirty="0" smtClean="0"/>
          </a:p>
        </p:txBody>
      </p:sp>
    </p:spTree>
    <p:extLst>
      <p:ext uri="{BB962C8B-B14F-4D97-AF65-F5344CB8AC3E}">
        <p14:creationId xmlns:p14="http://schemas.microsoft.com/office/powerpoint/2010/main" val="2064739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1605" y="0"/>
            <a:ext cx="9282601" cy="6936166"/>
          </a:xfrm>
          <a:prstGeom prst="rect">
            <a:avLst/>
          </a:prstGeom>
        </p:spPr>
      </p:pic>
    </p:spTree>
    <p:extLst>
      <p:ext uri="{BB962C8B-B14F-4D97-AF65-F5344CB8AC3E}">
        <p14:creationId xmlns:p14="http://schemas.microsoft.com/office/powerpoint/2010/main" val="3754299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2009 – Deactivate the Rootkit – Ortega &amp; Sacco [16]</a:t>
            </a:r>
            <a:endParaRPr lang="en-US" dirty="0"/>
          </a:p>
        </p:txBody>
      </p:sp>
      <p:sp>
        <p:nvSpPr>
          <p:cNvPr id="3" name="Content Placeholder 2"/>
          <p:cNvSpPr>
            <a:spLocks noGrp="1"/>
          </p:cNvSpPr>
          <p:nvPr>
            <p:ph idx="1"/>
          </p:nvPr>
        </p:nvSpPr>
        <p:spPr>
          <a:xfrm>
            <a:off x="609600" y="1447800"/>
            <a:ext cx="8229600" cy="5410200"/>
          </a:xfrm>
        </p:spPr>
        <p:txBody>
          <a:bodyPr/>
          <a:lstStyle/>
          <a:p>
            <a:r>
              <a:rPr lang="en-US" dirty="0" smtClean="0"/>
              <a:t>Described the </a:t>
            </a:r>
            <a:r>
              <a:rPr lang="en-US" dirty="0" err="1" smtClean="0"/>
              <a:t>CompuTrace</a:t>
            </a:r>
            <a:r>
              <a:rPr lang="en-US" dirty="0" smtClean="0"/>
              <a:t> software which is embedded in some OEM </a:t>
            </a:r>
            <a:r>
              <a:rPr lang="en-US" dirty="0" err="1" smtClean="0"/>
              <a:t>BIOSes</a:t>
            </a:r>
            <a:r>
              <a:rPr lang="en-US" dirty="0" smtClean="0"/>
              <a:t>.</a:t>
            </a:r>
          </a:p>
          <a:p>
            <a:r>
              <a:rPr lang="en-US" dirty="0" smtClean="0"/>
              <a:t>It is anti-theft software ("a laptop lo-jack") which is meant to exist in the BIOS, load itself into the OS (even if the thief changes/reformats the hard drive), and then beacon out to </a:t>
            </a:r>
            <a:r>
              <a:rPr lang="en-US" dirty="0" err="1" smtClean="0"/>
              <a:t>CompuTrace's</a:t>
            </a:r>
            <a:r>
              <a:rPr lang="en-US" dirty="0" smtClean="0"/>
              <a:t> server, so they can try to find your stolen laptop</a:t>
            </a:r>
          </a:p>
          <a:p>
            <a:r>
              <a:rPr lang="en-US" dirty="0" smtClean="0"/>
              <a:t>The software is generally disabled by default, and requires changing a BIOS setting to enable</a:t>
            </a:r>
          </a:p>
          <a:p>
            <a:r>
              <a:rPr lang="en-US" dirty="0" smtClean="0"/>
              <a:t>An interesting thing here is that the software has a mini-NTFS driver embedded in it, so that it can drop an EXE into the filesystem, and register it as a Windows service.</a:t>
            </a:r>
          </a:p>
          <a:p>
            <a:r>
              <a:rPr lang="en-US" dirty="0" smtClean="0"/>
              <a:t>The problematic thing here is that the </a:t>
            </a:r>
            <a:r>
              <a:rPr lang="en-US" dirty="0" err="1" smtClean="0"/>
              <a:t>CompuTrace</a:t>
            </a:r>
            <a:r>
              <a:rPr lang="en-US" dirty="0" smtClean="0"/>
              <a:t> BIOS code reads and executes unauthenticated (only </a:t>
            </a:r>
            <a:r>
              <a:rPr lang="en-US" dirty="0" err="1" smtClean="0"/>
              <a:t>CRCed</a:t>
            </a:r>
            <a:r>
              <a:rPr lang="en-US" dirty="0" smtClean="0"/>
              <a:t>!) code from the HD in space outside the partitions, allowing an attacker to potentially get arbitrary BIOS code execution across a wide range of </a:t>
            </a:r>
            <a:r>
              <a:rPr lang="en-US" dirty="0" err="1" smtClean="0"/>
              <a:t>BIOSes</a:t>
            </a:r>
            <a:r>
              <a:rPr lang="en-US" dirty="0" smtClean="0"/>
              <a:t> (whatever has </a:t>
            </a:r>
            <a:r>
              <a:rPr lang="en-US" dirty="0" err="1" smtClean="0"/>
              <a:t>CompuTrace</a:t>
            </a:r>
            <a:r>
              <a:rPr lang="en-US" dirty="0" smtClean="0"/>
              <a:t> embedded)</a:t>
            </a:r>
            <a:endParaRPr lang="en-US" dirty="0"/>
          </a:p>
        </p:txBody>
      </p:sp>
    </p:spTree>
    <p:extLst>
      <p:ext uri="{BB962C8B-B14F-4D97-AF65-F5344CB8AC3E}">
        <p14:creationId xmlns:p14="http://schemas.microsoft.com/office/powerpoint/2010/main" val="2077794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85145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2009 – Attacking Intel BIOS – </a:t>
            </a:r>
            <a:r>
              <a:rPr lang="en-US" dirty="0" err="1" smtClean="0"/>
              <a:t>Wojtczuk</a:t>
            </a:r>
            <a:r>
              <a:rPr lang="en-US" dirty="0" smtClean="0"/>
              <a:t> &amp; </a:t>
            </a:r>
            <a:r>
              <a:rPr lang="en-US" dirty="0" err="1" smtClean="0"/>
              <a:t>Tereshkin</a:t>
            </a:r>
            <a:r>
              <a:rPr lang="en-US" dirty="0" smtClean="0"/>
              <a:t> [1]</a:t>
            </a:r>
            <a:endParaRPr lang="en-US" dirty="0"/>
          </a:p>
        </p:txBody>
      </p:sp>
      <p:sp>
        <p:nvSpPr>
          <p:cNvPr id="3" name="Content Placeholder 2"/>
          <p:cNvSpPr>
            <a:spLocks noGrp="1"/>
          </p:cNvSpPr>
          <p:nvPr>
            <p:ph idx="1"/>
          </p:nvPr>
        </p:nvSpPr>
        <p:spPr>
          <a:xfrm>
            <a:off x="609600" y="1447800"/>
            <a:ext cx="8229600" cy="5410200"/>
          </a:xfrm>
        </p:spPr>
        <p:txBody>
          <a:bodyPr>
            <a:normAutofit fontScale="92500" lnSpcReduction="20000"/>
          </a:bodyPr>
          <a:lstStyle/>
          <a:p>
            <a:r>
              <a:rPr lang="en-US" dirty="0" smtClean="0"/>
              <a:t>Explained that for properly secured systems, the BIOS reboots into an open state, checks for BIOS update, and then locks down the system post-update (if any)</a:t>
            </a:r>
          </a:p>
          <a:p>
            <a:r>
              <a:rPr lang="en-US" dirty="0" smtClean="0"/>
              <a:t>This gives very few opportunities for an attacker to provide malicious input to the BIOS to try to gain code execution.</a:t>
            </a:r>
          </a:p>
          <a:p>
            <a:r>
              <a:rPr lang="en-US" dirty="0" smtClean="0"/>
              <a:t>But it turns out that there is some parsing involved in handling unsigned subcomponents of the UEFI flash filesystem…</a:t>
            </a:r>
          </a:p>
          <a:p>
            <a:r>
              <a:rPr lang="en-US" dirty="0" smtClean="0"/>
              <a:t>In particular, the user-customizable BIOS splash screen</a:t>
            </a:r>
          </a:p>
          <a:p>
            <a:r>
              <a:rPr lang="en-US" dirty="0" smtClean="0"/>
              <a:t>They consequently leveraged a parsing error in BMP processing to gain arbitrary code execution in the context of the BIOS, and subsequently </a:t>
            </a:r>
            <a:r>
              <a:rPr lang="en-US" dirty="0" err="1" smtClean="0"/>
              <a:t>reflash</a:t>
            </a:r>
            <a:r>
              <a:rPr lang="en-US" dirty="0" smtClean="0"/>
              <a:t> the BIOS (without having a valid, signed, BIOS update)</a:t>
            </a:r>
            <a:endParaRPr lang="en-US" dirty="0"/>
          </a:p>
          <a:p>
            <a:endParaRPr lang="en-US" dirty="0" smtClean="0"/>
          </a:p>
          <a:p>
            <a:endParaRPr lang="en-US" dirty="0" smtClean="0"/>
          </a:p>
          <a:p>
            <a:r>
              <a:rPr lang="en-US" sz="2800" i="1" u="sng" dirty="0"/>
              <a:t>This work assumes </a:t>
            </a:r>
            <a:r>
              <a:rPr lang="en-US" sz="2800" i="1" u="sng" dirty="0" smtClean="0"/>
              <a:t>a non-writable, signed, UEFI BIOS! Awesome work!</a:t>
            </a:r>
          </a:p>
          <a:p>
            <a:r>
              <a:rPr lang="en-US" sz="2100" u="sng" dirty="0" smtClean="0"/>
              <a:t>(although, having the </a:t>
            </a:r>
            <a:r>
              <a:rPr lang="en-US" sz="2100" u="sng" dirty="0" err="1" smtClean="0"/>
              <a:t>TianoCore</a:t>
            </a:r>
            <a:r>
              <a:rPr lang="en-US" sz="2100" u="sng" dirty="0" smtClean="0"/>
              <a:t> UEFI reference source code </a:t>
            </a:r>
            <a:r>
              <a:rPr lang="en-US" sz="2100" i="1" u="sng" dirty="0" smtClean="0"/>
              <a:t>did</a:t>
            </a:r>
            <a:r>
              <a:rPr lang="en-US" sz="2100" u="sng" dirty="0" smtClean="0"/>
              <a:t> make it a little easier on them than we had it for our bug ;))</a:t>
            </a:r>
            <a:endParaRPr lang="en-US" sz="2100" u="sng" dirty="0"/>
          </a:p>
          <a:p>
            <a:endParaRPr lang="en-US" dirty="0"/>
          </a:p>
        </p:txBody>
      </p:sp>
    </p:spTree>
    <p:extLst>
      <p:ext uri="{BB962C8B-B14F-4D97-AF65-F5344CB8AC3E}">
        <p14:creationId xmlns:p14="http://schemas.microsoft.com/office/powerpoint/2010/main" val="222210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5480"/>
          </a:xfrm>
          <a:prstGeom prst="rect">
            <a:avLst/>
          </a:prstGeom>
        </p:spPr>
      </p:pic>
    </p:spTree>
    <p:extLst>
      <p:ext uri="{BB962C8B-B14F-4D97-AF65-F5344CB8AC3E}">
        <p14:creationId xmlns:p14="http://schemas.microsoft.com/office/powerpoint/2010/main" val="102110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2011 – </a:t>
            </a:r>
            <a:r>
              <a:rPr lang="en-US" dirty="0"/>
              <a:t>Sticky </a:t>
            </a:r>
            <a:r>
              <a:rPr lang="en-US" dirty="0" smtClean="0"/>
              <a:t>Finger </a:t>
            </a:r>
            <a:r>
              <a:rPr lang="en-US" dirty="0"/>
              <a:t>&amp; KBC Custom </a:t>
            </a:r>
            <a:r>
              <a:rPr lang="en-US" dirty="0" smtClean="0"/>
              <a:t>Shop – </a:t>
            </a:r>
            <a:r>
              <a:rPr lang="en-US" dirty="0" err="1" smtClean="0"/>
              <a:t>Gazet</a:t>
            </a:r>
            <a:r>
              <a:rPr lang="en-US" dirty="0" smtClean="0"/>
              <a:t> [17]</a:t>
            </a:r>
            <a:endParaRPr lang="en-US" dirty="0"/>
          </a:p>
        </p:txBody>
      </p:sp>
      <p:sp>
        <p:nvSpPr>
          <p:cNvPr id="3" name="Content Placeholder 2"/>
          <p:cNvSpPr>
            <a:spLocks noGrp="1"/>
          </p:cNvSpPr>
          <p:nvPr>
            <p:ph idx="1"/>
          </p:nvPr>
        </p:nvSpPr>
        <p:spPr>
          <a:xfrm>
            <a:off x="609600" y="1447800"/>
            <a:ext cx="8229600" cy="5410200"/>
          </a:xfrm>
        </p:spPr>
        <p:txBody>
          <a:bodyPr>
            <a:normAutofit lnSpcReduction="10000"/>
          </a:bodyPr>
          <a:lstStyle/>
          <a:p>
            <a:r>
              <a:rPr lang="en-US" dirty="0" smtClean="0"/>
              <a:t>This lesser-known work was also very good. The presentation had a great snowballing effect where it just kept building to more and more power</a:t>
            </a:r>
          </a:p>
          <a:p>
            <a:r>
              <a:rPr lang="en-US" dirty="0" smtClean="0"/>
              <a:t>First analyzed how his BIOS recovery password worked</a:t>
            </a:r>
            <a:endParaRPr lang="en-US" dirty="0"/>
          </a:p>
          <a:p>
            <a:r>
              <a:rPr lang="en-US" dirty="0" smtClean="0"/>
              <a:t>Found that it involved SMM and the Keyboard Controller (KBC)</a:t>
            </a:r>
          </a:p>
          <a:p>
            <a:r>
              <a:rPr lang="en-US" dirty="0" smtClean="0"/>
              <a:t>Looked at a KBC update and 1) figured out the architecture (</a:t>
            </a:r>
            <a:r>
              <a:rPr lang="en-US" dirty="0" err="1" smtClean="0"/>
              <a:t>ARCompact</a:t>
            </a:r>
            <a:r>
              <a:rPr lang="en-US" dirty="0" smtClean="0"/>
              <a:t>) 2) adapted their disassembler to display it and 3) subsequently </a:t>
            </a:r>
            <a:r>
              <a:rPr lang="en-US" dirty="0" err="1" smtClean="0"/>
              <a:t>reflashed</a:t>
            </a:r>
            <a:r>
              <a:rPr lang="en-US" dirty="0" smtClean="0"/>
              <a:t> the KBC with custom code (no access controls, just required a lot of RE)</a:t>
            </a:r>
          </a:p>
          <a:p>
            <a:r>
              <a:rPr lang="en-US" dirty="0" smtClean="0"/>
              <a:t>Then analyzed the SMM code and found that there is a buffer overflow when SMM talks to the KBC!</a:t>
            </a:r>
          </a:p>
          <a:p>
            <a:r>
              <a:rPr lang="en-US" dirty="0" smtClean="0"/>
              <a:t>Persisting in the KBC *and* breaking back into SMM? Delightful!</a:t>
            </a:r>
            <a:endParaRPr lang="en-US" dirty="0"/>
          </a:p>
          <a:p>
            <a:endParaRPr lang="en-US" dirty="0" smtClean="0"/>
          </a:p>
          <a:p>
            <a:endParaRPr lang="en-US" dirty="0"/>
          </a:p>
          <a:p>
            <a:r>
              <a:rPr lang="en-US" dirty="0" smtClean="0"/>
              <a:t>Assumes no KBC locks. We've been told newer KBCs have more access controls but we haven't looked into it further.</a:t>
            </a:r>
          </a:p>
        </p:txBody>
      </p:sp>
    </p:spTree>
    <p:extLst>
      <p:ext uri="{BB962C8B-B14F-4D97-AF65-F5344CB8AC3E}">
        <p14:creationId xmlns:p14="http://schemas.microsoft.com/office/powerpoint/2010/main" val="426982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0" y="-19180"/>
            <a:ext cx="9257116" cy="6990326"/>
          </a:xfrm>
          <a:prstGeom prst="rect">
            <a:avLst/>
          </a:prstGeom>
        </p:spPr>
      </p:pic>
    </p:spTree>
    <p:extLst>
      <p:ext uri="{BB962C8B-B14F-4D97-AF65-F5344CB8AC3E}">
        <p14:creationId xmlns:p14="http://schemas.microsoft.com/office/powerpoint/2010/main" val="1892084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2012 - DE MYSTERIIS DOM JOBSIVS Mac EFI </a:t>
            </a:r>
            <a:r>
              <a:rPr lang="en-US" dirty="0" smtClean="0"/>
              <a:t>Rootkits – Snare [18]</a:t>
            </a:r>
            <a:endParaRPr lang="en-US" dirty="0"/>
          </a:p>
        </p:txBody>
      </p:sp>
      <p:sp>
        <p:nvSpPr>
          <p:cNvPr id="3" name="Content Placeholder 2"/>
          <p:cNvSpPr>
            <a:spLocks noGrp="1"/>
          </p:cNvSpPr>
          <p:nvPr>
            <p:ph idx="1"/>
          </p:nvPr>
        </p:nvSpPr>
        <p:spPr>
          <a:xfrm>
            <a:off x="609600" y="1447800"/>
            <a:ext cx="8229600" cy="5410200"/>
          </a:xfrm>
        </p:spPr>
        <p:txBody>
          <a:bodyPr>
            <a:normAutofit lnSpcReduction="10000"/>
          </a:bodyPr>
          <a:lstStyle/>
          <a:p>
            <a:r>
              <a:rPr lang="en-US" dirty="0" smtClean="0"/>
              <a:t>Apple was the first major vendor to adopt EFI, when they first released their Intel Macs</a:t>
            </a:r>
          </a:p>
          <a:p>
            <a:r>
              <a:rPr lang="en-US" dirty="0" smtClean="0"/>
              <a:t>Unfortunately they are late to the game with implementing the newer UEFI specs such as 2.3.1's UEFI Secure Boot</a:t>
            </a:r>
          </a:p>
          <a:p>
            <a:pPr lvl="1"/>
            <a:r>
              <a:rPr lang="en-US" dirty="0" smtClean="0"/>
              <a:t>All Macs have openly writable </a:t>
            </a:r>
            <a:r>
              <a:rPr lang="en-US" dirty="0" err="1" smtClean="0"/>
              <a:t>BIOSes</a:t>
            </a:r>
            <a:r>
              <a:rPr lang="en-US" dirty="0" smtClean="0"/>
              <a:t>, but…</a:t>
            </a:r>
          </a:p>
          <a:p>
            <a:pPr lvl="1"/>
            <a:r>
              <a:rPr lang="en-US" dirty="0"/>
              <a:t>"Anecdotal evidence has indicated that Mac systems also contain a </a:t>
            </a:r>
            <a:r>
              <a:rPr lang="en-US" dirty="0" smtClean="0"/>
              <a:t>'boot ROM', </a:t>
            </a:r>
            <a:r>
              <a:rPr lang="en-US" dirty="0"/>
              <a:t>which is executed before the EFI firmware and verifies the integrity of the firmware image including its cryptographic signature at the end of the firmware volume. If the firmware image is not deemed to be valid, the system generates the </a:t>
            </a:r>
            <a:r>
              <a:rPr lang="en-US" dirty="0" smtClean="0"/>
              <a:t>'S.O.S.' </a:t>
            </a:r>
            <a:r>
              <a:rPr lang="en-US" dirty="0"/>
              <a:t>beep sound (literally </a:t>
            </a:r>
            <a:r>
              <a:rPr lang="en-US" dirty="0" smtClean="0"/>
              <a:t>'S </a:t>
            </a:r>
            <a:r>
              <a:rPr lang="en-US" dirty="0"/>
              <a:t>O </a:t>
            </a:r>
            <a:r>
              <a:rPr lang="en-US" dirty="0" smtClean="0"/>
              <a:t>S' </a:t>
            </a:r>
            <a:r>
              <a:rPr lang="en-US" dirty="0"/>
              <a:t>in Morse code) and refuses to boot. The author has not explored this any further; however, it may be a future area of research.</a:t>
            </a:r>
            <a:r>
              <a:rPr lang="en-US" dirty="0" smtClean="0"/>
              <a:t>"</a:t>
            </a:r>
          </a:p>
          <a:p>
            <a:r>
              <a:rPr lang="en-US" dirty="0" smtClean="0"/>
              <a:t>Showed persistence through patching the </a:t>
            </a:r>
            <a:r>
              <a:rPr lang="en-US" dirty="0" err="1" smtClean="0"/>
              <a:t>bootloader</a:t>
            </a:r>
            <a:r>
              <a:rPr lang="en-US" dirty="0"/>
              <a:t> </a:t>
            </a:r>
            <a:r>
              <a:rPr lang="en-US" dirty="0" smtClean="0"/>
              <a:t>and rewriting an XROM</a:t>
            </a:r>
          </a:p>
          <a:p>
            <a:pPr lvl="1"/>
            <a:r>
              <a:rPr lang="en-US" dirty="0" smtClean="0"/>
              <a:t>Then showed patching the OS kernel from both those places</a:t>
            </a:r>
          </a:p>
          <a:p>
            <a:r>
              <a:rPr lang="en-US" dirty="0" smtClean="0"/>
              <a:t>Behold your attacker…</a:t>
            </a:r>
          </a:p>
          <a:p>
            <a:endParaRPr lang="en-US" dirty="0" smtClean="0"/>
          </a:p>
        </p:txBody>
      </p:sp>
    </p:spTree>
    <p:extLst>
      <p:ext uri="{BB962C8B-B14F-4D97-AF65-F5344CB8AC3E}">
        <p14:creationId xmlns:p14="http://schemas.microsoft.com/office/powerpoint/2010/main" val="118500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965200" y="0"/>
            <a:ext cx="7195279" cy="6457767"/>
          </a:xfrm>
          <a:prstGeom prst="rect">
            <a:avLst/>
          </a:prstGeom>
        </p:spPr>
      </p:pic>
      <p:sp>
        <p:nvSpPr>
          <p:cNvPr id="7" name="Rectangle 6"/>
          <p:cNvSpPr/>
          <p:nvPr/>
        </p:nvSpPr>
        <p:spPr>
          <a:xfrm>
            <a:off x="391838" y="6474862"/>
            <a:ext cx="6858000" cy="383138"/>
          </a:xfrm>
          <a:prstGeom prst="rect">
            <a:avLst/>
          </a:prstGeom>
        </p:spPr>
        <p:txBody>
          <a:bodyPr wrap="square">
            <a:spAutoFit/>
          </a:bodyPr>
          <a:lstStyle/>
          <a:p>
            <a:r>
              <a:rPr lang="en-US" dirty="0" smtClean="0"/>
              <a:t>From [18]</a:t>
            </a:r>
            <a:endParaRPr lang="en-US" dirty="0"/>
          </a:p>
        </p:txBody>
      </p:sp>
    </p:spTree>
    <p:extLst>
      <p:ext uri="{BB962C8B-B14F-4D97-AF65-F5344CB8AC3E}">
        <p14:creationId xmlns:p14="http://schemas.microsoft.com/office/powerpoint/2010/main" val="3068774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 </a:t>
            </a:r>
            <a:r>
              <a:rPr lang="en-US" dirty="0" err="1" smtClean="0"/>
              <a:t>Mebromi</a:t>
            </a:r>
            <a:r>
              <a:rPr lang="en-US" dirty="0" smtClean="0"/>
              <a:t>[14]</a:t>
            </a:r>
            <a:endParaRPr lang="en-US"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The other known in-the-wild BIOS-infecting malware</a:t>
            </a:r>
          </a:p>
          <a:p>
            <a:r>
              <a:rPr lang="en-US" dirty="0" smtClean="0"/>
              <a:t>Discovered in Sept. 2011</a:t>
            </a:r>
          </a:p>
          <a:p>
            <a:r>
              <a:rPr lang="en-US" dirty="0" smtClean="0"/>
              <a:t>Based on </a:t>
            </a:r>
            <a:r>
              <a:rPr lang="en-US" dirty="0" err="1" smtClean="0"/>
              <a:t>IceLord's</a:t>
            </a:r>
            <a:r>
              <a:rPr lang="en-US" dirty="0" smtClean="0"/>
              <a:t> 2007 proof of concept Award BIOS infector</a:t>
            </a:r>
          </a:p>
          <a:p>
            <a:r>
              <a:rPr lang="en-US" dirty="0" smtClean="0"/>
              <a:t>Is in the BIOS primarily for </a:t>
            </a:r>
            <a:r>
              <a:rPr lang="en-US" dirty="0" err="1" smtClean="0"/>
              <a:t>persistance</a:t>
            </a:r>
            <a:r>
              <a:rPr lang="en-US" dirty="0" smtClean="0"/>
              <a:t> of installation of standard Master Boot Record (MBR)-based kernel infector.</a:t>
            </a:r>
          </a:p>
          <a:p>
            <a:pPr lvl="1"/>
            <a:r>
              <a:rPr lang="en-US" dirty="0" smtClean="0"/>
              <a:t>Does IRP hooks to hide files on disk</a:t>
            </a:r>
          </a:p>
          <a:p>
            <a:pPr lvl="1"/>
            <a:endParaRPr lang="en-US" dirty="0"/>
          </a:p>
          <a:p>
            <a:pPr lvl="1"/>
            <a:endParaRPr lang="en-US" dirty="0" smtClean="0"/>
          </a:p>
          <a:p>
            <a:pPr lvl="1"/>
            <a:endParaRPr lang="en-US" dirty="0"/>
          </a:p>
          <a:p>
            <a:pPr marL="287338" lvl="1" indent="0">
              <a:buNone/>
            </a:pPr>
            <a:endParaRPr lang="en-US" dirty="0"/>
          </a:p>
          <a:p>
            <a:pPr marL="287338" lvl="1" indent="0">
              <a:buNone/>
            </a:pPr>
            <a:endParaRPr lang="en-US" dirty="0" smtClean="0"/>
          </a:p>
          <a:p>
            <a:pPr marL="287338" lvl="1" indent="0">
              <a:buNone/>
            </a:pPr>
            <a:endParaRPr lang="en-US" dirty="0" smtClean="0"/>
          </a:p>
          <a:p>
            <a:pPr marL="287338" lvl="1" indent="0">
              <a:buNone/>
            </a:pPr>
            <a:endParaRPr lang="en-US" dirty="0"/>
          </a:p>
          <a:p>
            <a:r>
              <a:rPr lang="en-US" dirty="0"/>
              <a:t>This </a:t>
            </a:r>
            <a:r>
              <a:rPr lang="en-US" dirty="0" smtClean="0"/>
              <a:t>malware assumes </a:t>
            </a:r>
            <a:r>
              <a:rPr lang="en-US" dirty="0"/>
              <a:t>an open and writable </a:t>
            </a:r>
            <a:r>
              <a:rPr lang="en-US" dirty="0" smtClean="0"/>
              <a:t>Legacy BIOS</a:t>
            </a:r>
            <a:endParaRPr lang="en-US" dirty="0"/>
          </a:p>
        </p:txBody>
      </p:sp>
    </p:spTree>
    <p:extLst>
      <p:ext uri="{BB962C8B-B14F-4D97-AF65-F5344CB8AC3E}">
        <p14:creationId xmlns:p14="http://schemas.microsoft.com/office/powerpoint/2010/main" val="40094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609600" y="1447800"/>
            <a:ext cx="8229600" cy="4899212"/>
          </a:xfrm>
        </p:spPr>
        <p:txBody>
          <a:bodyPr>
            <a:normAutofit fontScale="92500" lnSpcReduction="10000"/>
          </a:bodyPr>
          <a:lstStyle/>
          <a:p>
            <a:r>
              <a:rPr lang="en-US" dirty="0" smtClean="0"/>
              <a:t>Why should you care about BIOS security?</a:t>
            </a:r>
          </a:p>
          <a:p>
            <a:pPr lvl="1"/>
            <a:r>
              <a:rPr lang="en-US" dirty="0" smtClean="0"/>
              <a:t>It's the first code that runs on your CPU</a:t>
            </a:r>
          </a:p>
          <a:p>
            <a:pPr lvl="1"/>
            <a:r>
              <a:rPr lang="en-US" dirty="0" smtClean="0"/>
              <a:t>Almost no one is integrity checking the BIOS, so it's a great place for multi-year backdoors to reside</a:t>
            </a:r>
          </a:p>
          <a:p>
            <a:pPr lvl="1"/>
            <a:r>
              <a:rPr lang="en-US" dirty="0" smtClean="0"/>
              <a:t>BIOS overwrite leads to very annoying/time-consuming to recover from bricking of machines (CIH Virus)</a:t>
            </a:r>
          </a:p>
          <a:p>
            <a:pPr lvl="1"/>
            <a:r>
              <a:rPr lang="en-US" dirty="0" smtClean="0"/>
              <a:t>It's rarified knowledge, so it's cool :)</a:t>
            </a:r>
          </a:p>
          <a:p>
            <a:r>
              <a:rPr lang="en-US" dirty="0"/>
              <a:t>W</a:t>
            </a:r>
            <a:r>
              <a:rPr lang="en-US" dirty="0" smtClean="0"/>
              <a:t>e cared because we wanted to know how trusted computing BIOS security mechanisms work.</a:t>
            </a:r>
          </a:p>
          <a:p>
            <a:pPr lvl="1"/>
            <a:r>
              <a:rPr lang="en-US" dirty="0" smtClean="0"/>
              <a:t>What is actually measured to generate Trusted Platform Module (TPM)-stored BIOS measurements?</a:t>
            </a:r>
          </a:p>
          <a:p>
            <a:pPr lvl="1"/>
            <a:r>
              <a:rPr lang="en-US" dirty="0" smtClean="0"/>
              <a:t>Can an attacker defeat these measurements?</a:t>
            </a:r>
          </a:p>
          <a:p>
            <a:pPr lvl="1"/>
            <a:r>
              <a:rPr lang="en-US" dirty="0" smtClean="0"/>
              <a:t>How can we build a better root of trust – one that detects an attacker at the same privilege level as the defender?</a:t>
            </a:r>
          </a:p>
          <a:p>
            <a:pPr lvl="2"/>
            <a:r>
              <a:rPr lang="en-US" dirty="0" smtClean="0"/>
              <a:t>Heresy!? Read-on!</a:t>
            </a:r>
          </a:p>
          <a:p>
            <a:endParaRPr lang="en-US" dirty="0" smtClean="0"/>
          </a:p>
          <a:p>
            <a:endParaRPr lang="en-US" dirty="0" smtClean="0"/>
          </a:p>
        </p:txBody>
      </p:sp>
    </p:spTree>
    <p:extLst>
      <p:ext uri="{BB962C8B-B14F-4D97-AF65-F5344CB8AC3E}">
        <p14:creationId xmlns:p14="http://schemas.microsoft.com/office/powerpoint/2010/main" val="2856955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2013 – Evil Maid Just </a:t>
            </a:r>
            <a:r>
              <a:rPr lang="en-US" sz="2000" dirty="0"/>
              <a:t>Got Angrier: Why Full-Disk Encryption With TPM is Insecure on Many </a:t>
            </a:r>
            <a:r>
              <a:rPr lang="en-US" sz="2000" dirty="0" smtClean="0"/>
              <a:t>Systems – </a:t>
            </a:r>
            <a:r>
              <a:rPr lang="en-US" sz="2000" dirty="0" err="1" smtClean="0"/>
              <a:t>Bulygin</a:t>
            </a:r>
            <a:r>
              <a:rPr lang="en-US" sz="2000" dirty="0"/>
              <a:t> </a:t>
            </a:r>
            <a:r>
              <a:rPr lang="en-US" sz="2000" dirty="0" smtClean="0"/>
              <a:t>[3], A Tale of One Software Bypass of Windows 8 Secure Boot – </a:t>
            </a:r>
            <a:r>
              <a:rPr lang="en-US" sz="2000" dirty="0" err="1" smtClean="0"/>
              <a:t>Bulygin</a:t>
            </a:r>
            <a:r>
              <a:rPr lang="en-US" sz="2000" dirty="0" smtClean="0"/>
              <a:t> et al. [4]</a:t>
            </a:r>
            <a:endParaRPr lang="en-US" sz="2000" dirty="0"/>
          </a:p>
        </p:txBody>
      </p:sp>
      <p:sp>
        <p:nvSpPr>
          <p:cNvPr id="3" name="Content Placeholder 2"/>
          <p:cNvSpPr>
            <a:spLocks noGrp="1"/>
          </p:cNvSpPr>
          <p:nvPr>
            <p:ph idx="1"/>
          </p:nvPr>
        </p:nvSpPr>
        <p:spPr>
          <a:xfrm>
            <a:off x="609600" y="1447800"/>
            <a:ext cx="8229600" cy="5410200"/>
          </a:xfrm>
        </p:spPr>
        <p:txBody>
          <a:bodyPr/>
          <a:lstStyle/>
          <a:p>
            <a:r>
              <a:rPr lang="en-US" dirty="0" smtClean="0"/>
              <a:t>Showed that ASUS UEFI systems are not properly setting BIOS access controls</a:t>
            </a:r>
          </a:p>
          <a:p>
            <a:r>
              <a:rPr lang="en-US" dirty="0" smtClean="0"/>
              <a:t>[3] shows that you can use this to modify the BIOS without TPM-stored measurements changing, thus defeating </a:t>
            </a:r>
            <a:r>
              <a:rPr lang="en-US" dirty="0" err="1" smtClean="0"/>
              <a:t>BitLocker</a:t>
            </a:r>
            <a:endParaRPr lang="en-US" dirty="0" smtClean="0"/>
          </a:p>
          <a:p>
            <a:pPr lvl="1"/>
            <a:r>
              <a:rPr lang="en-US" dirty="0" smtClean="0"/>
              <a:t>Which is fundamentally about a poor S-CRTM implementation, but it wasn't discussed what regions the S-CRTM actually measures</a:t>
            </a:r>
          </a:p>
          <a:p>
            <a:r>
              <a:rPr lang="en-US" dirty="0" smtClean="0"/>
              <a:t>[4] shows that you can use this to disable Windows 8 Secure Boot</a:t>
            </a:r>
          </a:p>
          <a:p>
            <a:pPr lvl="1"/>
            <a:r>
              <a:rPr lang="en-US" dirty="0" smtClean="0"/>
              <a:t>Also hinted that the vulnerability was more wide-spread, and hinted at, but didn't disclose, another technique for defeating Secure Boot from </a:t>
            </a:r>
            <a:r>
              <a:rPr lang="en-US" dirty="0" err="1" smtClean="0"/>
              <a:t>userspace</a:t>
            </a:r>
            <a:endParaRPr lang="en-US" dirty="0" smtClean="0"/>
          </a:p>
          <a:p>
            <a:pPr lvl="1"/>
            <a:endParaRPr lang="en-US" dirty="0"/>
          </a:p>
          <a:p>
            <a:r>
              <a:rPr lang="en-US" dirty="0" smtClean="0"/>
              <a:t>Provides initial evidence that </a:t>
            </a:r>
            <a:r>
              <a:rPr lang="en-US" dirty="0" err="1" smtClean="0"/>
              <a:t>BIOSes</a:t>
            </a:r>
            <a:r>
              <a:rPr lang="en-US" dirty="0" smtClean="0"/>
              <a:t> are more open than people think. We thought these sorts of problems were behind us, but since they're clearly not, this is part of why we made Copernicus</a:t>
            </a:r>
            <a:endParaRPr lang="en-US" dirty="0"/>
          </a:p>
        </p:txBody>
      </p:sp>
    </p:spTree>
    <p:extLst>
      <p:ext uri="{BB962C8B-B14F-4D97-AF65-F5344CB8AC3E}">
        <p14:creationId xmlns:p14="http://schemas.microsoft.com/office/powerpoint/2010/main" val="1799391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cxnSp>
        <p:nvCxnSpPr>
          <p:cNvPr id="6" name="Straight Arrow Connector 5"/>
          <p:cNvCxnSpPr/>
          <p:nvPr/>
        </p:nvCxnSpPr>
        <p:spPr>
          <a:xfrm flipV="1">
            <a:off x="1324140" y="5755249"/>
            <a:ext cx="0" cy="6619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0" y="3998952"/>
            <a:ext cx="706377" cy="37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75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8381"/>
            <a:ext cx="9144000" cy="6911662"/>
          </a:xfrm>
          <a:prstGeom prst="rect">
            <a:avLst/>
          </a:prstGeom>
        </p:spPr>
      </p:pic>
    </p:spTree>
    <p:extLst>
      <p:ext uri="{BB962C8B-B14F-4D97-AF65-F5344CB8AC3E}">
        <p14:creationId xmlns:p14="http://schemas.microsoft.com/office/powerpoint/2010/main" val="1953679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868362"/>
          </a:xfrm>
        </p:spPr>
        <p:txBody>
          <a:bodyPr>
            <a:normAutofit fontScale="90000"/>
          </a:bodyPr>
          <a:lstStyle/>
          <a:p>
            <a:r>
              <a:rPr lang="en-US" dirty="0" smtClean="0"/>
              <a:t>2013 – BIOS </a:t>
            </a:r>
            <a:r>
              <a:rPr lang="en-US" dirty="0" err="1" smtClean="0"/>
              <a:t>Chronomancy</a:t>
            </a:r>
            <a:r>
              <a:rPr lang="en-US" dirty="0" smtClean="0"/>
              <a:t> – Butterworth et al.[18], Defeating Signed BIOS Enforcement – Kallenberg et al. [13]</a:t>
            </a:r>
            <a:endParaRPr lang="en-US" dirty="0"/>
          </a:p>
        </p:txBody>
      </p:sp>
      <p:sp>
        <p:nvSpPr>
          <p:cNvPr id="3" name="Content Placeholder 2"/>
          <p:cNvSpPr>
            <a:spLocks noGrp="1"/>
          </p:cNvSpPr>
          <p:nvPr>
            <p:ph idx="1"/>
          </p:nvPr>
        </p:nvSpPr>
        <p:spPr>
          <a:xfrm>
            <a:off x="609600" y="1447800"/>
            <a:ext cx="8229600" cy="5410200"/>
          </a:xfrm>
        </p:spPr>
        <p:txBody>
          <a:bodyPr>
            <a:normAutofit/>
          </a:bodyPr>
          <a:lstStyle/>
          <a:p>
            <a:r>
              <a:rPr lang="en-US" dirty="0" smtClean="0"/>
              <a:t>We found the 2</a:t>
            </a:r>
            <a:r>
              <a:rPr lang="en-US" baseline="30000" dirty="0" smtClean="0"/>
              <a:t>nd</a:t>
            </a:r>
            <a:r>
              <a:rPr lang="en-US" dirty="0" smtClean="0"/>
              <a:t> ever signed-bios-bypassing exploit</a:t>
            </a:r>
          </a:p>
          <a:p>
            <a:pPr lvl="1"/>
            <a:r>
              <a:rPr lang="en-US" dirty="0" smtClean="0"/>
              <a:t>And then we found a bunch of easier ways to attack than exploits</a:t>
            </a:r>
          </a:p>
          <a:p>
            <a:r>
              <a:rPr lang="en-US" dirty="0" smtClean="0"/>
              <a:t>We show that once an attacker is in the BIOS, he can completely defeat the S-CRTM's TPM-stored measurement</a:t>
            </a:r>
          </a:p>
          <a:p>
            <a:pPr lvl="1"/>
            <a:r>
              <a:rPr lang="en-US" dirty="0" smtClean="0"/>
              <a:t>We call this BIOS parasite a tick</a:t>
            </a:r>
          </a:p>
          <a:p>
            <a:r>
              <a:rPr lang="en-US" dirty="0" smtClean="0"/>
              <a:t>We also show that trying to just use a standard BIOS upgrade/downgrade </a:t>
            </a:r>
            <a:r>
              <a:rPr lang="en-US" dirty="0" err="1" smtClean="0"/>
              <a:t>reflash</a:t>
            </a:r>
            <a:r>
              <a:rPr lang="en-US" dirty="0" smtClean="0"/>
              <a:t> can also be defeated</a:t>
            </a:r>
          </a:p>
          <a:p>
            <a:pPr lvl="1"/>
            <a:r>
              <a:rPr lang="en-US" dirty="0" smtClean="0"/>
              <a:t>We call this BIOS parasite a flea – because it "hops" across BIOS updates</a:t>
            </a:r>
          </a:p>
          <a:p>
            <a:r>
              <a:rPr lang="en-US" dirty="0" smtClean="0"/>
              <a:t>We propose the BIOS </a:t>
            </a:r>
            <a:r>
              <a:rPr lang="en-US" dirty="0" err="1" smtClean="0"/>
              <a:t>Chronomancy</a:t>
            </a:r>
            <a:r>
              <a:rPr lang="en-US" dirty="0" smtClean="0"/>
              <a:t> defensive system which uses timing-based attestation, and which is designed specifically under the assumption that the attacker is at the same privilege level (in the BIOS) as the defensive code</a:t>
            </a:r>
            <a:endParaRPr lang="en-US" dirty="0"/>
          </a:p>
        </p:txBody>
      </p:sp>
    </p:spTree>
    <p:extLst>
      <p:ext uri="{BB962C8B-B14F-4D97-AF65-F5344CB8AC3E}">
        <p14:creationId xmlns:p14="http://schemas.microsoft.com/office/powerpoint/2010/main" val="221939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0" y="1104900"/>
            <a:ext cx="6350000" cy="4648200"/>
          </a:xfrm>
          <a:prstGeom prst="rect">
            <a:avLst/>
          </a:prstGeom>
        </p:spPr>
      </p:pic>
      <p:sp>
        <p:nvSpPr>
          <p:cNvPr id="5" name="Rectangle 4"/>
          <p:cNvSpPr/>
          <p:nvPr/>
        </p:nvSpPr>
        <p:spPr>
          <a:xfrm>
            <a:off x="448418" y="6488668"/>
            <a:ext cx="8239564" cy="369332"/>
          </a:xfrm>
          <a:prstGeom prst="rect">
            <a:avLst/>
          </a:prstGeom>
        </p:spPr>
        <p:txBody>
          <a:bodyPr wrap="square">
            <a:spAutoFit/>
          </a:bodyPr>
          <a:lstStyle/>
          <a:p>
            <a:r>
              <a:rPr lang="en-US" dirty="0"/>
              <a:t>http://</a:t>
            </a:r>
            <a:r>
              <a:rPr lang="en-US" dirty="0" err="1"/>
              <a:t>picforfuns.blogspot.com</a:t>
            </a:r>
            <a:r>
              <a:rPr lang="en-US" dirty="0"/>
              <a:t>/2011/01/be-shallow-or-go-</a:t>
            </a:r>
            <a:r>
              <a:rPr lang="en-US" dirty="0" err="1"/>
              <a:t>deep.html</a:t>
            </a:r>
            <a:endParaRPr lang="en-US" dirty="0"/>
          </a:p>
        </p:txBody>
      </p:sp>
    </p:spTree>
    <p:extLst>
      <p:ext uri="{BB962C8B-B14F-4D97-AF65-F5344CB8AC3E}">
        <p14:creationId xmlns:p14="http://schemas.microsoft.com/office/powerpoint/2010/main" val="2194519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Getting into BIOS</a:t>
            </a:r>
            <a:endParaRPr lang="en-US" dirty="0"/>
          </a:p>
        </p:txBody>
      </p:sp>
      <p:sp>
        <p:nvSpPr>
          <p:cNvPr id="3" name="Content Placeholder 2"/>
          <p:cNvSpPr>
            <a:spLocks noGrp="1"/>
          </p:cNvSpPr>
          <p:nvPr>
            <p:ph idx="1"/>
          </p:nvPr>
        </p:nvSpPr>
        <p:spPr>
          <a:xfrm>
            <a:off x="609600" y="1447800"/>
            <a:ext cx="8229600" cy="5077178"/>
          </a:xfrm>
        </p:spPr>
        <p:txBody>
          <a:bodyPr>
            <a:normAutofit/>
          </a:bodyPr>
          <a:lstStyle/>
          <a:p>
            <a:r>
              <a:rPr lang="en-US" dirty="0" smtClean="0"/>
              <a:t>Access Controls </a:t>
            </a:r>
          </a:p>
          <a:p>
            <a:pPr lvl="1"/>
            <a:r>
              <a:rPr lang="en-US" dirty="0" smtClean="0"/>
              <a:t>There are registers that can prevent writes to the BIOS flash*</a:t>
            </a:r>
          </a:p>
          <a:p>
            <a:pPr lvl="1"/>
            <a:r>
              <a:rPr lang="en-US" dirty="0" smtClean="0"/>
              <a:t>Signed firmware </a:t>
            </a:r>
            <a:r>
              <a:rPr lang="en-US" dirty="0"/>
              <a:t>u</a:t>
            </a:r>
            <a:r>
              <a:rPr lang="en-US" dirty="0" smtClean="0"/>
              <a:t>pdates</a:t>
            </a:r>
          </a:p>
          <a:p>
            <a:r>
              <a:rPr lang="en-US" dirty="0" smtClean="0"/>
              <a:t>Latitude E6400 BIOS revisions:</a:t>
            </a:r>
          </a:p>
          <a:p>
            <a:pPr lvl="1"/>
            <a:r>
              <a:rPr lang="en-US" dirty="0" smtClean="0"/>
              <a:t>A29 did not protect the flash from direct writes to the firmware flash from privileged applications</a:t>
            </a:r>
          </a:p>
          <a:p>
            <a:pPr lvl="2"/>
            <a:r>
              <a:rPr lang="en-US" dirty="0" smtClean="0"/>
              <a:t>A30 and higher do</a:t>
            </a:r>
          </a:p>
          <a:p>
            <a:pPr lvl="1"/>
            <a:r>
              <a:rPr lang="en-US" dirty="0" smtClean="0"/>
              <a:t>A29 did not provide an option to require signed updates</a:t>
            </a:r>
          </a:p>
          <a:p>
            <a:pPr lvl="2"/>
            <a:r>
              <a:rPr lang="en-US" dirty="0" smtClean="0"/>
              <a:t>A30 and higher </a:t>
            </a:r>
            <a:r>
              <a:rPr lang="en-US" i="1" dirty="0" smtClean="0"/>
              <a:t>have</a:t>
            </a:r>
            <a:r>
              <a:rPr lang="en-US" dirty="0" smtClean="0"/>
              <a:t> </a:t>
            </a:r>
            <a:r>
              <a:rPr lang="en-US" i="1" dirty="0" smtClean="0"/>
              <a:t>the option</a:t>
            </a:r>
            <a:r>
              <a:rPr lang="en-US" dirty="0" smtClean="0"/>
              <a:t>, on newer Dell’s systems it's required</a:t>
            </a:r>
          </a:p>
          <a:p>
            <a:r>
              <a:rPr lang="en-US" dirty="0" smtClean="0"/>
              <a:t>However, even access </a:t>
            </a:r>
            <a:r>
              <a:rPr lang="en-US" dirty="0"/>
              <a:t>c</a:t>
            </a:r>
            <a:r>
              <a:rPr lang="en-US" dirty="0" smtClean="0"/>
              <a:t>ontrols can fail or be bypassed:</a:t>
            </a:r>
          </a:p>
          <a:p>
            <a:pPr lvl="1"/>
            <a:r>
              <a:rPr lang="en-US" dirty="0" smtClean="0"/>
              <a:t>In 2009 ITL showed that firmware signing can be bypassed in their "Attacking Intel BIOS" presentation[1]</a:t>
            </a:r>
          </a:p>
          <a:p>
            <a:pPr lvl="2"/>
            <a:r>
              <a:rPr lang="en-US" i="1" dirty="0" smtClean="0"/>
              <a:t>Until now</a:t>
            </a:r>
            <a:r>
              <a:rPr lang="en-US" dirty="0" smtClean="0"/>
              <a:t>, the only BIOS talk to bypass signed update with an exploit</a:t>
            </a:r>
          </a:p>
        </p:txBody>
      </p:sp>
      <p:sp>
        <p:nvSpPr>
          <p:cNvPr id="4" name="TextBox 3"/>
          <p:cNvSpPr txBox="1"/>
          <p:nvPr/>
        </p:nvSpPr>
        <p:spPr>
          <a:xfrm>
            <a:off x="412954" y="6581001"/>
            <a:ext cx="7336188"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*A detailed discussion about these architectural controls is beyond the scope of this presentation</a:t>
            </a:r>
            <a:endParaRPr lang="en-US" sz="1200" b="1" dirty="0">
              <a:ea typeface="Verdana" pitchFamily="34" charset="0"/>
              <a:cs typeface="Verdana" pitchFamily="34" charset="0"/>
            </a:endParaRPr>
          </a:p>
        </p:txBody>
      </p:sp>
    </p:spTree>
    <p:extLst>
      <p:ext uri="{BB962C8B-B14F-4D97-AF65-F5344CB8AC3E}">
        <p14:creationId xmlns:p14="http://schemas.microsoft.com/office/powerpoint/2010/main" val="3903715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E6400 BIOS Update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Firmware update binary (“HDR”) is copied to kernel memory</a:t>
            </a:r>
          </a:p>
          <a:p>
            <a:pPr marL="914400" lvl="1" indent="-514350"/>
            <a:r>
              <a:rPr lang="en-US" dirty="0" smtClean="0"/>
              <a:t>Default method is to packetize the HDR file into “</a:t>
            </a:r>
            <a:r>
              <a:rPr lang="en-US" dirty="0" err="1" smtClean="0"/>
              <a:t>rbu</a:t>
            </a:r>
            <a:r>
              <a:rPr lang="en-US" dirty="0" smtClean="0"/>
              <a:t> packets”</a:t>
            </a:r>
          </a:p>
          <a:p>
            <a:pPr marL="914400" lvl="1" indent="-514350"/>
            <a:r>
              <a:rPr lang="en-US" dirty="0" smtClean="0"/>
              <a:t>HDR contains more than just the BIOS update (Keyboard Controller, Management Engine, too)</a:t>
            </a:r>
          </a:p>
          <a:p>
            <a:pPr marL="514350" indent="-514350">
              <a:buFont typeface="+mj-lt"/>
              <a:buAutoNum type="arabicPeriod"/>
            </a:pPr>
            <a:r>
              <a:rPr lang="en-US" dirty="0" smtClean="0"/>
              <a:t>A bit in CMOS byte 0x78 is flipped</a:t>
            </a:r>
          </a:p>
          <a:p>
            <a:pPr marL="514350" indent="-514350">
              <a:buFont typeface="+mj-lt"/>
              <a:buAutoNum type="arabicPeriod"/>
            </a:pPr>
            <a:r>
              <a:rPr lang="en-US" dirty="0" smtClean="0"/>
              <a:t>The system is rebooted</a:t>
            </a:r>
            <a:endParaRPr lang="en-US" dirty="0"/>
          </a:p>
          <a:p>
            <a:pPr marL="514350" indent="-514350">
              <a:buFont typeface="+mj-lt"/>
              <a:buAutoNum type="arabicPeriod"/>
            </a:pPr>
            <a:r>
              <a:rPr lang="en-US" dirty="0" smtClean="0"/>
              <a:t>BIOS sees CMOS bit is flipped and triggers an SMI to execute the SMM BIOS Update routine</a:t>
            </a:r>
          </a:p>
        </p:txBody>
      </p:sp>
    </p:spTree>
    <p:extLst>
      <p:ext uri="{BB962C8B-B14F-4D97-AF65-F5344CB8AC3E}">
        <p14:creationId xmlns:p14="http://schemas.microsoft.com/office/powerpoint/2010/main" val="18754416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98158"/>
          </a:xfrm>
        </p:spPr>
        <p:txBody>
          <a:bodyPr>
            <a:normAutofit/>
          </a:bodyPr>
          <a:lstStyle/>
          <a:p>
            <a:r>
              <a:rPr lang="en-US" dirty="0" smtClean="0"/>
              <a:t>BIOS Update Routine (1 of 2)</a:t>
            </a:r>
            <a:endParaRPr lang="en-US" dirty="0"/>
          </a:p>
        </p:txBody>
      </p:sp>
      <p:sp>
        <p:nvSpPr>
          <p:cNvPr id="4" name="Rounded Rectangle 3"/>
          <p:cNvSpPr/>
          <p:nvPr/>
        </p:nvSpPr>
        <p:spPr>
          <a:xfrm>
            <a:off x="5631264" y="972796"/>
            <a:ext cx="35052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1264" y="1600200"/>
            <a:ext cx="3505200"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$RPK… Packet=1, size=0x400</a:t>
            </a:r>
            <a:endParaRPr lang="en-US" dirty="0">
              <a:solidFill>
                <a:schemeClr val="tx1"/>
              </a:solidFill>
            </a:endParaRPr>
          </a:p>
        </p:txBody>
      </p:sp>
      <p:sp>
        <p:nvSpPr>
          <p:cNvPr id="8" name="Rectangle 7"/>
          <p:cNvSpPr/>
          <p:nvPr/>
        </p:nvSpPr>
        <p:spPr>
          <a:xfrm>
            <a:off x="5631264" y="1981200"/>
            <a:ext cx="3505200"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Copyright 2011 Dell Inc.. A29</a:t>
            </a:r>
            <a:endParaRPr lang="en-US" dirty="0"/>
          </a:p>
        </p:txBody>
      </p:sp>
      <p:sp>
        <p:nvSpPr>
          <p:cNvPr id="9" name="Rectangle 8"/>
          <p:cNvSpPr/>
          <p:nvPr/>
        </p:nvSpPr>
        <p:spPr>
          <a:xfrm>
            <a:off x="5631260" y="5173054"/>
            <a:ext cx="3505204"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rPr>
              <a:t>$RPK… Packet=N, size=0x100</a:t>
            </a:r>
            <a:endParaRPr lang="en-US" dirty="0">
              <a:solidFill>
                <a:srgbClr val="000000"/>
              </a:solidFill>
            </a:endParaRPr>
          </a:p>
        </p:txBody>
      </p:sp>
      <p:sp>
        <p:nvSpPr>
          <p:cNvPr id="10" name="Rectangle 9"/>
          <p:cNvSpPr/>
          <p:nvPr/>
        </p:nvSpPr>
        <p:spPr>
          <a:xfrm>
            <a:off x="5631262" y="5562600"/>
            <a:ext cx="3505202" cy="5098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EB 39 00 00 00 FF FF FF FF …</a:t>
            </a:r>
            <a:endParaRPr lang="en-US" dirty="0"/>
          </a:p>
        </p:txBody>
      </p:sp>
      <p:sp>
        <p:nvSpPr>
          <p:cNvPr id="13" name="Rectangle 12"/>
          <p:cNvSpPr/>
          <p:nvPr/>
        </p:nvSpPr>
        <p:spPr>
          <a:xfrm>
            <a:off x="5631264" y="2743200"/>
            <a:ext cx="3505200"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rPr>
              <a:t>$RPK… Packet=2, size=0x1000</a:t>
            </a:r>
            <a:endParaRPr lang="en-US" dirty="0">
              <a:solidFill>
                <a:srgbClr val="000000"/>
              </a:solidFill>
            </a:endParaRPr>
          </a:p>
        </p:txBody>
      </p:sp>
      <p:sp>
        <p:nvSpPr>
          <p:cNvPr id="14" name="Rectangle 13"/>
          <p:cNvSpPr/>
          <p:nvPr/>
        </p:nvSpPr>
        <p:spPr>
          <a:xfrm>
            <a:off x="5631261" y="3126336"/>
            <a:ext cx="3505203"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00 00 FF </a:t>
            </a:r>
            <a:r>
              <a:rPr lang="en-US" dirty="0" err="1" smtClean="0"/>
              <a:t>FF</a:t>
            </a:r>
            <a:r>
              <a:rPr lang="en-US" dirty="0" smtClean="0"/>
              <a:t> </a:t>
            </a:r>
            <a:r>
              <a:rPr lang="en-US" dirty="0" err="1" smtClean="0"/>
              <a:t>FF</a:t>
            </a:r>
            <a:r>
              <a:rPr lang="en-US" dirty="0" smtClean="0"/>
              <a:t> </a:t>
            </a:r>
            <a:r>
              <a:rPr lang="en-US" dirty="0" err="1" smtClean="0"/>
              <a:t>FF</a:t>
            </a:r>
            <a:r>
              <a:rPr lang="en-US" dirty="0" smtClean="0"/>
              <a:t> </a:t>
            </a:r>
            <a:r>
              <a:rPr lang="en-US" dirty="0" err="1" smtClean="0"/>
              <a:t>FF</a:t>
            </a:r>
            <a:r>
              <a:rPr lang="en-US" dirty="0" smtClean="0"/>
              <a:t>…</a:t>
            </a:r>
            <a:endParaRPr lang="en-US" dirty="0"/>
          </a:p>
        </p:txBody>
      </p:sp>
      <p:sp>
        <p:nvSpPr>
          <p:cNvPr id="15" name="Rounded Rectangle 14"/>
          <p:cNvSpPr/>
          <p:nvPr/>
        </p:nvSpPr>
        <p:spPr>
          <a:xfrm>
            <a:off x="521590" y="1257300"/>
            <a:ext cx="2043157" cy="1409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OS Kernel Driver</a:t>
            </a:r>
            <a:endParaRPr lang="en-US" dirty="0"/>
          </a:p>
        </p:txBody>
      </p:sp>
      <p:cxnSp>
        <p:nvCxnSpPr>
          <p:cNvPr id="17" name="Straight Arrow Connector 16"/>
          <p:cNvCxnSpPr/>
          <p:nvPr/>
        </p:nvCxnSpPr>
        <p:spPr>
          <a:xfrm>
            <a:off x="2629196" y="1581506"/>
            <a:ext cx="2849668" cy="20919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19584" y="2166537"/>
            <a:ext cx="2935480" cy="76716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29196" y="2550118"/>
            <a:ext cx="2925868" cy="247908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0745" y="4272677"/>
            <a:ext cx="4754668" cy="2585323"/>
          </a:xfrm>
          <a:prstGeom prst="rect">
            <a:avLst/>
          </a:prstGeom>
          <a:noFill/>
        </p:spPr>
        <p:txBody>
          <a:bodyPr wrap="square" rtlCol="0">
            <a:spAutoFit/>
          </a:bodyPr>
          <a:lstStyle/>
          <a:p>
            <a:pPr marL="285750" indent="-285750">
              <a:buFont typeface="Arial" pitchFamily="34" charset="0"/>
              <a:buChar char="•"/>
            </a:pPr>
            <a:r>
              <a:rPr lang="en-US" dirty="0" smtClean="0">
                <a:latin typeface="Calibri"/>
                <a:cs typeface="Calibri"/>
              </a:rPr>
              <a:t>The Operating System packetizes the new BIOS image across the address space. Each packet has a 33 byte </a:t>
            </a:r>
            <a:r>
              <a:rPr lang="en-US" dirty="0" err="1" smtClean="0">
                <a:latin typeface="Calibri"/>
                <a:cs typeface="Calibri"/>
              </a:rPr>
              <a:t>rbu_packet</a:t>
            </a:r>
            <a:r>
              <a:rPr lang="en-US" dirty="0" smtClean="0">
                <a:latin typeface="Calibri"/>
                <a:cs typeface="Calibri"/>
              </a:rPr>
              <a:t> header that describes the contents and order of the BIOS image information the packet contains.</a:t>
            </a:r>
          </a:p>
          <a:p>
            <a:pPr marL="285750" indent="-285750">
              <a:buFont typeface="Arial" pitchFamily="34" charset="0"/>
              <a:buChar char="•"/>
            </a:pPr>
            <a:r>
              <a:rPr lang="en-US" dirty="0" smtClean="0">
                <a:latin typeface="Calibri"/>
                <a:cs typeface="Calibri"/>
              </a:rPr>
              <a:t>A bit is then flipped in CMOS to indicate to the BIOS upon the next reboot that an update is pending.</a:t>
            </a:r>
          </a:p>
          <a:p>
            <a:pPr marL="285750" indent="-285750">
              <a:buFont typeface="Arial" pitchFamily="34" charset="0"/>
              <a:buChar char="•"/>
            </a:pPr>
            <a:endParaRPr lang="en-US" dirty="0">
              <a:latin typeface="Calibri"/>
              <a:cs typeface="Calibri"/>
            </a:endParaRPr>
          </a:p>
        </p:txBody>
      </p:sp>
    </p:spTree>
    <p:extLst>
      <p:ext uri="{BB962C8B-B14F-4D97-AF65-F5344CB8AC3E}">
        <p14:creationId xmlns:p14="http://schemas.microsoft.com/office/powerpoint/2010/main" val="2209036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98158"/>
          </a:xfrm>
        </p:spPr>
        <p:txBody>
          <a:bodyPr>
            <a:normAutofit/>
          </a:bodyPr>
          <a:lstStyle/>
          <a:p>
            <a:r>
              <a:rPr lang="en-US" dirty="0" smtClean="0"/>
              <a:t>BIOS Update Routine (2 of 2)</a:t>
            </a:r>
            <a:endParaRPr lang="en-US" dirty="0"/>
          </a:p>
        </p:txBody>
      </p:sp>
      <p:sp>
        <p:nvSpPr>
          <p:cNvPr id="4" name="Rounded Rectangle 3"/>
          <p:cNvSpPr/>
          <p:nvPr/>
        </p:nvSpPr>
        <p:spPr>
          <a:xfrm>
            <a:off x="5631260" y="972796"/>
            <a:ext cx="35052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1260" y="5173054"/>
            <a:ext cx="3505204"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latin typeface="Calibri"/>
                <a:cs typeface="Calibri"/>
              </a:rPr>
              <a:t>$RPK… Packet=N, size=0x100</a:t>
            </a:r>
            <a:endParaRPr lang="en-US" dirty="0">
              <a:solidFill>
                <a:srgbClr val="000000"/>
              </a:solidFill>
              <a:latin typeface="Calibri"/>
              <a:cs typeface="Calibri"/>
            </a:endParaRPr>
          </a:p>
        </p:txBody>
      </p:sp>
      <p:sp>
        <p:nvSpPr>
          <p:cNvPr id="10" name="Rectangle 9"/>
          <p:cNvSpPr/>
          <p:nvPr/>
        </p:nvSpPr>
        <p:spPr>
          <a:xfrm>
            <a:off x="5631262" y="5562600"/>
            <a:ext cx="3505202" cy="5098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a:cs typeface="Calibri"/>
              </a:rPr>
              <a:t>EB 39 00 00 00 FF FF FF FF FF …</a:t>
            </a:r>
            <a:endParaRPr lang="en-US" dirty="0">
              <a:latin typeface="Calibri"/>
              <a:cs typeface="Calibri"/>
            </a:endParaRPr>
          </a:p>
        </p:txBody>
      </p:sp>
      <p:sp>
        <p:nvSpPr>
          <p:cNvPr id="13" name="Rectangle 12"/>
          <p:cNvSpPr/>
          <p:nvPr/>
        </p:nvSpPr>
        <p:spPr>
          <a:xfrm>
            <a:off x="5626984" y="4229100"/>
            <a:ext cx="3505200"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latin typeface="Calibri"/>
                <a:cs typeface="Calibri"/>
              </a:rPr>
              <a:t>$RPK… Packet=N-1, size=0x1000</a:t>
            </a:r>
            <a:endParaRPr lang="en-US" dirty="0">
              <a:solidFill>
                <a:srgbClr val="000000"/>
              </a:solidFill>
              <a:latin typeface="Calibri"/>
              <a:cs typeface="Calibri"/>
            </a:endParaRPr>
          </a:p>
        </p:txBody>
      </p:sp>
      <p:sp>
        <p:nvSpPr>
          <p:cNvPr id="14" name="Rectangle 13"/>
          <p:cNvSpPr/>
          <p:nvPr/>
        </p:nvSpPr>
        <p:spPr>
          <a:xfrm>
            <a:off x="5626984" y="4609032"/>
            <a:ext cx="3505203" cy="4572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a:cs typeface="Calibri"/>
              </a:rPr>
              <a:t>00 00 FF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a:t>
            </a:r>
            <a:endParaRPr lang="en-US" dirty="0">
              <a:latin typeface="Calibri"/>
              <a:cs typeface="Calibri"/>
            </a:endParaRPr>
          </a:p>
        </p:txBody>
      </p:sp>
      <p:sp>
        <p:nvSpPr>
          <p:cNvPr id="26" name="TextBox 25"/>
          <p:cNvSpPr txBox="1"/>
          <p:nvPr/>
        </p:nvSpPr>
        <p:spPr>
          <a:xfrm>
            <a:off x="408236" y="4782494"/>
            <a:ext cx="4754668" cy="2308324"/>
          </a:xfrm>
          <a:prstGeom prst="rect">
            <a:avLst/>
          </a:prstGeom>
          <a:noFill/>
        </p:spPr>
        <p:txBody>
          <a:bodyPr wrap="square" rtlCol="0">
            <a:spAutoFit/>
          </a:bodyPr>
          <a:lstStyle/>
          <a:p>
            <a:pPr marL="285750" indent="-285750">
              <a:buFont typeface="Arial" pitchFamily="34" charset="0"/>
              <a:buChar char="•"/>
            </a:pPr>
            <a:r>
              <a:rPr lang="en-US" dirty="0" smtClean="0">
                <a:latin typeface="Calibri"/>
                <a:cs typeface="Calibri"/>
              </a:rPr>
              <a:t>Upon reboot, the System Management Mode update routine scans for the individual </a:t>
            </a:r>
            <a:r>
              <a:rPr lang="en-US" dirty="0" err="1" smtClean="0">
                <a:latin typeface="Calibri"/>
                <a:cs typeface="Calibri"/>
              </a:rPr>
              <a:t>rbu</a:t>
            </a:r>
            <a:r>
              <a:rPr lang="en-US" dirty="0" smtClean="0">
                <a:latin typeface="Calibri"/>
                <a:cs typeface="Calibri"/>
              </a:rPr>
              <a:t> packets and uses them to reconstruct the complete BIOS image. </a:t>
            </a:r>
          </a:p>
          <a:p>
            <a:pPr marL="285750" indent="-285750">
              <a:buFont typeface="Arial" pitchFamily="34" charset="0"/>
              <a:buChar char="•"/>
            </a:pPr>
            <a:r>
              <a:rPr lang="en-US" dirty="0" smtClean="0">
                <a:latin typeface="Calibri"/>
                <a:cs typeface="Calibri"/>
              </a:rPr>
              <a:t>SMM then verifies the reconstructed BIOS image is signed by Dell before writing to the flash chip.</a:t>
            </a:r>
          </a:p>
          <a:p>
            <a:pPr marL="285750" indent="-285750">
              <a:buFont typeface="Arial" pitchFamily="34" charset="0"/>
              <a:buChar char="•"/>
            </a:pPr>
            <a:endParaRPr lang="en-US" dirty="0">
              <a:latin typeface="Calibri"/>
              <a:cs typeface="Calibri"/>
            </a:endParaRPr>
          </a:p>
        </p:txBody>
      </p:sp>
      <p:sp>
        <p:nvSpPr>
          <p:cNvPr id="3" name="Rectangle 2"/>
          <p:cNvSpPr/>
          <p:nvPr/>
        </p:nvSpPr>
        <p:spPr>
          <a:xfrm>
            <a:off x="5631262" y="1447800"/>
            <a:ext cx="3500922"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System Management Mode RAM</a:t>
            </a:r>
            <a:endParaRPr lang="en-US" dirty="0">
              <a:latin typeface="Calibri"/>
              <a:cs typeface="Calibri"/>
            </a:endParaRPr>
          </a:p>
        </p:txBody>
      </p:sp>
      <p:sp>
        <p:nvSpPr>
          <p:cNvPr id="5" name="Rounded Rectangle 4"/>
          <p:cNvSpPr/>
          <p:nvPr/>
        </p:nvSpPr>
        <p:spPr>
          <a:xfrm>
            <a:off x="983064" y="1295400"/>
            <a:ext cx="2895600" cy="1219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SMM Update Routine</a:t>
            </a:r>
            <a:endParaRPr lang="en-US" dirty="0">
              <a:latin typeface="Calibri"/>
              <a:cs typeface="Calibri"/>
            </a:endParaRPr>
          </a:p>
        </p:txBody>
      </p:sp>
      <p:cxnSp>
        <p:nvCxnSpPr>
          <p:cNvPr id="11" name="Straight Arrow Connector 10"/>
          <p:cNvCxnSpPr/>
          <p:nvPr/>
        </p:nvCxnSpPr>
        <p:spPr>
          <a:xfrm flipH="1" flipV="1">
            <a:off x="3402414" y="2514600"/>
            <a:ext cx="2053120" cy="185871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269064" y="2560890"/>
            <a:ext cx="2319820" cy="27645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878664" y="1295400"/>
            <a:ext cx="167212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954864" y="1905000"/>
            <a:ext cx="1595920" cy="4572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626984" y="2209800"/>
            <a:ext cx="3505200" cy="1676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a:cs typeface="Calibri"/>
              </a:rPr>
              <a:t>Copyright 2011 Dell Inc. A29..</a:t>
            </a:r>
          </a:p>
          <a:p>
            <a:pPr algn="ctr"/>
            <a:r>
              <a:rPr lang="en-US" dirty="0" smtClean="0">
                <a:latin typeface="Calibri"/>
                <a:cs typeface="Calibri"/>
              </a:rPr>
              <a:t>FF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endParaRPr lang="en-US" dirty="0" smtClean="0">
              <a:latin typeface="Calibri"/>
              <a:cs typeface="Calibri"/>
            </a:endParaRPr>
          </a:p>
          <a:p>
            <a:pPr algn="ctr"/>
            <a:r>
              <a:rPr lang="en-US" dirty="0" smtClean="0">
                <a:latin typeface="Calibri"/>
                <a:cs typeface="Calibri"/>
              </a:rPr>
              <a:t>…</a:t>
            </a:r>
          </a:p>
          <a:p>
            <a:pPr algn="ctr"/>
            <a:r>
              <a:rPr lang="en-US" dirty="0" smtClean="0">
                <a:latin typeface="Calibri"/>
                <a:cs typeface="Calibri"/>
              </a:rPr>
              <a:t>…</a:t>
            </a:r>
          </a:p>
          <a:p>
            <a:pPr algn="ctr"/>
            <a:r>
              <a:rPr lang="en-US" dirty="0" smtClean="0">
                <a:latin typeface="Calibri"/>
                <a:cs typeface="Calibri"/>
              </a:rPr>
              <a:t>EB 39 00 00 FF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r>
              <a:rPr lang="en-US" dirty="0" smtClean="0">
                <a:latin typeface="Calibri"/>
                <a:cs typeface="Calibri"/>
              </a:rPr>
              <a:t> </a:t>
            </a:r>
            <a:r>
              <a:rPr lang="en-US" dirty="0" err="1" smtClean="0">
                <a:latin typeface="Calibri"/>
                <a:cs typeface="Calibri"/>
              </a:rPr>
              <a:t>FF</a:t>
            </a:r>
            <a:endParaRPr lang="en-US" dirty="0" smtClean="0">
              <a:latin typeface="Calibri"/>
              <a:cs typeface="Calibri"/>
            </a:endParaRPr>
          </a:p>
          <a:p>
            <a:pPr algn="ctr"/>
            <a:r>
              <a:rPr lang="en-US" dirty="0" smtClean="0">
                <a:latin typeface="Calibri"/>
                <a:cs typeface="Calibri"/>
              </a:rPr>
              <a:t> </a:t>
            </a:r>
            <a:endParaRPr lang="en-US" dirty="0">
              <a:latin typeface="Calibri"/>
              <a:cs typeface="Calibri"/>
            </a:endParaRPr>
          </a:p>
        </p:txBody>
      </p:sp>
      <p:cxnSp>
        <p:nvCxnSpPr>
          <p:cNvPr id="29" name="Straight Arrow Connector 28"/>
          <p:cNvCxnSpPr/>
          <p:nvPr/>
        </p:nvCxnSpPr>
        <p:spPr>
          <a:xfrm>
            <a:off x="3878664" y="2514600"/>
            <a:ext cx="167212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005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Attacker Objective and Plan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err="1" smtClean="0"/>
              <a:t>Reflash</a:t>
            </a:r>
            <a:r>
              <a:rPr lang="en-US" dirty="0" smtClean="0"/>
              <a:t> BIOS chip with arbitrary image despite signed BIOS enforcement.</a:t>
            </a:r>
          </a:p>
          <a:p>
            <a:r>
              <a:rPr lang="en-US" dirty="0" smtClean="0"/>
              <a:t>Method: find a memory corruption vulnerability in the parsing of the BIOS update information (RBU packets). This will allow us to seize control of SMM and </a:t>
            </a:r>
            <a:r>
              <a:rPr lang="en-US" dirty="0" err="1" smtClean="0"/>
              <a:t>reflash</a:t>
            </a:r>
            <a:r>
              <a:rPr lang="en-US" dirty="0" smtClean="0"/>
              <a:t> the BIOS chip at will.</a:t>
            </a:r>
          </a:p>
          <a:p>
            <a:r>
              <a:rPr lang="en-US" dirty="0"/>
              <a:t>The memory corruption vulnerability must occur before the signature on the bios update image is checked.</a:t>
            </a:r>
          </a:p>
          <a:p>
            <a:r>
              <a:rPr lang="en-US" dirty="0"/>
              <a:t>SMM parses the 33 byte </a:t>
            </a:r>
            <a:r>
              <a:rPr lang="en-US" dirty="0" err="1"/>
              <a:t>rbu_packet</a:t>
            </a:r>
            <a:r>
              <a:rPr lang="en-US" dirty="0"/>
              <a:t> header that describes metadata about the BIOS update image. This parsing occurs before the signature check</a:t>
            </a:r>
            <a:r>
              <a:rPr lang="en-US" dirty="0" smtClean="0"/>
              <a:t>.</a:t>
            </a:r>
            <a:endParaRPr lang="en-US" dirty="0"/>
          </a:p>
        </p:txBody>
      </p:sp>
    </p:spTree>
    <p:extLst>
      <p:ext uri="{BB962C8B-B14F-4D97-AF65-F5344CB8AC3E}">
        <p14:creationId xmlns:p14="http://schemas.microsoft.com/office/powerpoint/2010/main" val="62381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09600" y="1447800"/>
            <a:ext cx="8229600" cy="4899212"/>
          </a:xfrm>
        </p:spPr>
        <p:txBody>
          <a:bodyPr>
            <a:normAutofit/>
          </a:bodyPr>
          <a:lstStyle/>
          <a:p>
            <a:r>
              <a:rPr lang="en-US" dirty="0" smtClean="0"/>
              <a:t>How an attacker could get into BIOS</a:t>
            </a:r>
          </a:p>
          <a:p>
            <a:r>
              <a:rPr lang="en-US" dirty="0" smtClean="0"/>
              <a:t>How the trusted computing technology of the Core Root of Trust for Measurement (CRTM) is rooted in the writable BIOS, and therefore vulnerable to manipulation</a:t>
            </a:r>
          </a:p>
          <a:p>
            <a:r>
              <a:rPr lang="en-US" dirty="0" smtClean="0"/>
              <a:t>BIOS malware (tick, flea) that can subvert TPM-mediated trust</a:t>
            </a:r>
          </a:p>
          <a:p>
            <a:r>
              <a:rPr lang="en-US" dirty="0" smtClean="0"/>
              <a:t>Our defensive strategy – BIOS </a:t>
            </a:r>
            <a:r>
              <a:rPr lang="en-US" dirty="0" err="1" smtClean="0"/>
              <a:t>Chronomancy</a:t>
            </a:r>
            <a:endParaRPr lang="en-US" dirty="0" smtClean="0"/>
          </a:p>
          <a:p>
            <a:r>
              <a:rPr lang="en-US" dirty="0" smtClean="0"/>
              <a:t>Conclusions</a:t>
            </a:r>
          </a:p>
          <a:p>
            <a:endParaRPr lang="en-US" dirty="0" smtClean="0"/>
          </a:p>
          <a:p>
            <a:endParaRPr lang="en-US" dirty="0" smtClean="0"/>
          </a:p>
        </p:txBody>
      </p:sp>
    </p:spTree>
    <p:extLst>
      <p:ext uri="{BB962C8B-B14F-4D97-AF65-F5344CB8AC3E}">
        <p14:creationId xmlns:p14="http://schemas.microsoft.com/office/powerpoint/2010/main" val="2856955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a:t>
            </a:r>
            <a:r>
              <a:rPr lang="en-US" dirty="0"/>
              <a:t>S</a:t>
            </a:r>
            <a:r>
              <a:rPr lang="en-US" dirty="0" smtClean="0"/>
              <a:t>urface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05" y="1600200"/>
            <a:ext cx="871619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2098" y="6488668"/>
            <a:ext cx="7562744" cy="369332"/>
          </a:xfrm>
          <a:prstGeom prst="rect">
            <a:avLst/>
          </a:prstGeom>
          <a:noFill/>
        </p:spPr>
        <p:txBody>
          <a:bodyPr wrap="square" rtlCol="0">
            <a:spAutoFit/>
          </a:bodyPr>
          <a:lstStyle/>
          <a:p>
            <a:r>
              <a:rPr lang="en-US" dirty="0"/>
              <a:t>http://linux.dell.com/libsmbios/main/RbuLowLevel_8h-source.html</a:t>
            </a:r>
          </a:p>
        </p:txBody>
      </p:sp>
    </p:spTree>
    <p:extLst>
      <p:ext uri="{BB962C8B-B14F-4D97-AF65-F5344CB8AC3E}">
        <p14:creationId xmlns:p14="http://schemas.microsoft.com/office/powerpoint/2010/main" val="3567977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Packet Parsing</a:t>
            </a:r>
            <a:endParaRPr lang="en-US" dirty="0"/>
          </a:p>
        </p:txBody>
      </p:sp>
      <p:sp>
        <p:nvSpPr>
          <p:cNvPr id="3" name="Content Placeholder 2"/>
          <p:cNvSpPr>
            <a:spLocks noGrp="1"/>
          </p:cNvSpPr>
          <p:nvPr>
            <p:ph idx="1"/>
          </p:nvPr>
        </p:nvSpPr>
        <p:spPr>
          <a:xfrm>
            <a:off x="457200" y="4724400"/>
            <a:ext cx="8229600" cy="1905000"/>
          </a:xfrm>
        </p:spPr>
        <p:txBody>
          <a:bodyPr>
            <a:normAutofit/>
          </a:bodyPr>
          <a:lstStyle/>
          <a:p>
            <a:r>
              <a:rPr lang="en-US" dirty="0" smtClean="0"/>
              <a:t>SMM first locates the RBU packet by scanning for an ASCII signature upon page aligned boundaries.</a:t>
            </a:r>
          </a:p>
          <a:p>
            <a:r>
              <a:rPr lang="en-US" dirty="0" smtClean="0"/>
              <a:t>Once located, members of the RBU packet are stored in an SMM data area for use in later calculations…</a:t>
            </a:r>
          </a:p>
          <a:p>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5334000" cy="356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881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Curious GEOR?</a:t>
            </a:r>
            <a:endParaRPr lang="en-US" dirty="0"/>
          </a:p>
        </p:txBody>
      </p:sp>
      <p:sp>
        <p:nvSpPr>
          <p:cNvPr id="3" name="Content Placeholder 2"/>
          <p:cNvSpPr>
            <a:spLocks noGrp="1"/>
          </p:cNvSpPr>
          <p:nvPr>
            <p:ph idx="1"/>
          </p:nvPr>
        </p:nvSpPr>
        <p:spPr>
          <a:xfrm>
            <a:off x="457200" y="4724400"/>
            <a:ext cx="8229600" cy="2057400"/>
          </a:xfrm>
        </p:spPr>
        <p:txBody>
          <a:bodyPr>
            <a:normAutofit/>
          </a:bodyPr>
          <a:lstStyle/>
          <a:p>
            <a:r>
              <a:rPr lang="en-US" dirty="0" smtClean="0"/>
              <a:t>When reconstructing the BIOS image from the </a:t>
            </a:r>
            <a:r>
              <a:rPr lang="en-US" dirty="0" err="1" smtClean="0"/>
              <a:t>rbu</a:t>
            </a:r>
            <a:r>
              <a:rPr lang="en-US" dirty="0" smtClean="0"/>
              <a:t> packets, SMM writes an initialization string “GEOR” to the destination memory space where the BIOS image is being reconstructed….</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197" y="1143000"/>
            <a:ext cx="52959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763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RBU Packet Copied</a:t>
            </a:r>
            <a:endParaRPr lang="en-US" dirty="0"/>
          </a:p>
        </p:txBody>
      </p:sp>
      <p:sp>
        <p:nvSpPr>
          <p:cNvPr id="3" name="Content Placeholder 2"/>
          <p:cNvSpPr>
            <a:spLocks noGrp="1"/>
          </p:cNvSpPr>
          <p:nvPr>
            <p:ph idx="1"/>
          </p:nvPr>
        </p:nvSpPr>
        <p:spPr>
          <a:xfrm>
            <a:off x="399381" y="4914706"/>
            <a:ext cx="8839200" cy="1781175"/>
          </a:xfrm>
        </p:spPr>
        <p:txBody>
          <a:bodyPr>
            <a:normAutofit/>
          </a:bodyPr>
          <a:lstStyle/>
          <a:p>
            <a:r>
              <a:rPr lang="en-US" dirty="0" smtClean="0"/>
              <a:t>Eventually the portion of the BIOS image described by the RBU packet is copied to the reconstruction location in memory.</a:t>
            </a:r>
          </a:p>
          <a:p>
            <a:r>
              <a:rPr lang="en-US" dirty="0" smtClean="0"/>
              <a:t>Notice the size parameter (</a:t>
            </a:r>
            <a:r>
              <a:rPr lang="en-US" dirty="0" err="1" smtClean="0"/>
              <a:t>ecx</a:t>
            </a:r>
            <a:r>
              <a:rPr lang="en-US" dirty="0" smtClean="0"/>
              <a:t>) for the inline </a:t>
            </a:r>
            <a:r>
              <a:rPr lang="en-US" dirty="0" err="1" smtClean="0"/>
              <a:t>memcpy</a:t>
            </a:r>
            <a:r>
              <a:rPr lang="en-US" dirty="0" smtClean="0"/>
              <a:t> (rep </a:t>
            </a:r>
            <a:r>
              <a:rPr lang="en-US" dirty="0" err="1" smtClean="0"/>
              <a:t>movsd</a:t>
            </a:r>
            <a:r>
              <a:rPr lang="en-US" dirty="0" smtClean="0"/>
              <a:t>) is derived from attacker data (</a:t>
            </a:r>
            <a:r>
              <a:rPr lang="en-US" dirty="0" err="1" smtClean="0"/>
              <a:t>g_pktSizeMinusHdrSize</a:t>
            </a:r>
            <a:r>
              <a:rPr lang="en-US" dirty="0" smtClean="0"/>
              <a:t>).</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6934200" cy="368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671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RBU Packet Parsing Vulnerability</a:t>
            </a:r>
          </a:p>
        </p:txBody>
      </p:sp>
      <p:sp>
        <p:nvSpPr>
          <p:cNvPr id="3" name="Content Placeholder 2"/>
          <p:cNvSpPr>
            <a:spLocks noGrp="1"/>
          </p:cNvSpPr>
          <p:nvPr>
            <p:ph idx="1"/>
          </p:nvPr>
        </p:nvSpPr>
        <p:spPr>
          <a:xfrm>
            <a:off x="457200" y="3505200"/>
            <a:ext cx="8229600" cy="3200400"/>
          </a:xfrm>
        </p:spPr>
        <p:txBody>
          <a:bodyPr>
            <a:normAutofit/>
          </a:bodyPr>
          <a:lstStyle/>
          <a:p>
            <a:r>
              <a:rPr lang="en-US" dirty="0" smtClean="0"/>
              <a:t>In fact, the copy destination and copy source are also both derived from attacker data read in from the current </a:t>
            </a:r>
            <a:r>
              <a:rPr lang="en-US" dirty="0" err="1" smtClean="0"/>
              <a:t>rbu</a:t>
            </a:r>
            <a:r>
              <a:rPr lang="en-US" dirty="0" err="1"/>
              <a:t>_</a:t>
            </a:r>
            <a:r>
              <a:rPr lang="en-US" dirty="0" err="1" smtClean="0"/>
              <a:t>packet</a:t>
            </a:r>
            <a:r>
              <a:rPr lang="en-US" dirty="0" smtClean="0"/>
              <a:t>. </a:t>
            </a:r>
          </a:p>
          <a:p>
            <a:r>
              <a:rPr lang="en-US" dirty="0" smtClean="0"/>
              <a:t>This is an exploitable buffer overflow.</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9867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319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Lack of Mitigations</a:t>
            </a:r>
            <a:endParaRPr lang="en-US" dirty="0"/>
          </a:p>
        </p:txBody>
      </p:sp>
      <p:sp>
        <p:nvSpPr>
          <p:cNvPr id="3" name="Content Placeholder 2"/>
          <p:cNvSpPr>
            <a:spLocks noGrp="1"/>
          </p:cNvSpPr>
          <p:nvPr>
            <p:ph idx="1"/>
          </p:nvPr>
        </p:nvSpPr>
        <p:spPr/>
        <p:txBody>
          <a:bodyPr/>
          <a:lstStyle/>
          <a:p>
            <a:r>
              <a:rPr lang="en-US" dirty="0" smtClean="0"/>
              <a:t>System Management Mode is missing all of the traditional exploit mitigations you would expect to find in modern applications.</a:t>
            </a:r>
          </a:p>
          <a:p>
            <a:r>
              <a:rPr lang="en-US" dirty="0" smtClean="0"/>
              <a:t>No ASLR, NX, stack canaries, and so on….</a:t>
            </a:r>
          </a:p>
          <a:p>
            <a:r>
              <a:rPr lang="en-US" dirty="0" smtClean="0"/>
              <a:t>This means we can pursue any target with our overwrite, such as the return address for the </a:t>
            </a:r>
            <a:r>
              <a:rPr lang="en-US" dirty="0" err="1" smtClean="0"/>
              <a:t>rbu</a:t>
            </a:r>
            <a:r>
              <a:rPr lang="en-US" dirty="0" smtClean="0"/>
              <a:t> packet copying function…</a:t>
            </a:r>
          </a:p>
          <a:p>
            <a:endParaRPr lang="en-US" dirty="0"/>
          </a:p>
        </p:txBody>
      </p:sp>
    </p:spTree>
    <p:extLst>
      <p:ext uri="{BB962C8B-B14F-4D97-AF65-F5344CB8AC3E}">
        <p14:creationId xmlns:p14="http://schemas.microsoft.com/office/powerpoint/2010/main" val="15609664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Exploiting the Vulnerability</a:t>
            </a:r>
            <a:endParaRPr lang="en-US" dirty="0"/>
          </a:p>
        </p:txBody>
      </p:sp>
      <p:sp>
        <p:nvSpPr>
          <p:cNvPr id="3" name="Content Placeholder 2"/>
          <p:cNvSpPr>
            <a:spLocks noGrp="1"/>
          </p:cNvSpPr>
          <p:nvPr>
            <p:ph idx="1"/>
          </p:nvPr>
        </p:nvSpPr>
        <p:spPr>
          <a:xfrm>
            <a:off x="457200" y="3810000"/>
            <a:ext cx="8229600" cy="2316163"/>
          </a:xfrm>
        </p:spPr>
        <p:txBody>
          <a:bodyPr/>
          <a:lstStyle/>
          <a:p>
            <a:r>
              <a:rPr lang="en-US" dirty="0" smtClean="0"/>
              <a:t>There are actually a number of constraints on the RBU packet data that make exploiting this buffer overflow tricky.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524000"/>
            <a:ext cx="88963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4664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Constraints Overview</a:t>
            </a:r>
            <a:endParaRPr lang="en-US" dirty="0"/>
          </a:p>
        </p:txBody>
      </p:sp>
      <p:sp>
        <p:nvSpPr>
          <p:cNvPr id="3" name="Content Placeholder 2"/>
          <p:cNvSpPr>
            <a:spLocks noGrp="1"/>
          </p:cNvSpPr>
          <p:nvPr>
            <p:ph idx="1"/>
          </p:nvPr>
        </p:nvSpPr>
        <p:spPr>
          <a:xfrm>
            <a:off x="444786" y="1586690"/>
            <a:ext cx="8458200" cy="5029200"/>
          </a:xfrm>
        </p:spPr>
        <p:txBody>
          <a:bodyPr>
            <a:normAutofit/>
          </a:bodyPr>
          <a:lstStyle/>
          <a:p>
            <a:r>
              <a:rPr lang="en-US" dirty="0" smtClean="0"/>
              <a:t>Our copy destination must point to an area pre-initialized with the “GEOR” string.</a:t>
            </a:r>
          </a:p>
          <a:p>
            <a:r>
              <a:rPr lang="en-US" dirty="0" err="1" smtClean="0"/>
              <a:t>Copy_dest</a:t>
            </a:r>
            <a:r>
              <a:rPr lang="en-US" dirty="0" smtClean="0"/>
              <a:t> must be lower in memory than the return address.</a:t>
            </a:r>
          </a:p>
          <a:p>
            <a:r>
              <a:rPr lang="en-US" dirty="0" smtClean="0"/>
              <a:t>We can’t overwrite too much lest we die in the inline </a:t>
            </a:r>
            <a:r>
              <a:rPr lang="en-US" dirty="0" err="1" smtClean="0"/>
              <a:t>memcpy</a:t>
            </a:r>
            <a:r>
              <a:rPr lang="en-US" dirty="0" smtClean="0"/>
              <a:t> and never return.  </a:t>
            </a:r>
          </a:p>
          <a:p>
            <a:r>
              <a:rPr lang="en-US" dirty="0" smtClean="0"/>
              <a:t>Copy source must be positioned such that attacker controlled data in the address space ends up overwriting the saved return address.</a:t>
            </a:r>
          </a:p>
          <a:p>
            <a:r>
              <a:rPr lang="en-US" dirty="0" smtClean="0"/>
              <a:t>Others….</a:t>
            </a:r>
          </a:p>
        </p:txBody>
      </p:sp>
    </p:spTree>
    <p:extLst>
      <p:ext uri="{BB962C8B-B14F-4D97-AF65-F5344CB8AC3E}">
        <p14:creationId xmlns:p14="http://schemas.microsoft.com/office/powerpoint/2010/main" val="1967005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Problems</a:t>
            </a:r>
            <a:endParaRPr lang="en-US" dirty="0"/>
          </a:p>
        </p:txBody>
      </p:sp>
      <p:sp>
        <p:nvSpPr>
          <p:cNvPr id="3" name="Content Placeholder 2"/>
          <p:cNvSpPr>
            <a:spLocks noGrp="1"/>
          </p:cNvSpPr>
          <p:nvPr>
            <p:ph idx="1"/>
          </p:nvPr>
        </p:nvSpPr>
        <p:spPr>
          <a:xfrm>
            <a:off x="527124" y="2819400"/>
            <a:ext cx="8412481" cy="3306763"/>
          </a:xfrm>
        </p:spPr>
        <p:txBody>
          <a:bodyPr>
            <a:normAutofit/>
          </a:bodyPr>
          <a:lstStyle/>
          <a:p>
            <a:r>
              <a:rPr lang="en-US" dirty="0" smtClean="0"/>
              <a:t>The source, destination and size operands are all derived from the same </a:t>
            </a:r>
            <a:r>
              <a:rPr lang="en-US" dirty="0" err="1" smtClean="0"/>
              <a:t>rbu</a:t>
            </a:r>
            <a:r>
              <a:rPr lang="en-US" dirty="0" err="1"/>
              <a:t>_</a:t>
            </a:r>
            <a:r>
              <a:rPr lang="en-US" dirty="0" err="1" smtClean="0"/>
              <a:t>packet</a:t>
            </a:r>
            <a:r>
              <a:rPr lang="en-US" dirty="0" smtClean="0"/>
              <a:t> members.</a:t>
            </a:r>
          </a:p>
          <a:p>
            <a:r>
              <a:rPr lang="en-US" dirty="0" smtClean="0"/>
              <a:t>Changing one operand, changes the others.</a:t>
            </a:r>
          </a:p>
          <a:p>
            <a:r>
              <a:rPr lang="en-US" dirty="0" smtClean="0"/>
              <a:t>All of the constraints previously mentioned must be satisfied.</a:t>
            </a:r>
          </a:p>
          <a:p>
            <a:r>
              <a:rPr lang="en-US" dirty="0"/>
              <a:t>Exploitation of this vulnerability can be modeled as a constraints solving problem.</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9144000" cy="975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994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Constraints Corollary</a:t>
            </a:r>
            <a:endParaRPr lang="en-US" dirty="0"/>
          </a:p>
        </p:txBody>
      </p:sp>
      <p:sp>
        <p:nvSpPr>
          <p:cNvPr id="3" name="Content Placeholder 2"/>
          <p:cNvSpPr>
            <a:spLocks noGrp="1"/>
          </p:cNvSpPr>
          <p:nvPr>
            <p:ph idx="1"/>
          </p:nvPr>
        </p:nvSpPr>
        <p:spPr>
          <a:xfrm>
            <a:off x="395610" y="3518710"/>
            <a:ext cx="8534400" cy="3276600"/>
          </a:xfrm>
        </p:spPr>
        <p:txBody>
          <a:bodyPr>
            <a:normAutofit lnSpcReduction="10000"/>
          </a:bodyPr>
          <a:lstStyle/>
          <a:p>
            <a:r>
              <a:rPr lang="en-US" dirty="0" smtClean="0"/>
              <a:t>An initialization routine populates the “GEOR” string at the expected copy </a:t>
            </a:r>
            <a:r>
              <a:rPr lang="en-US" dirty="0" err="1" smtClean="0"/>
              <a:t>dest</a:t>
            </a:r>
            <a:r>
              <a:rPr lang="en-US" dirty="0" smtClean="0"/>
              <a:t> location under “normal” circumstances.</a:t>
            </a:r>
          </a:p>
          <a:p>
            <a:r>
              <a:rPr lang="en-US" dirty="0" smtClean="0"/>
              <a:t>We skip this normal initialization routine by setting </a:t>
            </a:r>
            <a:r>
              <a:rPr lang="en-US" dirty="0" err="1" smtClean="0"/>
              <a:t>rbu_packet.totPkts</a:t>
            </a:r>
            <a:r>
              <a:rPr lang="en-US" dirty="0" smtClean="0"/>
              <a:t> to 1 (which as you can see from the above code, sets </a:t>
            </a:r>
            <a:r>
              <a:rPr lang="en-US" dirty="0" err="1" smtClean="0"/>
              <a:t>totalDataSize</a:t>
            </a:r>
            <a:r>
              <a:rPr lang="en-US" dirty="0" smtClean="0"/>
              <a:t>=0). If we don’t, the large </a:t>
            </a:r>
            <a:r>
              <a:rPr lang="en-US" dirty="0" err="1" smtClean="0"/>
              <a:t>memset</a:t>
            </a:r>
            <a:r>
              <a:rPr lang="en-US" dirty="0" smtClean="0"/>
              <a:t> and GEOR writing operation performed by the initialization routine are problematic. </a:t>
            </a:r>
          </a:p>
          <a:p>
            <a:r>
              <a:rPr lang="en-US" dirty="0" smtClean="0"/>
              <a:t>This means the expected “GEOR” string won’t naturally occur in the address space, and we will have to inject it somehow to satisfy the *</a:t>
            </a:r>
            <a:r>
              <a:rPr lang="en-US" dirty="0" err="1" smtClean="0"/>
              <a:t>copy_dest</a:t>
            </a:r>
            <a:r>
              <a:rPr lang="en-US" dirty="0" smtClean="0"/>
              <a:t> = “GEOR” constraint.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82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0846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Shoulders of Giants</a:t>
            </a:r>
            <a:endParaRPr lang="en-US" dirty="0"/>
          </a:p>
        </p:txBody>
      </p:sp>
      <p:sp>
        <p:nvSpPr>
          <p:cNvPr id="3" name="Content Placeholder 2"/>
          <p:cNvSpPr>
            <a:spLocks noGrp="1"/>
          </p:cNvSpPr>
          <p:nvPr>
            <p:ph idx="1"/>
          </p:nvPr>
        </p:nvSpPr>
        <p:spPr/>
        <p:txBody>
          <a:bodyPr/>
          <a:lstStyle/>
          <a:p>
            <a:r>
              <a:rPr lang="en-US" dirty="0" smtClean="0"/>
              <a:t>Firmware shows up in many different contexts</a:t>
            </a:r>
          </a:p>
          <a:p>
            <a:r>
              <a:rPr lang="en-US" dirty="0" smtClean="0"/>
              <a:t>Today we're going to be talking predominantly about x86 PCs' BIOS firmware</a:t>
            </a:r>
          </a:p>
          <a:p>
            <a:r>
              <a:rPr lang="en-US" dirty="0" smtClean="0"/>
              <a:t>But we're only going to hit about 10 select talks</a:t>
            </a:r>
          </a:p>
          <a:p>
            <a:r>
              <a:rPr lang="en-US" dirty="0" smtClean="0"/>
              <a:t>Here is a timeline</a:t>
            </a:r>
            <a:r>
              <a:rPr lang="en-US" dirty="0"/>
              <a:t> </a:t>
            </a:r>
            <a:r>
              <a:rPr lang="en-US" dirty="0" smtClean="0"/>
              <a:t>that includes more interesting and tangential things I've had to skip</a:t>
            </a:r>
          </a:p>
          <a:p>
            <a:r>
              <a:rPr lang="en-US" dirty="0">
                <a:hlinkClick r:id="rId2"/>
              </a:rPr>
              <a:t>http://timeglider.com/timeline/</a:t>
            </a:r>
            <a:r>
              <a:rPr lang="en-US" dirty="0" smtClean="0">
                <a:hlinkClick r:id="rId2"/>
              </a:rPr>
              <a:t>5ca2daa6078caaf4</a:t>
            </a:r>
            <a:r>
              <a:rPr lang="en-US" dirty="0"/>
              <a:t> </a:t>
            </a:r>
            <a:endParaRPr lang="en-US" dirty="0" smtClean="0"/>
          </a:p>
          <a:p>
            <a:pPr lvl="1"/>
            <a:r>
              <a:rPr lang="en-US" dirty="0" smtClean="0"/>
              <a:t>Or write down </a:t>
            </a:r>
            <a:r>
              <a:rPr lang="en-US" dirty="0">
                <a:hlinkClick r:id="rId3"/>
              </a:rPr>
              <a:t>http://bit.ly/</a:t>
            </a:r>
            <a:r>
              <a:rPr lang="en-US" dirty="0" smtClean="0">
                <a:hlinkClick r:id="rId3"/>
              </a:rPr>
              <a:t>1bvusqn</a:t>
            </a:r>
            <a:endParaRPr lang="en-US" dirty="0" smtClean="0"/>
          </a:p>
        </p:txBody>
      </p:sp>
    </p:spTree>
    <p:extLst>
      <p:ext uri="{BB962C8B-B14F-4D97-AF65-F5344CB8AC3E}">
        <p14:creationId xmlns:p14="http://schemas.microsoft.com/office/powerpoint/2010/main" val="1826854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Faux GEOR</a:t>
            </a:r>
            <a:endParaRPr lang="en-US" dirty="0"/>
          </a:p>
        </p:txBody>
      </p:sp>
      <p:sp>
        <p:nvSpPr>
          <p:cNvPr id="3" name="Content Placeholder 2"/>
          <p:cNvSpPr>
            <a:spLocks noGrp="1"/>
          </p:cNvSpPr>
          <p:nvPr>
            <p:ph idx="1"/>
          </p:nvPr>
        </p:nvSpPr>
        <p:spPr>
          <a:xfrm>
            <a:off x="407569" y="3034490"/>
            <a:ext cx="8562975" cy="3657600"/>
          </a:xfrm>
        </p:spPr>
        <p:txBody>
          <a:bodyPr>
            <a:normAutofit/>
          </a:bodyPr>
          <a:lstStyle/>
          <a:p>
            <a:r>
              <a:rPr lang="en-US" dirty="0"/>
              <a:t>T</a:t>
            </a:r>
            <a:r>
              <a:rPr lang="en-US" dirty="0" smtClean="0"/>
              <a:t>he vulnerable </a:t>
            </a:r>
            <a:r>
              <a:rPr lang="en-US" dirty="0" err="1" smtClean="0"/>
              <a:t>memcpy</a:t>
            </a:r>
            <a:r>
              <a:rPr lang="en-US" dirty="0" smtClean="0"/>
              <a:t> will only execute if the copy destination points to a location containing this GEOR string.</a:t>
            </a:r>
          </a:p>
          <a:p>
            <a:r>
              <a:rPr lang="en-US" dirty="0" smtClean="0"/>
              <a:t>We use a Windows kernel driver that performs memory mapped i/o to write the GEOR string as high up in memory as possible, to allow us to force </a:t>
            </a:r>
            <a:r>
              <a:rPr lang="en-US" dirty="0" err="1" smtClean="0"/>
              <a:t>copy_dest</a:t>
            </a:r>
            <a:r>
              <a:rPr lang="en-US" dirty="0" smtClean="0"/>
              <a:t> to be within striking distance of the return address we want to overwrite. </a:t>
            </a:r>
          </a:p>
          <a:p>
            <a:r>
              <a:rPr lang="en-US" dirty="0" smtClean="0"/>
              <a:t>Like the BIOS update process, we are abusing the fact RAM remains intact during a soft reboot so the GEOR strings we wrote will remain in the address space. </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43000"/>
            <a:ext cx="88963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3206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RBU Packet Solution</a:t>
            </a:r>
            <a:endParaRPr lang="en-US" dirty="0"/>
          </a:p>
        </p:txBody>
      </p:sp>
      <p:sp>
        <p:nvSpPr>
          <p:cNvPr id="3" name="Content Placeholder 2"/>
          <p:cNvSpPr>
            <a:spLocks noGrp="1"/>
          </p:cNvSpPr>
          <p:nvPr>
            <p:ph idx="1"/>
          </p:nvPr>
        </p:nvSpPr>
        <p:spPr/>
        <p:txBody>
          <a:bodyPr/>
          <a:lstStyle/>
          <a:p>
            <a:r>
              <a:rPr lang="en-US" dirty="0" smtClean="0"/>
              <a:t>With all those constraints in mind, we brute force an </a:t>
            </a:r>
            <a:r>
              <a:rPr lang="en-US" dirty="0" err="1" smtClean="0"/>
              <a:t>rbu_packet</a:t>
            </a:r>
            <a:r>
              <a:rPr lang="en-US" dirty="0" smtClean="0"/>
              <a:t> configuration that allows us to pass the sanity checks and overwrite the return address gracefully.</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67200"/>
            <a:ext cx="695381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537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98158"/>
          </a:xfrm>
        </p:spPr>
        <p:txBody>
          <a:bodyPr>
            <a:normAutofit/>
          </a:bodyPr>
          <a:lstStyle/>
          <a:p>
            <a:r>
              <a:rPr lang="en-US" dirty="0" smtClean="0"/>
              <a:t>Malicious BIOS Update</a:t>
            </a:r>
            <a:endParaRPr lang="en-US" dirty="0"/>
          </a:p>
        </p:txBody>
      </p:sp>
      <p:sp>
        <p:nvSpPr>
          <p:cNvPr id="4" name="Rounded Rectangle 3"/>
          <p:cNvSpPr/>
          <p:nvPr/>
        </p:nvSpPr>
        <p:spPr>
          <a:xfrm>
            <a:off x="5291620" y="972796"/>
            <a:ext cx="3505200" cy="556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289840" y="4782494"/>
            <a:ext cx="3500922" cy="381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Calibri"/>
                <a:cs typeface="Calibri"/>
              </a:rPr>
              <a:t>$RPK.. Packet=0x83f9, size=0xfffe</a:t>
            </a:r>
            <a:endParaRPr lang="en-US" dirty="0">
              <a:latin typeface="Calibri"/>
              <a:cs typeface="Calibri"/>
            </a:endParaRPr>
          </a:p>
        </p:txBody>
      </p:sp>
      <p:sp>
        <p:nvSpPr>
          <p:cNvPr id="10" name="Rectangle 9"/>
          <p:cNvSpPr/>
          <p:nvPr/>
        </p:nvSpPr>
        <p:spPr>
          <a:xfrm>
            <a:off x="5289840" y="5163494"/>
            <a:ext cx="3500922" cy="100870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a:cs typeface="Calibri"/>
              </a:rPr>
              <a:t>Shellcode</a:t>
            </a:r>
            <a:endParaRPr lang="en-US" dirty="0" smtClean="0">
              <a:latin typeface="Calibri"/>
              <a:cs typeface="Calibri"/>
            </a:endParaRPr>
          </a:p>
          <a:p>
            <a:pPr algn="ctr"/>
            <a:r>
              <a:rPr lang="en-US" dirty="0" err="1" smtClean="0">
                <a:latin typeface="Calibri"/>
                <a:cs typeface="Calibri"/>
              </a:rPr>
              <a:t>Shellcode</a:t>
            </a:r>
            <a:endParaRPr lang="en-US" dirty="0" smtClean="0">
              <a:latin typeface="Calibri"/>
              <a:cs typeface="Calibri"/>
            </a:endParaRPr>
          </a:p>
          <a:p>
            <a:pPr algn="ctr"/>
            <a:r>
              <a:rPr lang="en-US" dirty="0" smtClean="0">
                <a:latin typeface="Calibri"/>
                <a:cs typeface="Calibri"/>
              </a:rPr>
              <a:t>…</a:t>
            </a:r>
          </a:p>
          <a:p>
            <a:pPr algn="ctr"/>
            <a:r>
              <a:rPr lang="en-US" dirty="0" err="1" smtClean="0">
                <a:latin typeface="Calibri"/>
                <a:cs typeface="Calibri"/>
              </a:rPr>
              <a:t>Shellcode</a:t>
            </a:r>
            <a:endParaRPr lang="en-US" dirty="0">
              <a:latin typeface="Calibri"/>
              <a:cs typeface="Calibri"/>
            </a:endParaRPr>
          </a:p>
        </p:txBody>
      </p:sp>
      <p:sp>
        <p:nvSpPr>
          <p:cNvPr id="26" name="TextBox 25"/>
          <p:cNvSpPr txBox="1"/>
          <p:nvPr/>
        </p:nvSpPr>
        <p:spPr>
          <a:xfrm>
            <a:off x="394724" y="4826675"/>
            <a:ext cx="4754668" cy="2031325"/>
          </a:xfrm>
          <a:prstGeom prst="rect">
            <a:avLst/>
          </a:prstGeom>
          <a:noFill/>
        </p:spPr>
        <p:txBody>
          <a:bodyPr wrap="square" rtlCol="0">
            <a:spAutoFit/>
          </a:bodyPr>
          <a:lstStyle/>
          <a:p>
            <a:pPr marL="285750" indent="-285750">
              <a:buFont typeface="Arial" pitchFamily="34" charset="0"/>
              <a:buChar char="•"/>
            </a:pPr>
            <a:r>
              <a:rPr lang="en-US" dirty="0" smtClean="0">
                <a:latin typeface="Calibri"/>
                <a:cs typeface="Calibri"/>
              </a:rPr>
              <a:t>The unusually large packet size and packet sequence number cause the packet reconstruction area to overflow into SMRAM. </a:t>
            </a:r>
          </a:p>
          <a:p>
            <a:pPr marL="285750" indent="-285750">
              <a:buFont typeface="Arial" pitchFamily="34" charset="0"/>
              <a:buChar char="•"/>
            </a:pPr>
            <a:r>
              <a:rPr lang="en-US" dirty="0" smtClean="0">
                <a:latin typeface="Calibri"/>
                <a:cs typeface="Calibri"/>
              </a:rPr>
              <a:t>This allows us to overwrite a return address inside of SMRAM and gain control of EIP while in the context of the BIOS update routine.</a:t>
            </a:r>
          </a:p>
          <a:p>
            <a:pPr marL="285750" indent="-285750">
              <a:buFont typeface="Arial" pitchFamily="34" charset="0"/>
              <a:buChar char="•"/>
            </a:pPr>
            <a:endParaRPr lang="en-US" dirty="0">
              <a:latin typeface="Calibri"/>
              <a:cs typeface="Calibri"/>
            </a:endParaRPr>
          </a:p>
        </p:txBody>
      </p:sp>
      <p:sp>
        <p:nvSpPr>
          <p:cNvPr id="3" name="Rectangle 2"/>
          <p:cNvSpPr/>
          <p:nvPr/>
        </p:nvSpPr>
        <p:spPr>
          <a:xfrm>
            <a:off x="5289840" y="1447800"/>
            <a:ext cx="3500922" cy="762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System Management Mode RAM</a:t>
            </a:r>
            <a:endParaRPr lang="en-US" dirty="0">
              <a:latin typeface="Calibri"/>
              <a:cs typeface="Calibri"/>
            </a:endParaRPr>
          </a:p>
        </p:txBody>
      </p:sp>
      <p:sp>
        <p:nvSpPr>
          <p:cNvPr id="5" name="Rounded Rectangle 4"/>
          <p:cNvSpPr/>
          <p:nvPr/>
        </p:nvSpPr>
        <p:spPr>
          <a:xfrm>
            <a:off x="685800" y="1295400"/>
            <a:ext cx="2895600" cy="1219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latin typeface="Calibri"/>
                <a:cs typeface="Calibri"/>
              </a:rPr>
              <a:t>SMM Update Routine</a:t>
            </a:r>
            <a:endParaRPr lang="en-US" dirty="0">
              <a:latin typeface="Calibri"/>
              <a:cs typeface="Calibri"/>
            </a:endParaRPr>
          </a:p>
        </p:txBody>
      </p:sp>
      <p:cxnSp>
        <p:nvCxnSpPr>
          <p:cNvPr id="11" name="Straight Arrow Connector 10"/>
          <p:cNvCxnSpPr/>
          <p:nvPr/>
        </p:nvCxnSpPr>
        <p:spPr>
          <a:xfrm flipH="1" flipV="1">
            <a:off x="3105150" y="2514600"/>
            <a:ext cx="2053120" cy="185871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581400" y="1295400"/>
            <a:ext cx="167212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581400" y="2191284"/>
            <a:ext cx="1672120" cy="2471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505200" y="2514600"/>
            <a:ext cx="174832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291620" y="1981200"/>
            <a:ext cx="3499142" cy="1772896"/>
          </a:xfrm>
          <a:prstGeom prst="rect">
            <a:avLst/>
          </a:prstGeom>
          <a:solidFill>
            <a:schemeClr val="accent2">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a:cs typeface="Calibri"/>
              </a:rPr>
              <a:t>Packet Reconstruction Space</a:t>
            </a:r>
          </a:p>
          <a:p>
            <a:pPr algn="ctr"/>
            <a:r>
              <a:rPr lang="en-US" dirty="0" err="1" smtClean="0">
                <a:latin typeface="Calibri"/>
                <a:cs typeface="Calibri"/>
              </a:rPr>
              <a:t>Shellcode</a:t>
            </a:r>
            <a:endParaRPr lang="en-US" dirty="0" smtClean="0">
              <a:latin typeface="Calibri"/>
              <a:cs typeface="Calibri"/>
            </a:endParaRPr>
          </a:p>
          <a:p>
            <a:pPr algn="ctr"/>
            <a:r>
              <a:rPr lang="en-US" dirty="0" err="1" smtClean="0">
                <a:latin typeface="Calibri"/>
                <a:cs typeface="Calibri"/>
              </a:rPr>
              <a:t>Shellcode</a:t>
            </a:r>
            <a:endParaRPr lang="en-US" dirty="0" smtClean="0">
              <a:latin typeface="Calibri"/>
              <a:cs typeface="Calibri"/>
            </a:endParaRPr>
          </a:p>
          <a:p>
            <a:pPr algn="ctr"/>
            <a:r>
              <a:rPr lang="en-US" dirty="0" err="1" smtClean="0">
                <a:latin typeface="Calibri"/>
                <a:cs typeface="Calibri"/>
              </a:rPr>
              <a:t>Shellcode</a:t>
            </a:r>
            <a:endParaRPr lang="en-US" dirty="0" smtClean="0">
              <a:latin typeface="Calibri"/>
              <a:cs typeface="Calibri"/>
            </a:endParaRPr>
          </a:p>
          <a:p>
            <a:pPr algn="ct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2619923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err="1" smtClean="0"/>
              <a:t>PoC</a:t>
            </a:r>
            <a:r>
              <a:rPr lang="en-US" dirty="0" smtClean="0"/>
              <a:t> Demonstration Video</a:t>
            </a:r>
            <a:br>
              <a:rPr lang="en-US" dirty="0" smtClean="0"/>
            </a:br>
            <a:r>
              <a:rPr lang="en-US" sz="2000" dirty="0">
                <a:hlinkClick r:id="rId2"/>
              </a:rPr>
              <a:t>http://youtu.be/V_ea21CrOPM</a:t>
            </a:r>
            <a:endParaRPr lang="en-US" dirty="0"/>
          </a:p>
        </p:txBody>
      </p:sp>
      <p:pic>
        <p:nvPicPr>
          <p:cNvPr id="4" name="Picture 2" descr="C:\Users\jbutterworth\Desktop\bios vuln slides\bios_owned_pi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7" t="12588" r="2259" b="2483"/>
          <a:stretch/>
        </p:blipFill>
        <p:spPr bwMode="auto">
          <a:xfrm>
            <a:off x="762000" y="1336999"/>
            <a:ext cx="7738037"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36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Vulnerability Conclusion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vulnerability allows an attacker to take control of the BIOS update process and </a:t>
            </a:r>
            <a:r>
              <a:rPr lang="en-US" dirty="0" err="1" smtClean="0"/>
              <a:t>reflash</a:t>
            </a:r>
            <a:r>
              <a:rPr lang="en-US" dirty="0" smtClean="0"/>
              <a:t> the BIOS with an arbitrary image despite the presence of signed bios enforcement.</a:t>
            </a:r>
          </a:p>
          <a:p>
            <a:r>
              <a:rPr lang="en-US" dirty="0" smtClean="0"/>
              <a:t>Because BIOS is charged with instantiating System Management Mode (SMM), control of the BIOS implies complete control of SMM.</a:t>
            </a:r>
          </a:p>
          <a:p>
            <a:r>
              <a:rPr lang="en-US" dirty="0" smtClean="0"/>
              <a:t>Once the attacker has complete control of BIOS and SMM, really Bad Things can start to happen…</a:t>
            </a:r>
            <a:endParaRPr lang="en-US" dirty="0"/>
          </a:p>
        </p:txBody>
      </p:sp>
    </p:spTree>
    <p:extLst>
      <p:ext uri="{BB962C8B-B14F-4D97-AF65-F5344CB8AC3E}">
        <p14:creationId xmlns:p14="http://schemas.microsoft.com/office/powerpoint/2010/main" val="1638278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How can we detect attackers in the BIOS?</a:t>
            </a:r>
            <a:br>
              <a:rPr lang="en-US" sz="2400" dirty="0" smtClean="0"/>
            </a:br>
            <a:r>
              <a:rPr lang="en-US" sz="2400" dirty="0" smtClean="0"/>
              <a:t>Trusted Computing Group (TCG) </a:t>
            </a:r>
            <a:br>
              <a:rPr lang="en-US" sz="2400" dirty="0" smtClean="0"/>
            </a:br>
            <a:r>
              <a:rPr lang="en-US" sz="2400" dirty="0" smtClean="0"/>
              <a:t>Static Root of Trust for Measurement (SRTM)</a:t>
            </a:r>
            <a:endParaRPr lang="en-US" sz="2400" dirty="0"/>
          </a:p>
        </p:txBody>
      </p:sp>
      <p:sp>
        <p:nvSpPr>
          <p:cNvPr id="3" name="Content Placeholder 2"/>
          <p:cNvSpPr>
            <a:spLocks noGrp="1"/>
          </p:cNvSpPr>
          <p:nvPr>
            <p:ph idx="1"/>
          </p:nvPr>
        </p:nvSpPr>
        <p:spPr/>
        <p:txBody>
          <a:bodyPr/>
          <a:lstStyle/>
          <a:p>
            <a:r>
              <a:rPr lang="en-US" dirty="0" smtClean="0"/>
              <a:t>In the PC Client Specification[2], the TCG lays out a strategy for obtaining measurements of critical </a:t>
            </a:r>
            <a:r>
              <a:rPr lang="en-US" u="sng" dirty="0" smtClean="0"/>
              <a:t>boot-time</a:t>
            </a:r>
            <a:r>
              <a:rPr lang="en-US" dirty="0" smtClean="0"/>
              <a:t> components</a:t>
            </a:r>
          </a:p>
          <a:p>
            <a:pPr lvl="1"/>
            <a:r>
              <a:rPr lang="en-US" dirty="0" smtClean="0"/>
              <a:t>This </a:t>
            </a:r>
            <a:r>
              <a:rPr lang="en-US" i="1" dirty="0" smtClean="0"/>
              <a:t>should</a:t>
            </a:r>
            <a:r>
              <a:rPr lang="en-US" dirty="0" smtClean="0"/>
              <a:t> detect things like MBR-based </a:t>
            </a:r>
            <a:r>
              <a:rPr lang="en-US" dirty="0" err="1" smtClean="0"/>
              <a:t>bootkits</a:t>
            </a:r>
            <a:r>
              <a:rPr lang="en-US" dirty="0" smtClean="0"/>
              <a:t>, or even BIOS attackers</a:t>
            </a:r>
          </a:p>
          <a:p>
            <a:r>
              <a:rPr lang="en-US" dirty="0" smtClean="0"/>
              <a:t>The SRTM is a chain of trust which is built up at boot time from the BIOS measuring itself, and measuring every other bit of executable code before control is passed to that code</a:t>
            </a:r>
          </a:p>
          <a:p>
            <a:pPr lvl="1"/>
            <a:r>
              <a:rPr lang="en-US" dirty="0" smtClean="0"/>
              <a:t>Measurements stored in TPM, discussed shortly</a:t>
            </a:r>
          </a:p>
          <a:p>
            <a:r>
              <a:rPr lang="en-US" dirty="0" smtClean="0"/>
              <a:t>All these measurements are typically gained "for free" when the BIOS is configured to enable the TPM</a:t>
            </a:r>
            <a:endParaRPr lang="en-US" dirty="0"/>
          </a:p>
        </p:txBody>
      </p:sp>
    </p:spTree>
    <p:extLst>
      <p:ext uri="{BB962C8B-B14F-4D97-AF65-F5344CB8AC3E}">
        <p14:creationId xmlns:p14="http://schemas.microsoft.com/office/powerpoint/2010/main" val="18601244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p:txBody>
          <a:bodyPr/>
          <a:lstStyle/>
          <a:p>
            <a:r>
              <a:rPr lang="en-US" dirty="0" smtClean="0"/>
              <a:t>Trusted Platform Module (TPM)</a:t>
            </a:r>
          </a:p>
          <a:p>
            <a:pPr lvl="1"/>
            <a:r>
              <a:rPr lang="en-US" dirty="0" smtClean="0"/>
              <a:t>Supports secure key generation and secure key storage.</a:t>
            </a:r>
          </a:p>
          <a:p>
            <a:pPr lvl="1"/>
            <a:r>
              <a:rPr lang="en-US" dirty="0" smtClean="0"/>
              <a:t>Can “seal” keys or data such that they can only be decrypted if the PCR set hasn’t changed.</a:t>
            </a:r>
          </a:p>
          <a:p>
            <a:pPr lvl="1"/>
            <a:r>
              <a:rPr lang="en-US" dirty="0" smtClean="0"/>
              <a:t>Can act as a root of trust for reporting by signing a quote of its current PCR set.</a:t>
            </a:r>
          </a:p>
          <a:p>
            <a:r>
              <a:rPr lang="en-US" dirty="0" smtClean="0"/>
              <a:t>Platform Configuration Register (PCR)</a:t>
            </a:r>
          </a:p>
          <a:p>
            <a:pPr lvl="1"/>
            <a:r>
              <a:rPr lang="en-US" dirty="0" smtClean="0"/>
              <a:t>Store 20 byte hashes representing measurements of the system.</a:t>
            </a:r>
          </a:p>
          <a:p>
            <a:pPr lvl="1"/>
            <a:r>
              <a:rPr lang="en-US" dirty="0" smtClean="0"/>
              <a:t>Are reset to 0x00</a:t>
            </a:r>
            <a:r>
              <a:rPr lang="en-US" baseline="-25000" dirty="0" smtClean="0"/>
              <a:t>20</a:t>
            </a:r>
            <a:r>
              <a:rPr lang="en-US" dirty="0" smtClean="0"/>
              <a:t> upon reboot.</a:t>
            </a:r>
          </a:p>
          <a:p>
            <a:pPr lvl="1"/>
            <a:r>
              <a:rPr lang="en-US" dirty="0" smtClean="0"/>
              <a:t>Can only be modified with an “Extend” operation.</a:t>
            </a:r>
          </a:p>
          <a:p>
            <a:pPr lvl="1"/>
            <a:r>
              <a:rPr lang="en-US" dirty="0" smtClean="0"/>
              <a:t>Extend_PCR0(data):  PCR0</a:t>
            </a:r>
            <a:r>
              <a:rPr lang="en-US" baseline="-25000" dirty="0" smtClean="0"/>
              <a:t>new</a:t>
            </a:r>
            <a:r>
              <a:rPr lang="en-US" dirty="0" smtClean="0"/>
              <a:t> = SHA1(PCR0</a:t>
            </a:r>
            <a:r>
              <a:rPr lang="en-US" baseline="-25000" dirty="0" smtClean="0"/>
              <a:t>old</a:t>
            </a:r>
            <a:r>
              <a:rPr lang="en-US" dirty="0" smtClean="0"/>
              <a:t> || SHA1(data))</a:t>
            </a:r>
          </a:p>
        </p:txBody>
      </p:sp>
    </p:spTree>
    <p:extLst>
      <p:ext uri="{BB962C8B-B14F-4D97-AF65-F5344CB8AC3E}">
        <p14:creationId xmlns:p14="http://schemas.microsoft.com/office/powerpoint/2010/main" val="573680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Measured Boot </a:t>
            </a:r>
            <a:r>
              <a:rPr lang="en-US" sz="1600" dirty="0" smtClean="0"/>
              <a:t>("measured boot" != UEFI "secure boot")</a:t>
            </a:r>
            <a:endParaRPr lang="en-US" dirty="0"/>
          </a:p>
        </p:txBody>
      </p:sp>
      <p:sp>
        <p:nvSpPr>
          <p:cNvPr id="4" name="Rounded Rectangle 3"/>
          <p:cNvSpPr/>
          <p:nvPr/>
        </p:nvSpPr>
        <p:spPr>
          <a:xfrm>
            <a:off x="1199160" y="3431533"/>
            <a:ext cx="4431817" cy="90516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BIOS code on flash chip</a:t>
            </a:r>
          </a:p>
          <a:p>
            <a:pPr algn="ctr"/>
            <a:r>
              <a:rPr lang="en-US" dirty="0" smtClean="0">
                <a:solidFill>
                  <a:schemeClr val="tx1"/>
                </a:solidFill>
              </a:rPr>
              <a:t>Core Root of Trust for Measurement</a:t>
            </a:r>
          </a:p>
          <a:p>
            <a:pPr algn="ctr"/>
            <a:r>
              <a:rPr lang="en-US" dirty="0" smtClean="0">
                <a:solidFill>
                  <a:schemeClr val="tx1"/>
                </a:solidFill>
              </a:rPr>
              <a:t>(CRTM)</a:t>
            </a:r>
          </a:p>
        </p:txBody>
      </p:sp>
      <p:sp>
        <p:nvSpPr>
          <p:cNvPr id="6" name="Rounded Rectangle 5"/>
          <p:cNvSpPr/>
          <p:nvPr/>
        </p:nvSpPr>
        <p:spPr>
          <a:xfrm>
            <a:off x="6756213" y="3435323"/>
            <a:ext cx="2387787" cy="905169"/>
          </a:xfrm>
          <a:prstGeom prst="round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BIOS configuration</a:t>
            </a:r>
          </a:p>
          <a:p>
            <a:pPr algn="ctr"/>
            <a:r>
              <a:rPr lang="en-US" dirty="0">
                <a:solidFill>
                  <a:schemeClr val="tx1"/>
                </a:solidFill>
              </a:rPr>
              <a:t>i</a:t>
            </a:r>
            <a:r>
              <a:rPr lang="en-US" dirty="0" smtClean="0">
                <a:solidFill>
                  <a:schemeClr val="tx1"/>
                </a:solidFill>
              </a:rPr>
              <a:t>n non-volatile RAM ("</a:t>
            </a:r>
            <a:r>
              <a:rPr lang="en-US" dirty="0" err="1" smtClean="0">
                <a:solidFill>
                  <a:schemeClr val="tx1"/>
                </a:solidFill>
              </a:rPr>
              <a:t>nvram</a:t>
            </a:r>
            <a:r>
              <a:rPr lang="en-US" dirty="0" smtClean="0">
                <a:solidFill>
                  <a:schemeClr val="tx1"/>
                </a:solidFill>
              </a:rPr>
              <a:t>"/"CMOS")</a:t>
            </a:r>
          </a:p>
        </p:txBody>
      </p:sp>
      <p:cxnSp>
        <p:nvCxnSpPr>
          <p:cNvPr id="12" name="Straight Arrow Connector 11"/>
          <p:cNvCxnSpPr>
            <a:stCxn id="4" idx="3"/>
            <a:endCxn id="6" idx="1"/>
          </p:cNvCxnSpPr>
          <p:nvPr/>
        </p:nvCxnSpPr>
        <p:spPr>
          <a:xfrm>
            <a:off x="5630977" y="3884118"/>
            <a:ext cx="1125236" cy="37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30978" y="3553123"/>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1</a:t>
            </a:r>
            <a:endParaRPr lang="en-US" sz="1600" dirty="0">
              <a:ea typeface="Verdana" pitchFamily="34" charset="0"/>
              <a:cs typeface="Verdana" pitchFamily="34" charset="0"/>
            </a:endParaRPr>
          </a:p>
        </p:txBody>
      </p:sp>
      <p:sp>
        <p:nvSpPr>
          <p:cNvPr id="26" name="TextBox 25"/>
          <p:cNvSpPr txBox="1"/>
          <p:nvPr/>
        </p:nvSpPr>
        <p:spPr>
          <a:xfrm rot="19297663">
            <a:off x="5305982" y="2786845"/>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2</a:t>
            </a:r>
            <a:endParaRPr lang="en-US" sz="1600" dirty="0">
              <a:ea typeface="Verdana" pitchFamily="34" charset="0"/>
              <a:cs typeface="Verdana" pitchFamily="34" charset="0"/>
            </a:endParaRPr>
          </a:p>
        </p:txBody>
      </p:sp>
      <p:sp>
        <p:nvSpPr>
          <p:cNvPr id="27" name="Rounded Rectangle 26"/>
          <p:cNvSpPr/>
          <p:nvPr/>
        </p:nvSpPr>
        <p:spPr>
          <a:xfrm>
            <a:off x="2217881" y="1086239"/>
            <a:ext cx="2413235" cy="129151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Master Boot Record</a:t>
            </a:r>
          </a:p>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Partition Table</a:t>
            </a:r>
          </a:p>
        </p:txBody>
      </p:sp>
      <p:cxnSp>
        <p:nvCxnSpPr>
          <p:cNvPr id="29" name="Straight Connector 28"/>
          <p:cNvCxnSpPr/>
          <p:nvPr/>
        </p:nvCxnSpPr>
        <p:spPr>
          <a:xfrm>
            <a:off x="2217881" y="1975176"/>
            <a:ext cx="2413235" cy="0"/>
          </a:xfrm>
          <a:prstGeom prst="line">
            <a:avLst/>
          </a:prstGeom>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a:stCxn id="4" idx="0"/>
            <a:endCxn id="27" idx="2"/>
          </p:cNvCxnSpPr>
          <p:nvPr/>
        </p:nvCxnSpPr>
        <p:spPr>
          <a:xfrm flipV="1">
            <a:off x="3415069" y="2377755"/>
            <a:ext cx="9430" cy="10537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2486538" y="1540137"/>
            <a:ext cx="23251" cy="1895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2688490" y="2709575"/>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5</a:t>
            </a:r>
            <a:endParaRPr lang="en-US" sz="1600" dirty="0">
              <a:ea typeface="Verdana" pitchFamily="34" charset="0"/>
              <a:cs typeface="Verdana" pitchFamily="34" charset="0"/>
            </a:endParaRPr>
          </a:p>
        </p:txBody>
      </p:sp>
      <p:sp>
        <p:nvSpPr>
          <p:cNvPr id="39" name="TextBox 38"/>
          <p:cNvSpPr txBox="1"/>
          <p:nvPr/>
        </p:nvSpPr>
        <p:spPr>
          <a:xfrm rot="16200000">
            <a:off x="1746448" y="2713366"/>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4</a:t>
            </a:r>
            <a:endParaRPr lang="en-US" sz="1600" dirty="0">
              <a:ea typeface="Verdana" pitchFamily="34" charset="0"/>
              <a:cs typeface="Verdana" pitchFamily="34" charset="0"/>
            </a:endParaRPr>
          </a:p>
        </p:txBody>
      </p:sp>
      <p:sp>
        <p:nvSpPr>
          <p:cNvPr id="47" name="Rounded Rectangle 46"/>
          <p:cNvSpPr/>
          <p:nvPr/>
        </p:nvSpPr>
        <p:spPr>
          <a:xfrm>
            <a:off x="6451413" y="1528278"/>
            <a:ext cx="2387787" cy="13628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Peripheral's </a:t>
            </a:r>
          </a:p>
          <a:p>
            <a:pPr algn="ctr"/>
            <a:r>
              <a:rPr lang="en-US" dirty="0" smtClean="0">
                <a:solidFill>
                  <a:schemeClr val="tx1"/>
                </a:solidFill>
              </a:rPr>
              <a:t>option/expansion ROMs code</a:t>
            </a:r>
          </a:p>
          <a:p>
            <a:pPr algn="ctr"/>
            <a:endParaRPr lang="en-US" dirty="0">
              <a:solidFill>
                <a:schemeClr val="tx1"/>
              </a:solidFill>
            </a:endParaRPr>
          </a:p>
          <a:p>
            <a:pPr algn="ctr"/>
            <a:r>
              <a:rPr lang="en-US" dirty="0" err="1" smtClean="0">
                <a:solidFill>
                  <a:schemeClr val="tx1"/>
                </a:solidFill>
              </a:rPr>
              <a:t>Config</a:t>
            </a:r>
            <a:endParaRPr lang="en-US" dirty="0" smtClean="0">
              <a:solidFill>
                <a:schemeClr val="tx1"/>
              </a:solidFill>
            </a:endParaRPr>
          </a:p>
        </p:txBody>
      </p:sp>
      <p:sp>
        <p:nvSpPr>
          <p:cNvPr id="48" name="Rounded Rectangle 47"/>
          <p:cNvSpPr/>
          <p:nvPr/>
        </p:nvSpPr>
        <p:spPr>
          <a:xfrm>
            <a:off x="6603813" y="1680678"/>
            <a:ext cx="2387787" cy="13628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Peripheral's </a:t>
            </a:r>
          </a:p>
          <a:p>
            <a:pPr algn="ctr"/>
            <a:r>
              <a:rPr lang="en-US" dirty="0" smtClean="0">
                <a:solidFill>
                  <a:schemeClr val="tx1"/>
                </a:solidFill>
              </a:rPr>
              <a:t>option/expansion ROMs code</a:t>
            </a:r>
          </a:p>
          <a:p>
            <a:pPr algn="ctr"/>
            <a:endParaRPr lang="en-US" dirty="0" smtClean="0">
              <a:solidFill>
                <a:schemeClr val="tx1"/>
              </a:solidFill>
            </a:endParaRPr>
          </a:p>
          <a:p>
            <a:pPr algn="ctr"/>
            <a:r>
              <a:rPr lang="en-US" dirty="0" err="1" smtClean="0">
                <a:solidFill>
                  <a:schemeClr val="tx1"/>
                </a:solidFill>
              </a:rPr>
              <a:t>Config</a:t>
            </a:r>
            <a:endParaRPr lang="en-US" dirty="0" smtClean="0">
              <a:solidFill>
                <a:schemeClr val="tx1"/>
              </a:solidFill>
            </a:endParaRPr>
          </a:p>
        </p:txBody>
      </p:sp>
      <p:sp>
        <p:nvSpPr>
          <p:cNvPr id="49" name="Rounded Rectangle 48"/>
          <p:cNvSpPr/>
          <p:nvPr/>
        </p:nvSpPr>
        <p:spPr>
          <a:xfrm>
            <a:off x="6756213" y="1833078"/>
            <a:ext cx="2387787" cy="136285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Peripheral's </a:t>
            </a:r>
          </a:p>
          <a:p>
            <a:pPr algn="ctr"/>
            <a:r>
              <a:rPr lang="en-US" dirty="0" smtClean="0">
                <a:solidFill>
                  <a:schemeClr val="tx1"/>
                </a:solidFill>
              </a:rPr>
              <a:t>option/expansion ROMs code</a:t>
            </a:r>
          </a:p>
          <a:p>
            <a:pPr algn="ctr"/>
            <a:endParaRPr lang="en-US" dirty="0">
              <a:solidFill>
                <a:schemeClr val="tx1"/>
              </a:solidFill>
            </a:endParaRPr>
          </a:p>
          <a:p>
            <a:pPr algn="ctr"/>
            <a:r>
              <a:rPr lang="en-US" dirty="0" err="1" smtClean="0">
                <a:solidFill>
                  <a:schemeClr val="tx1"/>
                </a:solidFill>
              </a:rPr>
              <a:t>Config</a:t>
            </a:r>
            <a:endParaRPr lang="en-US" dirty="0" smtClean="0">
              <a:solidFill>
                <a:schemeClr val="tx1"/>
              </a:solidFill>
            </a:endParaRPr>
          </a:p>
        </p:txBody>
      </p:sp>
      <p:cxnSp>
        <p:nvCxnSpPr>
          <p:cNvPr id="13" name="Straight Arrow Connector 12"/>
          <p:cNvCxnSpPr/>
          <p:nvPr/>
        </p:nvCxnSpPr>
        <p:spPr>
          <a:xfrm flipV="1">
            <a:off x="5522884" y="3039744"/>
            <a:ext cx="1273469" cy="4188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9" idx="1"/>
          </p:cNvCxnSpPr>
          <p:nvPr/>
        </p:nvCxnSpPr>
        <p:spPr>
          <a:xfrm flipV="1">
            <a:off x="5549907" y="2514506"/>
            <a:ext cx="1206306" cy="930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69330" y="2830094"/>
            <a:ext cx="2361158" cy="20510"/>
          </a:xfrm>
          <a:prstGeom prst="line">
            <a:avLst/>
          </a:prstGeom>
          <a:ln/>
        </p:spPr>
        <p:style>
          <a:lnRef idx="2">
            <a:schemeClr val="accent5"/>
          </a:lnRef>
          <a:fillRef idx="0">
            <a:schemeClr val="accent5"/>
          </a:fillRef>
          <a:effectRef idx="1">
            <a:schemeClr val="accent5"/>
          </a:effectRef>
          <a:fontRef idx="minor">
            <a:schemeClr val="tx1"/>
          </a:fontRef>
        </p:style>
      </p:cxnSp>
      <p:sp>
        <p:nvSpPr>
          <p:cNvPr id="56" name="Curved Right Arrow 55"/>
          <p:cNvSpPr/>
          <p:nvPr/>
        </p:nvSpPr>
        <p:spPr>
          <a:xfrm>
            <a:off x="824210" y="3796301"/>
            <a:ext cx="378326" cy="499869"/>
          </a:xfrm>
          <a:prstGeom prst="curvedRightArrow">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7" name="TextBox 56"/>
          <p:cNvSpPr txBox="1"/>
          <p:nvPr/>
        </p:nvSpPr>
        <p:spPr>
          <a:xfrm>
            <a:off x="405746" y="4286451"/>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0</a:t>
            </a:r>
            <a:endParaRPr lang="en-US" sz="1600" dirty="0">
              <a:ea typeface="Verdana" pitchFamily="34" charset="0"/>
              <a:cs typeface="Verdana" pitchFamily="34" charset="0"/>
            </a:endParaRPr>
          </a:p>
        </p:txBody>
      </p:sp>
      <p:sp>
        <p:nvSpPr>
          <p:cNvPr id="58" name="Rounded Rectangle 57"/>
          <p:cNvSpPr/>
          <p:nvPr/>
        </p:nvSpPr>
        <p:spPr>
          <a:xfrm>
            <a:off x="1202932" y="5718508"/>
            <a:ext cx="4431817" cy="523099"/>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Trusted Platform Module (TPM)</a:t>
            </a:r>
          </a:p>
        </p:txBody>
      </p:sp>
      <p:sp>
        <p:nvSpPr>
          <p:cNvPr id="59" name="TextBox 58"/>
          <p:cNvSpPr txBox="1"/>
          <p:nvPr/>
        </p:nvSpPr>
        <p:spPr>
          <a:xfrm rot="16200000">
            <a:off x="1596072" y="487496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PCR0</a:t>
            </a:r>
            <a:endParaRPr lang="en-US" sz="1600" dirty="0">
              <a:ea typeface="Verdana" pitchFamily="34" charset="0"/>
              <a:cs typeface="Verdana" pitchFamily="34" charset="0"/>
            </a:endParaRPr>
          </a:p>
        </p:txBody>
      </p:sp>
      <p:cxnSp>
        <p:nvCxnSpPr>
          <p:cNvPr id="61" name="Straight Arrow Connector 60"/>
          <p:cNvCxnSpPr/>
          <p:nvPr/>
        </p:nvCxnSpPr>
        <p:spPr>
          <a:xfrm>
            <a:off x="2080785" y="433670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2099784" y="487875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PCR1</a:t>
            </a:r>
            <a:endParaRPr lang="en-US" sz="1600" dirty="0">
              <a:ea typeface="Verdana" pitchFamily="34" charset="0"/>
              <a:cs typeface="Verdana" pitchFamily="34" charset="0"/>
            </a:endParaRPr>
          </a:p>
        </p:txBody>
      </p:sp>
      <p:cxnSp>
        <p:nvCxnSpPr>
          <p:cNvPr id="68" name="Straight Arrow Connector 67"/>
          <p:cNvCxnSpPr/>
          <p:nvPr/>
        </p:nvCxnSpPr>
        <p:spPr>
          <a:xfrm>
            <a:off x="2584497" y="434049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6200000">
            <a:off x="2572704" y="487875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PCR2</a:t>
            </a:r>
            <a:endParaRPr lang="en-US" sz="1600" dirty="0">
              <a:ea typeface="Verdana" pitchFamily="34" charset="0"/>
              <a:cs typeface="Verdana" pitchFamily="34" charset="0"/>
            </a:endParaRPr>
          </a:p>
        </p:txBody>
      </p:sp>
      <p:cxnSp>
        <p:nvCxnSpPr>
          <p:cNvPr id="70" name="Straight Arrow Connector 69"/>
          <p:cNvCxnSpPr/>
          <p:nvPr/>
        </p:nvCxnSpPr>
        <p:spPr>
          <a:xfrm>
            <a:off x="3057417" y="434049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rot="16200000">
            <a:off x="3032112" y="4878751"/>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PCR3</a:t>
            </a:r>
            <a:endParaRPr lang="en-US" sz="1600" dirty="0">
              <a:ea typeface="Verdana" pitchFamily="34" charset="0"/>
              <a:cs typeface="Verdana" pitchFamily="34" charset="0"/>
            </a:endParaRPr>
          </a:p>
        </p:txBody>
      </p:sp>
      <p:cxnSp>
        <p:nvCxnSpPr>
          <p:cNvPr id="72" name="Straight Arrow Connector 71"/>
          <p:cNvCxnSpPr/>
          <p:nvPr/>
        </p:nvCxnSpPr>
        <p:spPr>
          <a:xfrm>
            <a:off x="3516825" y="4340491"/>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rot="16200000">
            <a:off x="3505002" y="4878754"/>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PCR4</a:t>
            </a:r>
            <a:endParaRPr lang="en-US" sz="1600" dirty="0">
              <a:ea typeface="Verdana" pitchFamily="34" charset="0"/>
              <a:cs typeface="Verdana" pitchFamily="34" charset="0"/>
            </a:endParaRPr>
          </a:p>
        </p:txBody>
      </p:sp>
      <p:cxnSp>
        <p:nvCxnSpPr>
          <p:cNvPr id="74" name="Straight Arrow Connector 73"/>
          <p:cNvCxnSpPr/>
          <p:nvPr/>
        </p:nvCxnSpPr>
        <p:spPr>
          <a:xfrm>
            <a:off x="3989715" y="4340494"/>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rot="20522767">
            <a:off x="5566475" y="3182425"/>
            <a:ext cx="1154082"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Measure 3</a:t>
            </a:r>
            <a:endParaRPr lang="en-US" sz="1600" dirty="0">
              <a:ea typeface="Verdana" pitchFamily="34" charset="0"/>
              <a:cs typeface="Verdana" pitchFamily="34" charset="0"/>
            </a:endParaRPr>
          </a:p>
        </p:txBody>
      </p:sp>
      <p:sp>
        <p:nvSpPr>
          <p:cNvPr id="76" name="TextBox 75"/>
          <p:cNvSpPr txBox="1"/>
          <p:nvPr/>
        </p:nvSpPr>
        <p:spPr>
          <a:xfrm rot="16200000">
            <a:off x="3954659" y="4869034"/>
            <a:ext cx="142779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Extend PCR5</a:t>
            </a:r>
            <a:endParaRPr lang="en-US" sz="1600" dirty="0">
              <a:ea typeface="Verdana" pitchFamily="34" charset="0"/>
              <a:cs typeface="Verdana" pitchFamily="34" charset="0"/>
            </a:endParaRPr>
          </a:p>
        </p:txBody>
      </p:sp>
      <p:cxnSp>
        <p:nvCxnSpPr>
          <p:cNvPr id="77" name="Straight Arrow Connector 76"/>
          <p:cNvCxnSpPr/>
          <p:nvPr/>
        </p:nvCxnSpPr>
        <p:spPr>
          <a:xfrm>
            <a:off x="4439372" y="4330774"/>
            <a:ext cx="0" cy="13239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972282" y="4823060"/>
            <a:ext cx="38985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a:t>
            </a:r>
            <a:endParaRPr lang="en-US" sz="1600" dirty="0">
              <a:ea typeface="Verdana" pitchFamily="34" charset="0"/>
              <a:cs typeface="Verdana" pitchFamily="34" charset="0"/>
            </a:endParaRPr>
          </a:p>
        </p:txBody>
      </p:sp>
      <p:sp>
        <p:nvSpPr>
          <p:cNvPr id="79" name="TextBox 78"/>
          <p:cNvSpPr txBox="1"/>
          <p:nvPr/>
        </p:nvSpPr>
        <p:spPr>
          <a:xfrm>
            <a:off x="932304" y="6349687"/>
            <a:ext cx="4974539" cy="571438"/>
          </a:xfrm>
          <a:prstGeom prst="rect">
            <a:avLst/>
          </a:prstGeom>
          <a:noFill/>
        </p:spPr>
        <p:txBody>
          <a:bodyPr wrap="none" rtlCol="0">
            <a:spAutoFit/>
          </a:bodyPr>
          <a:lstStyle/>
          <a:p>
            <a:pPr algn="ctr">
              <a:lnSpc>
                <a:spcPct val="80000"/>
              </a:lnSpc>
              <a:spcAft>
                <a:spcPts val="600"/>
              </a:spcAft>
            </a:pPr>
            <a:r>
              <a:rPr lang="en-US" sz="1600" dirty="0" smtClean="0">
                <a:ea typeface="Verdana" pitchFamily="34" charset="0"/>
                <a:cs typeface="Verdana" pitchFamily="34" charset="0"/>
              </a:rPr>
              <a:t>This collection of measurements going forward is the </a:t>
            </a:r>
          </a:p>
          <a:p>
            <a:pPr algn="ctr">
              <a:lnSpc>
                <a:spcPct val="80000"/>
              </a:lnSpc>
              <a:spcAft>
                <a:spcPts val="600"/>
              </a:spcAft>
            </a:pPr>
            <a:r>
              <a:rPr lang="en-US" sz="1600" dirty="0" smtClean="0">
                <a:ea typeface="Verdana" pitchFamily="34" charset="0"/>
                <a:cs typeface="Verdana" pitchFamily="34" charset="0"/>
              </a:rPr>
              <a:t>Static Root of Trust for Measurement (SRTM)</a:t>
            </a:r>
            <a:endParaRPr lang="en-US" sz="1600" dirty="0">
              <a:ea typeface="Verdana" pitchFamily="34" charset="0"/>
              <a:cs typeface="Verdana" pitchFamily="34" charset="0"/>
            </a:endParaRPr>
          </a:p>
        </p:txBody>
      </p:sp>
      <p:sp>
        <p:nvSpPr>
          <p:cNvPr id="80" name="Left Brace 79"/>
          <p:cNvSpPr/>
          <p:nvPr/>
        </p:nvSpPr>
        <p:spPr>
          <a:xfrm rot="16200000">
            <a:off x="3371198" y="4849973"/>
            <a:ext cx="209443" cy="288463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111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35" grpId="0"/>
      <p:bldP spid="39" grpId="0"/>
      <p:bldP spid="56" grpId="0" animBg="1"/>
      <p:bldP spid="57" grpId="0"/>
      <p:bldP spid="59" grpId="0"/>
      <p:bldP spid="67" grpId="0"/>
      <p:bldP spid="69" grpId="0"/>
      <p:bldP spid="71" grpId="0"/>
      <p:bldP spid="73" grpId="0"/>
      <p:bldP spid="75" grpId="0"/>
      <p:bldP spid="7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roots of trust are not created equal</a:t>
            </a:r>
            <a:endParaRPr lang="en-US" dirty="0"/>
          </a:p>
        </p:txBody>
      </p:sp>
      <p:sp>
        <p:nvSpPr>
          <p:cNvPr id="4" name="TextBox 3"/>
          <p:cNvSpPr txBox="1"/>
          <p:nvPr/>
        </p:nvSpPr>
        <p:spPr>
          <a:xfrm>
            <a:off x="370391" y="6196280"/>
            <a:ext cx="8007320" cy="661720"/>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Base diagram from</a:t>
            </a:r>
          </a:p>
          <a:p>
            <a:pPr>
              <a:spcAft>
                <a:spcPts val="600"/>
              </a:spcAft>
            </a:pPr>
            <a:r>
              <a:rPr lang="en-US" sz="1600" dirty="0" smtClean="0">
                <a:ea typeface="Verdana" pitchFamily="34" charset="0"/>
                <a:cs typeface="Verdana" pitchFamily="34" charset="0"/>
              </a:rPr>
              <a:t>http</a:t>
            </a:r>
            <a:r>
              <a:rPr lang="en-US" sz="1600" dirty="0">
                <a:ea typeface="Verdana" pitchFamily="34" charset="0"/>
                <a:cs typeface="Verdana" pitchFamily="34" charset="0"/>
              </a:rPr>
              <a:t>://</a:t>
            </a:r>
            <a:r>
              <a:rPr lang="en-US" sz="1600" dirty="0" err="1">
                <a:ea typeface="Verdana" pitchFamily="34" charset="0"/>
                <a:cs typeface="Verdana" pitchFamily="34" charset="0"/>
              </a:rPr>
              <a:t>www.intel.com</a:t>
            </a:r>
            <a:r>
              <a:rPr lang="en-US" sz="1600" dirty="0">
                <a:ea typeface="Verdana" pitchFamily="34" charset="0"/>
                <a:cs typeface="Verdana" pitchFamily="34" charset="0"/>
              </a:rPr>
              <a:t>/content/dam/doc/white-paper/</a:t>
            </a:r>
            <a:r>
              <a:rPr lang="en-US" sz="1600" dirty="0" err="1">
                <a:ea typeface="Verdana" pitchFamily="34" charset="0"/>
                <a:cs typeface="Verdana" pitchFamily="34" charset="0"/>
              </a:rPr>
              <a:t>uefi</a:t>
            </a:r>
            <a:r>
              <a:rPr lang="en-US" sz="1600" dirty="0">
                <a:ea typeface="Verdana" pitchFamily="34" charset="0"/>
                <a:cs typeface="Verdana" pitchFamily="34" charset="0"/>
              </a:rPr>
              <a:t>-pi-</a:t>
            </a:r>
            <a:r>
              <a:rPr lang="en-US" sz="1600" dirty="0" err="1">
                <a:ea typeface="Verdana" pitchFamily="34" charset="0"/>
                <a:cs typeface="Verdana" pitchFamily="34" charset="0"/>
              </a:rPr>
              <a:t>tcg</a:t>
            </a:r>
            <a:r>
              <a:rPr lang="en-US" sz="1600" dirty="0">
                <a:ea typeface="Verdana" pitchFamily="34" charset="0"/>
                <a:cs typeface="Verdana" pitchFamily="34" charset="0"/>
              </a:rPr>
              <a:t>-firmware-white-</a:t>
            </a:r>
            <a:r>
              <a:rPr lang="en-US" sz="1600" dirty="0" err="1">
                <a:ea typeface="Verdana" pitchFamily="34" charset="0"/>
                <a:cs typeface="Verdana" pitchFamily="34" charset="0"/>
              </a:rPr>
              <a:t>paper.pdf</a:t>
            </a:r>
            <a:endParaRPr lang="en-US" sz="1600" dirty="0">
              <a:ea typeface="Verdana" pitchFamily="34" charset="0"/>
              <a:cs typeface="Verdana" pitchFamily="34" charset="0"/>
            </a:endParaRPr>
          </a:p>
        </p:txBody>
      </p:sp>
      <p:pic>
        <p:nvPicPr>
          <p:cNvPr id="6" name="Picture 5"/>
          <p:cNvPicPr>
            <a:picLocks noChangeAspect="1"/>
          </p:cNvPicPr>
          <p:nvPr/>
        </p:nvPicPr>
        <p:blipFill>
          <a:blip r:embed="rId3"/>
          <a:stretch>
            <a:fillRect/>
          </a:stretch>
        </p:blipFill>
        <p:spPr>
          <a:xfrm>
            <a:off x="648228" y="1393307"/>
            <a:ext cx="7861300" cy="4508500"/>
          </a:xfrm>
          <a:prstGeom prst="rect">
            <a:avLst/>
          </a:prstGeom>
        </p:spPr>
      </p:pic>
      <p:sp>
        <p:nvSpPr>
          <p:cNvPr id="7" name="Left Arrow 6"/>
          <p:cNvSpPr/>
          <p:nvPr/>
        </p:nvSpPr>
        <p:spPr>
          <a:xfrm>
            <a:off x="4378539" y="3373601"/>
            <a:ext cx="3637757" cy="687950"/>
          </a:xfrm>
          <a:prstGeom prst="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Tarnovsky attack</a:t>
            </a:r>
          </a:p>
        </p:txBody>
      </p:sp>
      <p:sp>
        <p:nvSpPr>
          <p:cNvPr id="8" name="Left Arrow 7"/>
          <p:cNvSpPr/>
          <p:nvPr/>
        </p:nvSpPr>
        <p:spPr>
          <a:xfrm>
            <a:off x="1898524" y="4266869"/>
            <a:ext cx="3637757" cy="687950"/>
          </a:xfrm>
          <a:prstGeom prst="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Our attack</a:t>
            </a:r>
          </a:p>
        </p:txBody>
      </p:sp>
      <p:sp>
        <p:nvSpPr>
          <p:cNvPr id="9" name="TextBox 8"/>
          <p:cNvSpPr txBox="1"/>
          <p:nvPr/>
        </p:nvSpPr>
        <p:spPr>
          <a:xfrm>
            <a:off x="310306" y="3551908"/>
            <a:ext cx="72047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PCRs</a:t>
            </a:r>
            <a:endParaRPr lang="en-US" sz="1600" dirty="0">
              <a:ea typeface="Verdana" pitchFamily="34" charset="0"/>
              <a:cs typeface="Verdana" pitchFamily="34" charset="0"/>
            </a:endParaRPr>
          </a:p>
        </p:txBody>
      </p:sp>
      <p:sp>
        <p:nvSpPr>
          <p:cNvPr id="10" name="Down Arrow 9"/>
          <p:cNvSpPr/>
          <p:nvPr/>
        </p:nvSpPr>
        <p:spPr>
          <a:xfrm rot="16200000">
            <a:off x="867233" y="3631708"/>
            <a:ext cx="391790" cy="207597"/>
          </a:xfrm>
          <a:prstGeom prst="downArrow">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5" name="Elbow Connector 14"/>
          <p:cNvCxnSpPr/>
          <p:nvPr/>
        </p:nvCxnSpPr>
        <p:spPr>
          <a:xfrm flipV="1">
            <a:off x="1236518" y="4266869"/>
            <a:ext cx="592282" cy="242786"/>
          </a:xfrm>
          <a:prstGeom prst="bentConnector3">
            <a:avLst>
              <a:gd name="adj1" fmla="val -2632"/>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828800" y="3979718"/>
            <a:ext cx="0" cy="28715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90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6" name="Rectangle 15"/>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Title 11"/>
          <p:cNvSpPr>
            <a:spLocks noGrp="1"/>
          </p:cNvSpPr>
          <p:nvPr>
            <p:ph type="title"/>
          </p:nvPr>
        </p:nvSpPr>
        <p:spPr/>
        <p:txBody>
          <a:bodyPr/>
          <a:lstStyle/>
          <a:p>
            <a:r>
              <a:rPr lang="en-US" dirty="0" smtClean="0"/>
              <a:t>Q45 Express Chipset</a:t>
            </a:r>
            <a:endParaRPr lang="en-US" dirty="0"/>
          </a:p>
        </p:txBody>
      </p:sp>
      <p:pic>
        <p:nvPicPr>
          <p:cNvPr id="1029" name="Picture 5" descr="C:\Projects\SMAC\Slides\NSC\pics\Q35 Chipset Pl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644" y="1525337"/>
            <a:ext cx="3733800"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jects\SMAC\Slides\NSC\pics\Q35 Chipset Plain Stripped Minim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7" name="Straight Connector 16"/>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19" name="TextBox 18"/>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sp>
        <p:nvSpPr>
          <p:cNvPr id="20" name="Rectangle 19"/>
          <p:cNvSpPr/>
          <p:nvPr/>
        </p:nvSpPr>
        <p:spPr>
          <a:xfrm>
            <a:off x="4521666" y="3833769"/>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1" name="Rectangle 20"/>
          <p:cNvSpPr/>
          <p:nvPr/>
        </p:nvSpPr>
        <p:spPr>
          <a:xfrm>
            <a:off x="4521666" y="461534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 name="Rectangle 21"/>
          <p:cNvSpPr/>
          <p:nvPr/>
        </p:nvSpPr>
        <p:spPr>
          <a:xfrm>
            <a:off x="4513828" y="542150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3" name="Rectangle 22"/>
          <p:cNvSpPr/>
          <p:nvPr/>
        </p:nvSpPr>
        <p:spPr>
          <a:xfrm>
            <a:off x="4521666" y="605477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4" name="Rectangle 23"/>
          <p:cNvSpPr/>
          <p:nvPr/>
        </p:nvSpPr>
        <p:spPr>
          <a:xfrm>
            <a:off x="6727971" y="3833769"/>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5" name="Rectangle 24"/>
          <p:cNvSpPr/>
          <p:nvPr/>
        </p:nvSpPr>
        <p:spPr>
          <a:xfrm>
            <a:off x="6727971" y="461534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6" name="Rectangle 25"/>
          <p:cNvSpPr/>
          <p:nvPr/>
        </p:nvSpPr>
        <p:spPr>
          <a:xfrm>
            <a:off x="6720133" y="542150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7" name="Rectangle 26"/>
          <p:cNvSpPr/>
          <p:nvPr/>
        </p:nvSpPr>
        <p:spPr>
          <a:xfrm>
            <a:off x="6727971" y="605477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28" name="Straight Connector 27"/>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86692" y="4138388"/>
            <a:ext cx="1515158" cy="276999"/>
          </a:xfrm>
          <a:prstGeom prst="rect">
            <a:avLst/>
          </a:prstGeom>
          <a:noFill/>
        </p:spPr>
        <p:txBody>
          <a:bodyPr wrap="none" rtlCol="0">
            <a:spAutoFit/>
          </a:bodyPr>
          <a:lstStyle/>
          <a:p>
            <a:pPr>
              <a:spcAft>
                <a:spcPts val="600"/>
              </a:spcAft>
            </a:pPr>
            <a:r>
              <a:rPr lang="en-US" sz="1200" dirty="0" smtClean="0">
                <a:ea typeface="Verdana" pitchFamily="34" charset="0"/>
                <a:cs typeface="Verdana" pitchFamily="34" charset="0"/>
              </a:rPr>
              <a:t>BIOS Region Begin</a:t>
            </a:r>
            <a:endParaRPr lang="en-US" sz="1200" dirty="0">
              <a:ea typeface="Verdana" pitchFamily="34" charset="0"/>
              <a:cs typeface="Verdana" pitchFamily="34" charset="0"/>
            </a:endParaRPr>
          </a:p>
        </p:txBody>
      </p:sp>
      <p:sp>
        <p:nvSpPr>
          <p:cNvPr id="2" name="TextBox 1"/>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39" name="TextBox 38"/>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
        <p:nvSpPr>
          <p:cNvPr id="4" name="Rectangle 3"/>
          <p:cNvSpPr/>
          <p:nvPr/>
        </p:nvSpPr>
        <p:spPr>
          <a:xfrm>
            <a:off x="370780" y="6596390"/>
            <a:ext cx="4572000" cy="261610"/>
          </a:xfrm>
          <a:prstGeom prst="rect">
            <a:avLst/>
          </a:prstGeom>
        </p:spPr>
        <p:txBody>
          <a:bodyPr>
            <a:spAutoFit/>
          </a:bodyPr>
          <a:lstStyle/>
          <a:p>
            <a:r>
              <a:rPr lang="en-US" sz="1100" dirty="0"/>
              <a:t>www.intel.com/.../</a:t>
            </a:r>
            <a:r>
              <a:rPr lang="en-US" sz="1100" b="1" dirty="0"/>
              <a:t>datasheet</a:t>
            </a:r>
            <a:r>
              <a:rPr lang="en-US" sz="1100" dirty="0"/>
              <a:t>/</a:t>
            </a:r>
            <a:r>
              <a:rPr lang="en-US" sz="1100" b="1" dirty="0"/>
              <a:t>io</a:t>
            </a:r>
            <a:r>
              <a:rPr lang="en-US" sz="1100" dirty="0"/>
              <a:t>-</a:t>
            </a:r>
            <a:r>
              <a:rPr lang="en-US" sz="1100" b="1" dirty="0"/>
              <a:t>controller</a:t>
            </a:r>
            <a:r>
              <a:rPr lang="en-US" sz="1100" dirty="0"/>
              <a:t>-</a:t>
            </a:r>
            <a:r>
              <a:rPr lang="en-US" sz="1100" b="1" dirty="0"/>
              <a:t>hub</a:t>
            </a:r>
            <a:r>
              <a:rPr lang="en-US" sz="1100" dirty="0"/>
              <a:t>-</a:t>
            </a:r>
            <a:r>
              <a:rPr lang="en-US" sz="1100" b="1" dirty="0"/>
              <a:t>9</a:t>
            </a:r>
            <a:r>
              <a:rPr lang="en-US" sz="1100" dirty="0"/>
              <a:t>-</a:t>
            </a:r>
            <a:r>
              <a:rPr lang="en-US" sz="1100" b="1" dirty="0"/>
              <a:t>datasheet</a:t>
            </a:r>
            <a:r>
              <a:rPr lang="en-US" sz="1100" dirty="0"/>
              <a:t>.pdf</a:t>
            </a:r>
          </a:p>
        </p:txBody>
      </p:sp>
    </p:spTree>
    <p:extLst>
      <p:ext uri="{BB962C8B-B14F-4D97-AF65-F5344CB8AC3E}">
        <p14:creationId xmlns:p14="http://schemas.microsoft.com/office/powerpoint/2010/main" val="387819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2.66713E-6 L -0.40156 -2.66713E-6 " pathEditMode="relative" rAng="0" ptsTypes="AA">
                                      <p:cBhvr>
                                        <p:cTn id="6" dur="500" fill="hold"/>
                                        <p:tgtEl>
                                          <p:spTgt spid="1029"/>
                                        </p:tgtEl>
                                        <p:attrNameLst>
                                          <p:attrName>ppt_x</p:attrName>
                                          <p:attrName>ppt_y</p:attrName>
                                        </p:attrNameLst>
                                      </p:cBhvr>
                                      <p:rCtr x="-20087" y="0"/>
                                    </p:animMotion>
                                  </p:childTnLst>
                                </p:cTn>
                              </p:par>
                            </p:childTnLst>
                          </p:cTn>
                        </p:par>
                        <p:par>
                          <p:cTn id="7" fill="hold">
                            <p:stCondLst>
                              <p:cond delay="500"/>
                            </p:stCondLst>
                            <p:childTnLst>
                              <p:par>
                                <p:cTn id="8" presetID="10" presetClass="exit" presetSubtype="0" fill="hold" nodeType="afterEffect">
                                  <p:stCondLst>
                                    <p:cond delay="0"/>
                                  </p:stCondLst>
                                  <p:childTnLst>
                                    <p:animEffect transition="out" filter="fade">
                                      <p:cBhvr>
                                        <p:cTn id="9" dur="500"/>
                                        <p:tgtEl>
                                          <p:spTgt spid="1029"/>
                                        </p:tgtEl>
                                      </p:cBhvr>
                                    </p:animEffect>
                                    <p:set>
                                      <p:cBhvr>
                                        <p:cTn id="10" dur="1" fill="hold">
                                          <p:stCondLst>
                                            <p:cond delay="499"/>
                                          </p:stCondLst>
                                        </p:cTn>
                                        <p:tgtEl>
                                          <p:spTgt spid="102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39"/>
                                        </p:tgtEl>
                                        <p:attrNameLst>
                                          <p:attrName>style.visibility</p:attrName>
                                        </p:attrNameLst>
                                      </p:cBhvr>
                                      <p:to>
                                        <p:strVal val="visible"/>
                                      </p:to>
                                    </p:set>
                                  </p:childTnLst>
                                </p:cTn>
                              </p:par>
                              <p:par>
                                <p:cTn id="46" presetID="1" presetClass="entr" presetSubtype="0" fill="hold" grpId="0" nodeType="withEffect">
                                  <p:stCondLst>
                                    <p:cond delay="500"/>
                                  </p:stCondLst>
                                  <p:childTnLst>
                                    <p:set>
                                      <p:cBhvr>
                                        <p:cTn id="47" dur="1" fill="hold">
                                          <p:stCondLst>
                                            <p:cond delay="0"/>
                                          </p:stCondLst>
                                        </p:cTn>
                                        <p:tgtEl>
                                          <p:spTgt spid="2"/>
                                        </p:tgtEl>
                                        <p:attrNameLst>
                                          <p:attrName>style.visibility</p:attrName>
                                        </p:attrNameLst>
                                      </p:cBhvr>
                                      <p:to>
                                        <p:strVal val="visible"/>
                                      </p:to>
                                    </p:set>
                                  </p:childTnLst>
                                </p:cTn>
                              </p:par>
                              <p:par>
                                <p:cTn id="48" presetID="10" presetClass="entr" presetSubtype="0"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nodeType="withEffect">
                                  <p:stCondLst>
                                    <p:cond delay="50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5" grpId="0" animBg="1"/>
      <p:bldP spid="18" grpId="0"/>
      <p:bldP spid="19" grpId="0"/>
      <p:bldP spid="20" grpId="0" animBg="1"/>
      <p:bldP spid="21" grpId="0" animBg="1"/>
      <p:bldP spid="22" grpId="0" animBg="1"/>
      <p:bldP spid="23" grpId="0" animBg="1"/>
      <p:bldP spid="24" grpId="0" animBg="1"/>
      <p:bldP spid="25" grpId="0" animBg="1"/>
      <p:bldP spid="26" grpId="0" animBg="1"/>
      <p:bldP spid="27" grpId="0" animBg="1"/>
      <p:bldP spid="29" grpId="0"/>
      <p:bldP spid="2"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been targeted?</a:t>
            </a:r>
            <a:endParaRPr lang="en-US" dirty="0"/>
          </a:p>
        </p:txBody>
      </p:sp>
      <p:pic>
        <p:nvPicPr>
          <p:cNvPr id="4" name="Picture 3"/>
          <p:cNvPicPr>
            <a:picLocks noChangeAspect="1"/>
          </p:cNvPicPr>
          <p:nvPr/>
        </p:nvPicPr>
        <p:blipFill>
          <a:blip r:embed="rId3"/>
          <a:stretch>
            <a:fillRect/>
          </a:stretch>
        </p:blipFill>
        <p:spPr>
          <a:xfrm>
            <a:off x="5236600" y="2545670"/>
            <a:ext cx="2603500" cy="1955800"/>
          </a:xfrm>
          <a:prstGeom prst="rect">
            <a:avLst/>
          </a:prstGeom>
        </p:spPr>
      </p:pic>
      <p:pic>
        <p:nvPicPr>
          <p:cNvPr id="5" name="Picture 4"/>
          <p:cNvPicPr>
            <a:picLocks noChangeAspect="1"/>
          </p:cNvPicPr>
          <p:nvPr/>
        </p:nvPicPr>
        <p:blipFill>
          <a:blip r:embed="rId4"/>
          <a:stretch>
            <a:fillRect/>
          </a:stretch>
        </p:blipFill>
        <p:spPr>
          <a:xfrm>
            <a:off x="1580627" y="2126570"/>
            <a:ext cx="2794000" cy="2794000"/>
          </a:xfrm>
          <a:prstGeom prst="rect">
            <a:avLst/>
          </a:prstGeom>
        </p:spPr>
      </p:pic>
      <p:grpSp>
        <p:nvGrpSpPr>
          <p:cNvPr id="33" name="Group 32"/>
          <p:cNvGrpSpPr/>
          <p:nvPr/>
        </p:nvGrpSpPr>
        <p:grpSpPr>
          <a:xfrm>
            <a:off x="1661933" y="2310206"/>
            <a:ext cx="2499652" cy="2458816"/>
            <a:chOff x="1986212" y="2215636"/>
            <a:chExt cx="2499652" cy="2458816"/>
          </a:xfrm>
        </p:grpSpPr>
        <p:cxnSp>
          <p:nvCxnSpPr>
            <p:cNvPr id="9" name="Straight Connector 8"/>
            <p:cNvCxnSpPr>
              <a:stCxn id="6" idx="0"/>
              <a:endCxn id="6"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onut 5"/>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3" name="Straight Connector 12"/>
            <p:cNvCxnSpPr>
              <a:stCxn id="6" idx="2"/>
              <a:endCxn id="6"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165220" y="2313996"/>
            <a:ext cx="2499652" cy="2458816"/>
            <a:chOff x="1986212" y="2215636"/>
            <a:chExt cx="2499652" cy="2458816"/>
          </a:xfrm>
        </p:grpSpPr>
        <p:cxnSp>
          <p:nvCxnSpPr>
            <p:cNvPr id="35" name="Straight Connector 34"/>
            <p:cNvCxnSpPr>
              <a:stCxn id="36" idx="0"/>
              <a:endCxn id="36"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Donut 35"/>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37" name="Straight Connector 36"/>
            <p:cNvCxnSpPr>
              <a:stCxn id="36" idx="2"/>
              <a:endCxn id="36"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47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Title 11"/>
          <p:cNvSpPr>
            <a:spLocks noGrp="1"/>
          </p:cNvSpPr>
          <p:nvPr>
            <p:ph type="title"/>
          </p:nvPr>
        </p:nvSpPr>
        <p:spPr/>
        <p:txBody>
          <a:bodyPr/>
          <a:lstStyle/>
          <a:p>
            <a:r>
              <a:rPr lang="en-US" dirty="0"/>
              <a:t>Normal E6400 boot </a:t>
            </a:r>
            <a:r>
              <a:rPr lang="en-US" dirty="0" smtClean="0"/>
              <a:t>sequence  1</a:t>
            </a:r>
            <a:endParaRPr lang="en-US" dirty="0"/>
          </a:p>
        </p:txBody>
      </p:sp>
      <p:sp>
        <p:nvSpPr>
          <p:cNvPr id="9" name="Rectangle 8"/>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 name="Rectangle 3"/>
          <p:cNvSpPr/>
          <p:nvPr/>
        </p:nvSpPr>
        <p:spPr>
          <a:xfrm>
            <a:off x="4865615" y="5956182"/>
            <a:ext cx="1862356" cy="587231"/>
          </a:xfrm>
          <a:prstGeom prst="rect">
            <a:avLst/>
          </a:prstGeom>
          <a:solidFill>
            <a:schemeClr val="accent4">
              <a:lumMod val="75000"/>
              <a:alpha val="6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Boot Block</a:t>
            </a:r>
          </a:p>
        </p:txBody>
      </p:sp>
      <p:sp>
        <p:nvSpPr>
          <p:cNvPr id="5" name="TextBox 4"/>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6" name="TextBox 5"/>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sp>
        <p:nvSpPr>
          <p:cNvPr id="21" name="Rectangle 20"/>
          <p:cNvSpPr/>
          <p:nvPr/>
        </p:nvSpPr>
        <p:spPr>
          <a:xfrm>
            <a:off x="4865615" y="4672668"/>
            <a:ext cx="1862356" cy="176169"/>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4" name="Rectangle 23"/>
          <p:cNvSpPr/>
          <p:nvPr/>
        </p:nvSpPr>
        <p:spPr>
          <a:xfrm>
            <a:off x="4867013" y="4850235"/>
            <a:ext cx="1862356" cy="176169"/>
          </a:xfrm>
          <a:prstGeom prst="rect">
            <a:avLst/>
          </a:prstGeom>
          <a:solidFill>
            <a:schemeClr val="bg1">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25" name="Rectangle 24"/>
          <p:cNvSpPr/>
          <p:nvPr/>
        </p:nvSpPr>
        <p:spPr>
          <a:xfrm>
            <a:off x="4857597" y="5029199"/>
            <a:ext cx="1862356" cy="176169"/>
          </a:xfrm>
          <a:prstGeom prst="rect">
            <a:avLst/>
          </a:prstGeom>
          <a:solidFill>
            <a:schemeClr val="tx2">
              <a:lumMod val="75000"/>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3" name="Curved Left Arrow 22"/>
          <p:cNvSpPr/>
          <p:nvPr/>
        </p:nvSpPr>
        <p:spPr>
          <a:xfrm rot="10800000">
            <a:off x="4060272" y="4401434"/>
            <a:ext cx="731520" cy="1913001"/>
          </a:xfrm>
          <a:prstGeom prst="curvedLeftArrow">
            <a:avLst/>
          </a:prstGeom>
          <a:solidFill>
            <a:schemeClr val="accent3">
              <a:lumMod val="75000"/>
              <a:alpha val="70000"/>
            </a:schemeClr>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1" name="Rectangle 30"/>
          <p:cNvSpPr/>
          <p:nvPr/>
        </p:nvSpPr>
        <p:spPr>
          <a:xfrm>
            <a:off x="4858658" y="4495100"/>
            <a:ext cx="1862356" cy="176169"/>
          </a:xfrm>
          <a:prstGeom prst="rect">
            <a:avLst/>
          </a:prstGeom>
          <a:solidFill>
            <a:schemeClr val="accent5">
              <a:lumMod val="75000"/>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3" name="Straight Connector 42"/>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01281" y="4584842"/>
            <a:ext cx="1095172" cy="538609"/>
          </a:xfrm>
          <a:prstGeom prst="rect">
            <a:avLst/>
          </a:prstGeom>
          <a:noFill/>
        </p:spPr>
        <p:txBody>
          <a:bodyPr wrap="none" rtlCol="0">
            <a:spAutoFit/>
          </a:bodyPr>
          <a:lstStyle/>
          <a:p>
            <a:pPr>
              <a:spcAft>
                <a:spcPts val="600"/>
              </a:spcAft>
            </a:pPr>
            <a:r>
              <a:rPr lang="en-US" sz="1200" dirty="0" smtClean="0">
                <a:ea typeface="Verdana" pitchFamily="34" charset="0"/>
                <a:cs typeface="Verdana" pitchFamily="34" charset="0"/>
              </a:rPr>
              <a:t>Configuration</a:t>
            </a:r>
          </a:p>
          <a:p>
            <a:pPr algn="ctr">
              <a:spcAft>
                <a:spcPts val="600"/>
              </a:spcAft>
            </a:pPr>
            <a:r>
              <a:rPr lang="en-US" sz="1200" dirty="0" smtClean="0">
                <a:ea typeface="Verdana" pitchFamily="34" charset="0"/>
                <a:cs typeface="Verdana" pitchFamily="34" charset="0"/>
              </a:rPr>
              <a:t> Modules</a:t>
            </a:r>
            <a:endParaRPr lang="en-US" sz="1200" dirty="0">
              <a:ea typeface="Verdana" pitchFamily="34" charset="0"/>
              <a:cs typeface="Verdana" pitchFamily="34" charset="0"/>
            </a:endParaRPr>
          </a:p>
        </p:txBody>
      </p:sp>
      <p:sp>
        <p:nvSpPr>
          <p:cNvPr id="46" name="Right Brace 45"/>
          <p:cNvSpPr/>
          <p:nvPr/>
        </p:nvSpPr>
        <p:spPr>
          <a:xfrm>
            <a:off x="6769914" y="4503489"/>
            <a:ext cx="326069" cy="7102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627516" y="4760752"/>
            <a:ext cx="338554"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a:t>
            </a:r>
            <a:endParaRPr lang="en-US" sz="1600" b="1" dirty="0">
              <a:ea typeface="Verdana" pitchFamily="34" charset="0"/>
              <a:cs typeface="Verdana" pitchFamily="34" charset="0"/>
            </a:endParaRPr>
          </a:p>
        </p:txBody>
      </p:sp>
      <p:sp>
        <p:nvSpPr>
          <p:cNvPr id="28" name="Rectangle 27"/>
          <p:cNvSpPr/>
          <p:nvPr/>
        </p:nvSpPr>
        <p:spPr>
          <a:xfrm>
            <a:off x="4521666" y="3833769"/>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9" name="Rectangle 28"/>
          <p:cNvSpPr/>
          <p:nvPr/>
        </p:nvSpPr>
        <p:spPr>
          <a:xfrm>
            <a:off x="4514107" y="542150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Rectangle 29"/>
          <p:cNvSpPr/>
          <p:nvPr/>
        </p:nvSpPr>
        <p:spPr>
          <a:xfrm>
            <a:off x="4521666" y="605477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3" name="Rectangle 32"/>
          <p:cNvSpPr/>
          <p:nvPr/>
        </p:nvSpPr>
        <p:spPr>
          <a:xfrm>
            <a:off x="6727971" y="3833769"/>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4" name="Rectangle 33"/>
          <p:cNvSpPr/>
          <p:nvPr/>
        </p:nvSpPr>
        <p:spPr>
          <a:xfrm>
            <a:off x="6727971" y="461534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5" name="Rectangle 34"/>
          <p:cNvSpPr/>
          <p:nvPr/>
        </p:nvSpPr>
        <p:spPr>
          <a:xfrm>
            <a:off x="6720412" y="542150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6" name="Rectangle 35"/>
          <p:cNvSpPr/>
          <p:nvPr/>
        </p:nvSpPr>
        <p:spPr>
          <a:xfrm>
            <a:off x="6727971" y="6054773"/>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Rectangle 36"/>
          <p:cNvSpPr/>
          <p:nvPr/>
        </p:nvSpPr>
        <p:spPr>
          <a:xfrm>
            <a:off x="4521665" y="4605556"/>
            <a:ext cx="343949" cy="31039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0" name="Straight Connector 39"/>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8" name="TextBox 7"/>
          <p:cNvSpPr txBox="1"/>
          <p:nvPr/>
        </p:nvSpPr>
        <p:spPr>
          <a:xfrm>
            <a:off x="3849333" y="6403016"/>
            <a:ext cx="1016625"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FFFF_FFF0</a:t>
            </a:r>
            <a:endParaRPr lang="en-US" sz="1200" b="1" dirty="0">
              <a:ea typeface="Verdana" pitchFamily="34" charset="0"/>
              <a:cs typeface="Verdana" pitchFamily="34" charset="0"/>
            </a:endParaRPr>
          </a:p>
        </p:txBody>
      </p:sp>
      <p:sp>
        <p:nvSpPr>
          <p:cNvPr id="38" name="Rectangle 37"/>
          <p:cNvSpPr/>
          <p:nvPr/>
        </p:nvSpPr>
        <p:spPr>
          <a:xfrm>
            <a:off x="6291743" y="2038525"/>
            <a:ext cx="1015067" cy="998289"/>
          </a:xfrm>
          <a:prstGeom prst="rect">
            <a:avLst/>
          </a:prstGeom>
          <a:solidFill>
            <a:schemeClr val="accent5">
              <a:lumMod val="75000"/>
              <a:alpha val="7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SMRAM</a:t>
            </a:r>
            <a:endParaRPr lang="en-US" dirty="0" smtClean="0">
              <a:solidFill>
                <a:schemeClr val="tx1"/>
              </a:solidFill>
            </a:endParaRPr>
          </a:p>
        </p:txBody>
      </p:sp>
      <p:sp>
        <p:nvSpPr>
          <p:cNvPr id="44" name="Bent Arrow 43"/>
          <p:cNvSpPr/>
          <p:nvPr/>
        </p:nvSpPr>
        <p:spPr>
          <a:xfrm>
            <a:off x="5627516" y="2357306"/>
            <a:ext cx="647449" cy="2258037"/>
          </a:xfrm>
          <a:prstGeom prst="bentArrow">
            <a:avLst/>
          </a:prstGeom>
          <a:solidFill>
            <a:schemeClr val="accent3">
              <a:lumMod val="75000"/>
              <a:alpha val="7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2" name="TextBox 41"/>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47" name="TextBox 46"/>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
        <p:nvSpPr>
          <p:cNvPr id="48" name="TextBox 47"/>
          <p:cNvSpPr txBox="1"/>
          <p:nvPr/>
        </p:nvSpPr>
        <p:spPr>
          <a:xfrm>
            <a:off x="6786692" y="4138388"/>
            <a:ext cx="1515158" cy="276999"/>
          </a:xfrm>
          <a:prstGeom prst="rect">
            <a:avLst/>
          </a:prstGeom>
          <a:noFill/>
        </p:spPr>
        <p:txBody>
          <a:bodyPr wrap="none" rtlCol="0">
            <a:spAutoFit/>
          </a:bodyPr>
          <a:lstStyle/>
          <a:p>
            <a:pPr>
              <a:spcAft>
                <a:spcPts val="600"/>
              </a:spcAft>
            </a:pPr>
            <a:r>
              <a:rPr lang="en-US" sz="1200" dirty="0" smtClean="0">
                <a:ea typeface="Verdana" pitchFamily="34" charset="0"/>
                <a:cs typeface="Verdana" pitchFamily="34" charset="0"/>
              </a:rPr>
              <a:t>BIOS Region Begin</a:t>
            </a:r>
            <a:endParaRPr lang="en-US" sz="1200" dirty="0">
              <a:ea typeface="Verdana" pitchFamily="34" charset="0"/>
              <a:cs typeface="Verdana" pitchFamily="34" charset="0"/>
            </a:endParaRPr>
          </a:p>
        </p:txBody>
      </p:sp>
    </p:spTree>
    <p:extLst>
      <p:ext uri="{BB962C8B-B14F-4D97-AF65-F5344CB8AC3E}">
        <p14:creationId xmlns:p14="http://schemas.microsoft.com/office/powerpoint/2010/main" val="25861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0"/>
                                        </p:tgtEl>
                                      </p:cBhvr>
                                    </p:animEffect>
                                    <p:set>
                                      <p:cBhvr>
                                        <p:cTn id="13" dur="1" fill="hold">
                                          <p:stCondLst>
                                            <p:cond delay="499"/>
                                          </p:stCondLst>
                                        </p:cTn>
                                        <p:tgtEl>
                                          <p:spTgt spid="3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50"/>
                                        <p:tgtEl>
                                          <p:spTgt spid="2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3"/>
                                        </p:tgtEl>
                                        <p:attrNameLst>
                                          <p:attrName>style.visibility</p:attrName>
                                        </p:attrNameLst>
                                      </p:cBhvr>
                                      <p:to>
                                        <p:strVal val="hidden"/>
                                      </p:to>
                                    </p:set>
                                  </p:childTnLst>
                                </p:cTn>
                              </p:par>
                              <p:par>
                                <p:cTn id="50" presetID="22" presetClass="entr" presetSubtype="4"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down)">
                                      <p:cBhvr>
                                        <p:cTn id="52" dur="250"/>
                                        <p:tgtEl>
                                          <p:spTgt spid="44"/>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3" grpId="0" animBg="1"/>
      <p:bldP spid="23" grpId="1" animBg="1"/>
      <p:bldP spid="31" grpId="0" animBg="1"/>
      <p:bldP spid="45" grpId="0"/>
      <p:bldP spid="46" grpId="0" animBg="1"/>
      <p:bldP spid="11" grpId="0"/>
      <p:bldP spid="28" grpId="0" animBg="1"/>
      <p:bldP spid="29" grpId="0" animBg="1"/>
      <p:bldP spid="30" grpId="0" animBg="1"/>
      <p:bldP spid="33" grpId="0" animBg="1"/>
      <p:bldP spid="34" grpId="0" animBg="1"/>
      <p:bldP spid="35" grpId="0" animBg="1"/>
      <p:bldP spid="36" grpId="0" animBg="1"/>
      <p:bldP spid="37" grpId="0" animBg="1"/>
      <p:bldP spid="38" grpId="0" animBg="1"/>
      <p:bldP spid="4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Title 11"/>
          <p:cNvSpPr>
            <a:spLocks noGrp="1"/>
          </p:cNvSpPr>
          <p:nvPr>
            <p:ph type="title"/>
          </p:nvPr>
        </p:nvSpPr>
        <p:spPr/>
        <p:txBody>
          <a:bodyPr/>
          <a:lstStyle/>
          <a:p>
            <a:r>
              <a:rPr lang="en-US" dirty="0"/>
              <a:t>Normal E6400 boot </a:t>
            </a:r>
            <a:r>
              <a:rPr lang="en-US" dirty="0" smtClean="0"/>
              <a:t>sequence 2</a:t>
            </a:r>
            <a:endParaRPr lang="en-US" dirty="0"/>
          </a:p>
        </p:txBody>
      </p:sp>
      <p:sp>
        <p:nvSpPr>
          <p:cNvPr id="9" name="Rectangle 8"/>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 name="Rectangle 3"/>
          <p:cNvSpPr/>
          <p:nvPr/>
        </p:nvSpPr>
        <p:spPr>
          <a:xfrm>
            <a:off x="4865615" y="5956182"/>
            <a:ext cx="1862356" cy="587231"/>
          </a:xfrm>
          <a:prstGeom prst="rect">
            <a:avLst/>
          </a:prstGeom>
          <a:solidFill>
            <a:schemeClr val="accent4">
              <a:lumMod val="75000"/>
              <a:alpha val="6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Boot Block</a:t>
            </a:r>
          </a:p>
        </p:txBody>
      </p:sp>
      <p:sp>
        <p:nvSpPr>
          <p:cNvPr id="5" name="TextBox 4"/>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6" name="TextBox 5"/>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sp>
        <p:nvSpPr>
          <p:cNvPr id="21" name="Rectangle 20"/>
          <p:cNvSpPr/>
          <p:nvPr/>
        </p:nvSpPr>
        <p:spPr>
          <a:xfrm>
            <a:off x="4865615" y="4672668"/>
            <a:ext cx="1862356" cy="176169"/>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3" name="Curved Left Arrow 22"/>
          <p:cNvSpPr/>
          <p:nvPr/>
        </p:nvSpPr>
        <p:spPr>
          <a:xfrm rot="10800000">
            <a:off x="4060272" y="4588778"/>
            <a:ext cx="731520" cy="1725658"/>
          </a:xfrm>
          <a:prstGeom prst="curvedLeftArrow">
            <a:avLst/>
          </a:prstGeom>
          <a:solidFill>
            <a:schemeClr val="accent3">
              <a:lumMod val="75000"/>
              <a:alpha val="70000"/>
            </a:schemeClr>
          </a:solidFill>
          <a:ln w="63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0" name="Rectangle 29"/>
          <p:cNvSpPr/>
          <p:nvPr/>
        </p:nvSpPr>
        <p:spPr>
          <a:xfrm>
            <a:off x="1628139" y="4190686"/>
            <a:ext cx="878082" cy="204846"/>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 name="Right Arrow 1"/>
          <p:cNvSpPr/>
          <p:nvPr/>
        </p:nvSpPr>
        <p:spPr>
          <a:xfrm>
            <a:off x="3456264" y="4024685"/>
            <a:ext cx="1335528" cy="484632"/>
          </a:xfrm>
          <a:prstGeom prst="rightArrow">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42" name="Straight Connector 41"/>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867013" y="4850235"/>
            <a:ext cx="1862356" cy="176169"/>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6" name="Rectangle 45"/>
          <p:cNvSpPr/>
          <p:nvPr/>
        </p:nvSpPr>
        <p:spPr>
          <a:xfrm>
            <a:off x="4857597" y="5029199"/>
            <a:ext cx="1862356" cy="176169"/>
          </a:xfrm>
          <a:prstGeom prst="rect">
            <a:avLst/>
          </a:prstGeom>
          <a:solidFill>
            <a:schemeClr val="tx2">
              <a:lumMod val="75000"/>
              <a:alpha val="7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7" name="TextBox 46"/>
          <p:cNvSpPr txBox="1"/>
          <p:nvPr/>
        </p:nvSpPr>
        <p:spPr>
          <a:xfrm>
            <a:off x="5627516" y="4760752"/>
            <a:ext cx="338554" cy="276999"/>
          </a:xfrm>
          <a:prstGeom prst="rect">
            <a:avLst/>
          </a:prstGeom>
          <a:noFill/>
        </p:spPr>
        <p:txBody>
          <a:bodyPr wrap="none" rtlCol="0">
            <a:spAutoFit/>
          </a:bodyPr>
          <a:lstStyle/>
          <a:p>
            <a:pPr>
              <a:spcAft>
                <a:spcPts val="600"/>
              </a:spcAft>
            </a:pPr>
            <a:r>
              <a:rPr lang="en-US" sz="1200" b="1" dirty="0" smtClean="0">
                <a:ea typeface="Verdana" pitchFamily="34" charset="0"/>
                <a:cs typeface="Verdana" pitchFamily="34" charset="0"/>
              </a:rPr>
              <a:t>…</a:t>
            </a:r>
            <a:endParaRPr lang="en-US" sz="1600" b="1" dirty="0">
              <a:ea typeface="Verdana" pitchFamily="34" charset="0"/>
              <a:cs typeface="Verdana" pitchFamily="34" charset="0"/>
            </a:endParaRPr>
          </a:p>
        </p:txBody>
      </p:sp>
      <p:sp>
        <p:nvSpPr>
          <p:cNvPr id="11" name="TextBox 10"/>
          <p:cNvSpPr txBox="1"/>
          <p:nvPr/>
        </p:nvSpPr>
        <p:spPr>
          <a:xfrm>
            <a:off x="3456264" y="4139825"/>
            <a:ext cx="1192882" cy="261610"/>
          </a:xfrm>
          <a:prstGeom prst="rect">
            <a:avLst/>
          </a:prstGeom>
          <a:noFill/>
        </p:spPr>
        <p:txBody>
          <a:bodyPr wrap="square" rtlCol="0">
            <a:spAutoFit/>
          </a:bodyPr>
          <a:lstStyle/>
          <a:p>
            <a:pPr algn="ctr">
              <a:spcAft>
                <a:spcPts val="600"/>
              </a:spcAft>
            </a:pPr>
            <a:r>
              <a:rPr lang="en-US" sz="1100" dirty="0" smtClean="0">
                <a:ea typeface="Verdana" pitchFamily="34" charset="0"/>
                <a:cs typeface="Verdana" pitchFamily="34" charset="0"/>
              </a:rPr>
              <a:t>hashing</a:t>
            </a:r>
            <a:endParaRPr lang="en-US" sz="1100" dirty="0">
              <a:ea typeface="Verdana" pitchFamily="34" charset="0"/>
              <a:cs typeface="Verdana" pitchFamily="34" charset="0"/>
            </a:endParaRPr>
          </a:p>
        </p:txBody>
      </p:sp>
      <p:sp>
        <p:nvSpPr>
          <p:cNvPr id="15" name="TextBox 14"/>
          <p:cNvSpPr txBox="1"/>
          <p:nvPr/>
        </p:nvSpPr>
        <p:spPr>
          <a:xfrm>
            <a:off x="6736359" y="4629947"/>
            <a:ext cx="1625766" cy="261610"/>
          </a:xfrm>
          <a:prstGeom prst="rect">
            <a:avLst/>
          </a:prstGeom>
          <a:noFill/>
        </p:spPr>
        <p:txBody>
          <a:bodyPr wrap="none" rtlCol="0">
            <a:spAutoFit/>
          </a:bodyPr>
          <a:lstStyle/>
          <a:p>
            <a:pPr>
              <a:spcAft>
                <a:spcPts val="600"/>
              </a:spcAft>
            </a:pPr>
            <a:r>
              <a:rPr lang="en-US" sz="1100" b="1" dirty="0" smtClean="0">
                <a:ea typeface="Verdana" pitchFamily="34" charset="0"/>
                <a:cs typeface="Verdana" pitchFamily="34" charset="0"/>
              </a:rPr>
              <a:t>TCG Measure (SRTM)</a:t>
            </a:r>
            <a:endParaRPr lang="en-US" sz="1100" b="1" dirty="0">
              <a:ea typeface="Verdana" pitchFamily="34" charset="0"/>
              <a:cs typeface="Verdana" pitchFamily="34" charset="0"/>
            </a:endParaRPr>
          </a:p>
        </p:txBody>
      </p:sp>
      <p:sp>
        <p:nvSpPr>
          <p:cNvPr id="10" name="Down Arrow 9"/>
          <p:cNvSpPr/>
          <p:nvPr/>
        </p:nvSpPr>
        <p:spPr>
          <a:xfrm rot="8391391">
            <a:off x="2590929" y="4137507"/>
            <a:ext cx="484632" cy="2450131"/>
          </a:xfrm>
          <a:prstGeom prst="downArrow">
            <a:avLst/>
          </a:prstGeom>
          <a:solidFill>
            <a:schemeClr val="accent3">
              <a:lumMod val="75000"/>
              <a:alpha val="7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solidFill>
                  <a:schemeClr val="tx1"/>
                </a:solidFill>
              </a:rPr>
              <a:t> PCR Extend (hash)</a:t>
            </a:r>
          </a:p>
        </p:txBody>
      </p:sp>
      <p:cxnSp>
        <p:nvCxnSpPr>
          <p:cNvPr id="27" name="Straight Connector 26"/>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5" name="Rectangle 24"/>
          <p:cNvSpPr/>
          <p:nvPr/>
        </p:nvSpPr>
        <p:spPr>
          <a:xfrm>
            <a:off x="6291743" y="2038525"/>
            <a:ext cx="1015067" cy="998289"/>
          </a:xfrm>
          <a:prstGeom prst="rect">
            <a:avLst/>
          </a:prstGeom>
          <a:solidFill>
            <a:schemeClr val="accent5">
              <a:lumMod val="75000"/>
              <a:alpha val="7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SMRAM</a:t>
            </a:r>
            <a:endParaRPr lang="en-US" dirty="0" smtClean="0">
              <a:solidFill>
                <a:schemeClr val="tx1"/>
              </a:solidFill>
            </a:endParaRPr>
          </a:p>
        </p:txBody>
      </p:sp>
      <p:sp>
        <p:nvSpPr>
          <p:cNvPr id="24" name="TextBox 23"/>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26" name="TextBox 25"/>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
        <p:nvSpPr>
          <p:cNvPr id="31" name="TextBox 30"/>
          <p:cNvSpPr txBox="1"/>
          <p:nvPr/>
        </p:nvSpPr>
        <p:spPr>
          <a:xfrm>
            <a:off x="1968195" y="3915571"/>
            <a:ext cx="2124299" cy="307777"/>
          </a:xfrm>
          <a:prstGeom prst="rect">
            <a:avLst/>
          </a:prstGeom>
          <a:solidFill>
            <a:srgbClr val="92D050"/>
          </a:solidFill>
          <a:ln>
            <a:solidFill>
              <a:schemeClr val="tx1"/>
            </a:solidFill>
          </a:ln>
        </p:spPr>
        <p:txBody>
          <a:bodyPr wrap="none" rtlCol="0">
            <a:spAutoFit/>
          </a:bodyPr>
          <a:lstStyle/>
          <a:p>
            <a:r>
              <a:rPr lang="en-US" sz="1400" dirty="0" smtClean="0"/>
              <a:t>PCR0=SHA1(0</a:t>
            </a:r>
            <a:r>
              <a:rPr lang="en-US" sz="1400" baseline="-25000" dirty="0" smtClean="0"/>
              <a:t>20</a:t>
            </a:r>
            <a:r>
              <a:rPr lang="en-US" sz="1400" dirty="0" smtClean="0"/>
              <a:t> | hash)</a:t>
            </a:r>
            <a:endParaRPr lang="en-US" sz="1400" dirty="0"/>
          </a:p>
        </p:txBody>
      </p:sp>
    </p:spTree>
    <p:extLst>
      <p:ext uri="{BB962C8B-B14F-4D97-AF65-F5344CB8AC3E}">
        <p14:creationId xmlns:p14="http://schemas.microsoft.com/office/powerpoint/2010/main" val="9517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3"/>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8.33333E-7 -3.065E-6 L 0.00295 0.32732 " pathEditMode="relative" rAng="0" ptsTypes="AA">
                                      <p:cBhvr>
                                        <p:cTn id="21" dur="1000" fill="hold"/>
                                        <p:tgtEl>
                                          <p:spTgt spid="11"/>
                                        </p:tgtEl>
                                        <p:attrNameLst>
                                          <p:attrName>ppt_x</p:attrName>
                                          <p:attrName>ppt_y</p:attrName>
                                        </p:attrNameLst>
                                      </p:cBhvr>
                                      <p:rCtr x="139" y="16354"/>
                                    </p:animMotion>
                                  </p:childTnLst>
                                </p:cTn>
                              </p:par>
                              <p:par>
                                <p:cTn id="22" presetID="42" presetClass="path" presetSubtype="0" accel="50000" decel="50000" fill="hold" grpId="1" nodeType="withEffect">
                                  <p:stCondLst>
                                    <p:cond delay="0"/>
                                  </p:stCondLst>
                                  <p:childTnLst>
                                    <p:animMotion origin="layout" path="M 1.94444E-6 -2.22222E-6 L 0.00087 0.32894 " pathEditMode="relative" rAng="0" ptsTypes="AA">
                                      <p:cBhvr>
                                        <p:cTn id="23" dur="1000" fill="hold"/>
                                        <p:tgtEl>
                                          <p:spTgt spid="2"/>
                                        </p:tgtEl>
                                        <p:attrNameLst>
                                          <p:attrName>ppt_x</p:attrName>
                                          <p:attrName>ppt_y</p:attrName>
                                        </p:attrNameLst>
                                      </p:cBhvr>
                                      <p:rCtr x="35" y="16435"/>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 grpId="0" animBg="1"/>
      <p:bldP spid="2" grpId="1" animBg="1"/>
      <p:bldP spid="11" grpId="0"/>
      <p:bldP spid="11" grpId="1"/>
      <p:bldP spid="10" grpId="0" animBg="1"/>
      <p:bldP spid="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Problems with PCRs</a:t>
            </a:r>
            <a:endParaRPr lang="en-US" dirty="0"/>
          </a:p>
        </p:txBody>
      </p:sp>
      <p:sp>
        <p:nvSpPr>
          <p:cNvPr id="3" name="Content Placeholder 2"/>
          <p:cNvSpPr>
            <a:spLocks noGrp="1"/>
          </p:cNvSpPr>
          <p:nvPr>
            <p:ph idx="1"/>
          </p:nvPr>
        </p:nvSpPr>
        <p:spPr>
          <a:xfrm>
            <a:off x="685800" y="1295400"/>
            <a:ext cx="7696200" cy="2362200"/>
          </a:xfrm>
        </p:spPr>
        <p:txBody>
          <a:bodyPr>
            <a:normAutofit fontScale="92500" lnSpcReduction="10000"/>
          </a:bodyPr>
          <a:lstStyle/>
          <a:p>
            <a:pPr lvl="0"/>
            <a:r>
              <a:rPr lang="en-US" dirty="0" smtClean="0">
                <a:solidFill>
                  <a:srgbClr val="000000"/>
                </a:solidFill>
              </a:rPr>
              <a:t>Opaqueness</a:t>
            </a:r>
            <a:endParaRPr lang="en-US" dirty="0">
              <a:solidFill>
                <a:srgbClr val="000000"/>
              </a:solidFill>
            </a:endParaRPr>
          </a:p>
          <a:p>
            <a:pPr lvl="1"/>
            <a:r>
              <a:rPr lang="en-US" dirty="0" smtClean="0">
                <a:solidFill>
                  <a:srgbClr val="000000"/>
                </a:solidFill>
              </a:rPr>
              <a:t>No golden set of PCRs is provided by the OEM.</a:t>
            </a:r>
          </a:p>
          <a:p>
            <a:pPr lvl="1"/>
            <a:r>
              <a:rPr lang="en-US" dirty="0" smtClean="0">
                <a:solidFill>
                  <a:srgbClr val="000000"/>
                </a:solidFill>
              </a:rPr>
              <a:t>No description of what is </a:t>
            </a:r>
            <a:r>
              <a:rPr lang="en-US" i="1" dirty="0" smtClean="0">
                <a:solidFill>
                  <a:srgbClr val="000000"/>
                </a:solidFill>
              </a:rPr>
              <a:t>actually</a:t>
            </a:r>
            <a:r>
              <a:rPr lang="en-US" dirty="0" smtClean="0">
                <a:solidFill>
                  <a:srgbClr val="000000"/>
                </a:solidFill>
              </a:rPr>
              <a:t> being measured and incorporated into the PCR values.</a:t>
            </a:r>
            <a:r>
              <a:rPr lang="en-US" baseline="30000" dirty="0" smtClean="0">
                <a:solidFill>
                  <a:srgbClr val="000000"/>
                </a:solidFill>
              </a:rPr>
              <a:t>1</a:t>
            </a:r>
          </a:p>
          <a:p>
            <a:pPr lvl="1"/>
            <a:r>
              <a:rPr lang="en-US" dirty="0" smtClean="0">
                <a:solidFill>
                  <a:srgbClr val="000000"/>
                </a:solidFill>
              </a:rPr>
              <a:t>Homogeneous systems can have different PCR values.</a:t>
            </a:r>
            <a:r>
              <a:rPr lang="en-US" baseline="30000" dirty="0" smtClean="0">
                <a:solidFill>
                  <a:srgbClr val="000000"/>
                </a:solidFill>
              </a:rPr>
              <a:t>2</a:t>
            </a:r>
            <a:r>
              <a:rPr lang="en-US" dirty="0" smtClean="0">
                <a:solidFill>
                  <a:srgbClr val="000000"/>
                </a:solidFill>
              </a:rPr>
              <a:t> </a:t>
            </a:r>
          </a:p>
          <a:p>
            <a:pPr lvl="1"/>
            <a:r>
              <a:rPr lang="en-US" dirty="0">
                <a:solidFill>
                  <a:srgbClr val="000000"/>
                </a:solidFill>
              </a:rPr>
              <a:t>Duplicate PCR values are </a:t>
            </a:r>
            <a:r>
              <a:rPr lang="en-US" dirty="0" smtClean="0">
                <a:solidFill>
                  <a:srgbClr val="000000"/>
                </a:solidFill>
              </a:rPr>
              <a:t>unexpected if they're measuring different data…</a:t>
            </a:r>
            <a:endParaRPr lang="en-US" dirty="0">
              <a:solidFill>
                <a:srgbClr val="000000"/>
              </a:solidFill>
            </a:endParaRPr>
          </a:p>
          <a:p>
            <a:pPr marL="341312" lvl="1" indent="0">
              <a:buNone/>
            </a:pPr>
            <a:endParaRPr lang="en-US" dirty="0" smtClean="0">
              <a:solidFill>
                <a:srgbClr val="000000"/>
              </a:solidFill>
            </a:endParaRPr>
          </a:p>
          <a:p>
            <a:pPr lvl="1"/>
            <a:endParaRPr lang="en-US" dirty="0">
              <a:solidFill>
                <a:srgbClr val="000000"/>
              </a:solidFill>
            </a:endParaRPr>
          </a:p>
          <a:p>
            <a:pPr marL="0" indent="0">
              <a:buNone/>
            </a:pPr>
            <a:endParaRPr lang="en-US" dirty="0" smtClean="0"/>
          </a:p>
        </p:txBody>
      </p:sp>
      <p:sp>
        <p:nvSpPr>
          <p:cNvPr id="6" name="TextBox 5"/>
          <p:cNvSpPr txBox="1"/>
          <p:nvPr/>
        </p:nvSpPr>
        <p:spPr>
          <a:xfrm>
            <a:off x="762000" y="5638800"/>
            <a:ext cx="7467600" cy="646331"/>
          </a:xfrm>
          <a:prstGeom prst="rect">
            <a:avLst/>
          </a:prstGeom>
          <a:noFill/>
        </p:spPr>
        <p:txBody>
          <a:bodyPr wrap="square" rtlCol="0">
            <a:spAutoFit/>
          </a:bodyPr>
          <a:lstStyle/>
          <a:p>
            <a:pPr marL="342900" indent="-342900">
              <a:buAutoNum type="arabicPeriod"/>
            </a:pPr>
            <a:r>
              <a:rPr lang="en-US" sz="1200" dirty="0" smtClean="0"/>
              <a:t>The TCG specification gives vague guidelines on what should be incorporated into individual PCR values, and many decisions are left to the vendor.</a:t>
            </a:r>
          </a:p>
          <a:p>
            <a:pPr marL="342900" indent="-342900">
              <a:buAutoNum type="arabicPeriod"/>
            </a:pPr>
            <a:r>
              <a:rPr lang="en-US" sz="1200" dirty="0" smtClean="0"/>
              <a:t>Based on our own observation of PCR values across various systems.</a:t>
            </a:r>
            <a:endParaRPr lang="en-US" sz="1200" dirty="0"/>
          </a:p>
        </p:txBody>
      </p:sp>
      <p:sp>
        <p:nvSpPr>
          <p:cNvPr id="10" name="Content Placeholder 2"/>
          <p:cNvSpPr txBox="1">
            <a:spLocks/>
          </p:cNvSpPr>
          <p:nvPr/>
        </p:nvSpPr>
        <p:spPr bwMode="auto">
          <a:xfrm>
            <a:off x="762000" y="3657600"/>
            <a:ext cx="769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7013" indent="-227013" algn="l" rtl="0" eaLnBrk="1" fontAlgn="base" hangingPunct="1">
              <a:lnSpc>
                <a:spcPts val="2200"/>
              </a:lnSpc>
              <a:spcBef>
                <a:spcPct val="0"/>
              </a:spcBef>
              <a:spcAft>
                <a:spcPts val="800"/>
              </a:spcAft>
              <a:buClr>
                <a:srgbClr val="FDAA03"/>
              </a:buClr>
              <a:buSzPct val="100000"/>
              <a:buFont typeface="Arial" pitchFamily="34" charset="0"/>
              <a:buChar char="■"/>
              <a:defRPr sz="2000" b="1">
                <a:solidFill>
                  <a:schemeClr val="tx1"/>
                </a:solidFill>
                <a:latin typeface="+mn-lt"/>
                <a:ea typeface="+mn-ea"/>
                <a:cs typeface="+mn-cs"/>
              </a:defRPr>
            </a:lvl1pPr>
            <a:lvl2pPr marL="568325" indent="-227013" algn="l" rtl="0" eaLnBrk="1" fontAlgn="base" hangingPunct="1">
              <a:lnSpc>
                <a:spcPts val="2000"/>
              </a:lnSpc>
              <a:spcBef>
                <a:spcPct val="0"/>
              </a:spcBef>
              <a:spcAft>
                <a:spcPts val="800"/>
              </a:spcAft>
              <a:buClr>
                <a:srgbClr val="FDAA03"/>
              </a:buClr>
              <a:buFont typeface="Arial" pitchFamily="34" charset="0"/>
              <a:buChar char="–"/>
              <a:defRPr b="0">
                <a:solidFill>
                  <a:schemeClr val="tx1"/>
                </a:solidFill>
                <a:latin typeface="+mn-lt"/>
              </a:defRPr>
            </a:lvl2pPr>
            <a:lvl3pPr marL="909638" indent="-168275" algn="l" rtl="0" eaLnBrk="1" fontAlgn="base" hangingPunct="1">
              <a:lnSpc>
                <a:spcPts val="1800"/>
              </a:lnSpc>
              <a:spcBef>
                <a:spcPct val="0"/>
              </a:spcBef>
              <a:spcAft>
                <a:spcPts val="800"/>
              </a:spcAft>
              <a:buClr>
                <a:srgbClr val="FDAA03"/>
              </a:buClr>
              <a:buSzPct val="80000"/>
              <a:buFont typeface="Arial" pitchFamily="34" charset="0"/>
              <a:buChar char="■"/>
              <a:defRPr sz="1600" b="0">
                <a:solidFill>
                  <a:schemeClr val="tx1"/>
                </a:solidFill>
                <a:latin typeface="+mn-lt"/>
              </a:defRPr>
            </a:lvl3pPr>
            <a:lvl4pPr marL="1143000" indent="-114300" algn="l" rtl="0" eaLnBrk="1" fontAlgn="base" hangingPunct="1">
              <a:lnSpc>
                <a:spcPts val="1600"/>
              </a:lnSpc>
              <a:spcBef>
                <a:spcPct val="0"/>
              </a:spcBef>
              <a:spcAft>
                <a:spcPts val="800"/>
              </a:spcAft>
              <a:buClr>
                <a:srgbClr val="FDAA03"/>
              </a:buClr>
              <a:buSzPct val="80000"/>
              <a:buFont typeface="Arial" pitchFamily="34" charset="0"/>
              <a:buChar char="●"/>
              <a:defRPr sz="1400" b="0">
                <a:solidFill>
                  <a:schemeClr val="tx1"/>
                </a:solidFill>
                <a:latin typeface="+mn-lt"/>
              </a:defRPr>
            </a:lvl4pPr>
            <a:lvl5pPr marL="1371600" indent="-106363" algn="l" rtl="0" eaLnBrk="1" fontAlgn="base" hangingPunct="1">
              <a:lnSpc>
                <a:spcPts val="1400"/>
              </a:lnSpc>
              <a:spcBef>
                <a:spcPct val="0"/>
              </a:spcBef>
              <a:spcAft>
                <a:spcPts val="800"/>
              </a:spcAft>
              <a:buClr>
                <a:srgbClr val="FDAA03"/>
              </a:buClr>
              <a:buSzPct val="100000"/>
              <a:buFont typeface="Arial" pitchFamily="34" charset="0"/>
              <a:buChar char="-"/>
              <a:defRPr sz="1200" b="1">
                <a:solidFill>
                  <a:schemeClr val="tx1"/>
                </a:solidFill>
                <a:latin typeface="+mn-lt"/>
              </a:defRPr>
            </a:lvl5pPr>
            <a:lvl6pPr marL="22288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6pPr>
            <a:lvl7pPr marL="26860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7pPr>
            <a:lvl8pPr marL="31432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8pPr>
            <a:lvl9pPr marL="3600450" indent="-228600" algn="l" rtl="0" eaLnBrk="1" fontAlgn="base" hangingPunct="1">
              <a:lnSpc>
                <a:spcPts val="2000"/>
              </a:lnSpc>
              <a:spcBef>
                <a:spcPct val="0"/>
              </a:spcBef>
              <a:spcAft>
                <a:spcPts val="600"/>
              </a:spcAft>
              <a:buClr>
                <a:srgbClr val="FDAA03"/>
              </a:buClr>
              <a:buSzPct val="50000"/>
              <a:buFont typeface="Monotype Sorts" pitchFamily="2" charset="2"/>
              <a:buChar char="n"/>
              <a:defRPr sz="4000" b="1">
                <a:solidFill>
                  <a:schemeClr val="tx1"/>
                </a:solidFill>
                <a:latin typeface="ITC Officina Serif Book" charset="0"/>
              </a:defRPr>
            </a:lvl9pPr>
          </a:lstStyle>
          <a:p>
            <a:r>
              <a:rPr lang="en-US" dirty="0" smtClean="0">
                <a:solidFill>
                  <a:srgbClr val="000000"/>
                </a:solidFill>
              </a:rPr>
              <a:t>Example E6400 PCR Set</a:t>
            </a:r>
          </a:p>
          <a:p>
            <a:pPr marL="341312" lvl="1" indent="0">
              <a:buFont typeface="Arial" pitchFamily="34" charset="0"/>
              <a:buNone/>
            </a:pPr>
            <a:endParaRPr lang="en-US" dirty="0" smtClean="0">
              <a:solidFill>
                <a:srgbClr val="000000"/>
              </a:solidFill>
            </a:endParaRPr>
          </a:p>
          <a:p>
            <a:pPr lvl="1"/>
            <a:endParaRPr lang="en-US" dirty="0" smtClean="0">
              <a:solidFill>
                <a:srgbClr val="000000"/>
              </a:solidFill>
            </a:endParaRPr>
          </a:p>
          <a:p>
            <a:pPr marL="0" indent="0">
              <a:buFont typeface="Arial" pitchFamily="34" charset="0"/>
              <a:buNone/>
            </a:pPr>
            <a:endParaRPr lang="en-US"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4114800"/>
            <a:ext cx="67627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504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7162800" cy="533400"/>
          </a:xfrm>
          <a:prstGeom prst="rect">
            <a:avLst/>
          </a:prstGeom>
        </p:spPr>
        <p:txBody>
          <a:bodyPr/>
          <a:lstStyle/>
          <a:p>
            <a:r>
              <a:rPr lang="en-US" dirty="0" smtClean="0"/>
              <a:t>E6400 PCR0 (SRTM) Measurement</a:t>
            </a:r>
            <a:endParaRPr lang="en-US" dirty="0"/>
          </a:p>
        </p:txBody>
      </p:sp>
      <p:sp>
        <p:nvSpPr>
          <p:cNvPr id="6" name="Content Placeholder 2"/>
          <p:cNvSpPr>
            <a:spLocks noGrp="1"/>
          </p:cNvSpPr>
          <p:nvPr>
            <p:ph idx="1"/>
          </p:nvPr>
        </p:nvSpPr>
        <p:spPr>
          <a:xfrm>
            <a:off x="402336" y="3445168"/>
            <a:ext cx="8458200" cy="3025736"/>
          </a:xfrm>
        </p:spPr>
        <p:txBody>
          <a:bodyPr>
            <a:normAutofit lnSpcReduction="10000"/>
          </a:bodyPr>
          <a:lstStyle/>
          <a:p>
            <a:r>
              <a:rPr lang="en-US" dirty="0" smtClean="0"/>
              <a:t>PCR0 should contain a measurement of the SRTM and other parts of the BIOS.</a:t>
            </a:r>
          </a:p>
          <a:p>
            <a:r>
              <a:rPr lang="en-US" dirty="0" smtClean="0"/>
              <a:t>In the above diagram, the dark areas represent what the E6400 actually incorporates into the PCR0 measurement.</a:t>
            </a:r>
          </a:p>
          <a:p>
            <a:r>
              <a:rPr lang="en-US" dirty="0" smtClean="0"/>
              <a:t>Only 0xA90 of the total 0x1A0000 bytes (.15%) in the BIOS range are incorporated, including:</a:t>
            </a:r>
          </a:p>
          <a:p>
            <a:pPr lvl="1"/>
            <a:r>
              <a:rPr lang="en-US" dirty="0" smtClean="0"/>
              <a:t>The first 64 bytes of the 42 compressed modules.</a:t>
            </a:r>
          </a:p>
          <a:p>
            <a:pPr lvl="1"/>
            <a:r>
              <a:rPr lang="en-US" dirty="0" smtClean="0"/>
              <a:t>Two 8 byte slices at 0xDF4513C0 and 0xDF4513C7.</a:t>
            </a:r>
          </a:p>
          <a:p>
            <a:pPr lvl="1"/>
            <a:r>
              <a:rPr lang="en-US" dirty="0" smtClean="0"/>
              <a:t>The SRTM is not incorporated at all.</a:t>
            </a:r>
          </a:p>
        </p:txBody>
      </p:sp>
      <p:sp>
        <p:nvSpPr>
          <p:cNvPr id="2" name="TextBox 1"/>
          <p:cNvSpPr txBox="1"/>
          <p:nvPr/>
        </p:nvSpPr>
        <p:spPr>
          <a:xfrm>
            <a:off x="402336" y="6604790"/>
            <a:ext cx="2573140" cy="261610"/>
          </a:xfrm>
          <a:prstGeom prst="rect">
            <a:avLst/>
          </a:prstGeom>
          <a:noFill/>
        </p:spPr>
        <p:txBody>
          <a:bodyPr wrap="none" rtlCol="0">
            <a:spAutoFit/>
          </a:bodyPr>
          <a:lstStyle/>
          <a:p>
            <a:pPr>
              <a:spcAft>
                <a:spcPts val="600"/>
              </a:spcAft>
            </a:pPr>
            <a:r>
              <a:rPr lang="en-US" sz="1100" b="1" dirty="0" smtClean="0">
                <a:ea typeface="Verdana" pitchFamily="34" charset="0"/>
                <a:cs typeface="Verdana" pitchFamily="34" charset="0"/>
              </a:rPr>
              <a:t>*BIOS Base is located at FFE6_0000</a:t>
            </a:r>
            <a:endParaRPr lang="en-US" sz="1100" b="1" dirty="0">
              <a:ea typeface="Verdana" pitchFamily="34" charset="0"/>
              <a:cs typeface="Verdana" pitchFamily="34" charset="0"/>
            </a:endParaRPr>
          </a:p>
        </p:txBody>
      </p:sp>
      <p:pic>
        <p:nvPicPr>
          <p:cNvPr id="2050" name="Picture 2" descr="C:\SMAC\papers\usenix-security-13\Figures\SRTMMeasur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972312"/>
            <a:ext cx="3352800" cy="246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253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the weak </a:t>
            </a:r>
            <a:r>
              <a:rPr lang="en-US" dirty="0" smtClean="0"/>
              <a:t>SRTM</a:t>
            </a:r>
            <a:endParaRPr lang="en-US" dirty="0"/>
          </a:p>
        </p:txBody>
      </p:sp>
      <p:sp>
        <p:nvSpPr>
          <p:cNvPr id="3" name="Content Placeholder 2"/>
          <p:cNvSpPr>
            <a:spLocks noGrp="1"/>
          </p:cNvSpPr>
          <p:nvPr>
            <p:ph idx="1"/>
          </p:nvPr>
        </p:nvSpPr>
        <p:spPr/>
        <p:txBody>
          <a:bodyPr/>
          <a:lstStyle/>
          <a:p>
            <a:r>
              <a:rPr lang="en-US" dirty="0" smtClean="0"/>
              <a:t>Measurements for things like PCI option ROMs and BIOS configuration are not actually captured.</a:t>
            </a:r>
          </a:p>
          <a:p>
            <a:r>
              <a:rPr lang="en-US" dirty="0" smtClean="0"/>
              <a:t>We </a:t>
            </a:r>
            <a:r>
              <a:rPr lang="en-US" dirty="0"/>
              <a:t>can modify the </a:t>
            </a:r>
            <a:r>
              <a:rPr lang="en-US" i="1" dirty="0"/>
              <a:t>majority</a:t>
            </a:r>
            <a:r>
              <a:rPr lang="en-US" dirty="0"/>
              <a:t> of the E6400 BIOS without changing any of the PCR values.</a:t>
            </a:r>
          </a:p>
          <a:p>
            <a:pPr lvl="1"/>
            <a:r>
              <a:rPr lang="en-US" dirty="0" err="1"/>
              <a:t>Yuriy</a:t>
            </a:r>
            <a:r>
              <a:rPr lang="en-US" dirty="0"/>
              <a:t> </a:t>
            </a:r>
            <a:r>
              <a:rPr lang="en-US" dirty="0" err="1"/>
              <a:t>Bulygin</a:t>
            </a:r>
            <a:r>
              <a:rPr lang="en-US" dirty="0"/>
              <a:t> presented a similar discovery at </a:t>
            </a:r>
            <a:r>
              <a:rPr lang="en-US" dirty="0" err="1"/>
              <a:t>CanSecWest</a:t>
            </a:r>
            <a:r>
              <a:rPr lang="en-US" dirty="0"/>
              <a:t> 2013 regarding his ASUS </a:t>
            </a:r>
            <a:r>
              <a:rPr lang="en-US" dirty="0" smtClean="0"/>
              <a:t>P8P67[3], but did not investigate the details of what information was being measured into what PCRs</a:t>
            </a:r>
            <a:endParaRPr lang="en-US" dirty="0"/>
          </a:p>
          <a:p>
            <a:r>
              <a:rPr lang="en-US" dirty="0"/>
              <a:t>W</a:t>
            </a:r>
            <a:r>
              <a:rPr lang="en-US" dirty="0" smtClean="0"/>
              <a:t>hat </a:t>
            </a:r>
            <a:r>
              <a:rPr lang="en-US" dirty="0"/>
              <a:t>if we want to modify any part of the BIOS </a:t>
            </a:r>
            <a:r>
              <a:rPr lang="en-US" dirty="0" smtClean="0"/>
              <a:t>under the assumption that the entire BIOS is being measured?</a:t>
            </a:r>
            <a:endParaRPr lang="en-US" dirty="0"/>
          </a:p>
        </p:txBody>
      </p:sp>
    </p:spTree>
    <p:extLst>
      <p:ext uri="{BB962C8B-B14F-4D97-AF65-F5344CB8AC3E}">
        <p14:creationId xmlns:p14="http://schemas.microsoft.com/office/powerpoint/2010/main" val="31179996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Forging the PCRs</a:t>
            </a:r>
            <a:endParaRPr lang="en-US" dirty="0"/>
          </a:p>
        </p:txBody>
      </p:sp>
      <p:sp>
        <p:nvSpPr>
          <p:cNvPr id="3" name="Content Placeholder 2"/>
          <p:cNvSpPr>
            <a:spLocks noGrp="1"/>
          </p:cNvSpPr>
          <p:nvPr>
            <p:ph idx="1"/>
          </p:nvPr>
        </p:nvSpPr>
        <p:spPr>
          <a:xfrm>
            <a:off x="609600" y="1447800"/>
            <a:ext cx="8229600" cy="4840111"/>
          </a:xfrm>
        </p:spPr>
        <p:txBody>
          <a:bodyPr/>
          <a:lstStyle/>
          <a:p>
            <a:r>
              <a:rPr lang="en-US" dirty="0" smtClean="0"/>
              <a:t>We can arbitrarily modify </a:t>
            </a:r>
            <a:r>
              <a:rPr lang="en-US" i="1" u="sng" dirty="0" smtClean="0"/>
              <a:t>any</a:t>
            </a:r>
            <a:r>
              <a:rPr lang="en-US" dirty="0" smtClean="0"/>
              <a:t> part of the BIOS while still maintaining the expected PCR set if we do the following:</a:t>
            </a:r>
          </a:p>
          <a:p>
            <a:pPr marL="0" indent="0">
              <a:buNone/>
            </a:pPr>
            <a:endParaRPr lang="en-US" dirty="0" smtClean="0"/>
          </a:p>
          <a:p>
            <a:pPr marL="744538" lvl="1" indent="-457200">
              <a:buFont typeface="+mj-lt"/>
              <a:buAutoNum type="arabicPeriod"/>
            </a:pPr>
            <a:r>
              <a:rPr lang="en-US" dirty="0" smtClean="0"/>
              <a:t>Record the expected hashes that the SRTM calculates and forwards to the TPM for the </a:t>
            </a:r>
            <a:r>
              <a:rPr lang="en-US" dirty="0" err="1" smtClean="0"/>
              <a:t>PCR_Extend</a:t>
            </a:r>
            <a:r>
              <a:rPr lang="en-US" dirty="0" smtClean="0"/>
              <a:t> operation(s).</a:t>
            </a:r>
          </a:p>
          <a:p>
            <a:pPr marL="744538" lvl="1" indent="-457200">
              <a:buFont typeface="+mj-lt"/>
              <a:buAutoNum type="arabicPeriod"/>
            </a:pPr>
            <a:r>
              <a:rPr lang="en-US" dirty="0" smtClean="0"/>
              <a:t>Modify the BIOS to prevent the legitimate SRTM from being called.</a:t>
            </a:r>
          </a:p>
          <a:p>
            <a:pPr marL="744538" lvl="1" indent="-457200">
              <a:buFont typeface="+mj-lt"/>
              <a:buAutoNum type="arabicPeriod"/>
            </a:pPr>
            <a:r>
              <a:rPr lang="en-US" dirty="0" smtClean="0"/>
              <a:t>Insert </a:t>
            </a:r>
            <a:r>
              <a:rPr lang="en-US" i="1" dirty="0" smtClean="0"/>
              <a:t>your own SRTM</a:t>
            </a:r>
            <a:r>
              <a:rPr lang="en-US" b="1" dirty="0" smtClean="0"/>
              <a:t> </a:t>
            </a:r>
            <a:r>
              <a:rPr lang="en-US" dirty="0" smtClean="0"/>
              <a:t>which simply replays the aforementioned “expected” hashes to the TPM.</a:t>
            </a:r>
          </a:p>
          <a:p>
            <a:pPr lvl="1"/>
            <a:endParaRPr lang="en-US" dirty="0" smtClean="0"/>
          </a:p>
          <a:p>
            <a:r>
              <a:rPr lang="en-US" dirty="0" smtClean="0"/>
              <a:t>This method maintains a valid PCR set even if the SRTM incorporates the </a:t>
            </a:r>
            <a:r>
              <a:rPr lang="en-US" i="1" u="sng" dirty="0" smtClean="0"/>
              <a:t>entire</a:t>
            </a:r>
            <a:r>
              <a:rPr lang="en-US" dirty="0" smtClean="0"/>
              <a:t> BIOS into the measurement.</a:t>
            </a:r>
          </a:p>
          <a:p>
            <a:pPr marL="0" indent="0">
              <a:buNone/>
            </a:pPr>
            <a:endParaRPr lang="en-US" dirty="0"/>
          </a:p>
        </p:txBody>
      </p:sp>
    </p:spTree>
    <p:extLst>
      <p:ext uri="{BB962C8B-B14F-4D97-AF65-F5344CB8AC3E}">
        <p14:creationId xmlns:p14="http://schemas.microsoft.com/office/powerpoint/2010/main" val="21345311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Firmware Malware Types</a:t>
            </a:r>
            <a:endParaRPr lang="en-US" dirty="0"/>
          </a:p>
        </p:txBody>
      </p:sp>
      <p:sp>
        <p:nvSpPr>
          <p:cNvPr id="3" name="Content Placeholder 2"/>
          <p:cNvSpPr>
            <a:spLocks noGrp="1"/>
          </p:cNvSpPr>
          <p:nvPr>
            <p:ph idx="1"/>
          </p:nvPr>
        </p:nvSpPr>
        <p:spPr>
          <a:xfrm>
            <a:off x="609600" y="1447800"/>
            <a:ext cx="8229600" cy="4933335"/>
          </a:xfrm>
        </p:spPr>
        <p:txBody>
          <a:bodyPr>
            <a:normAutofit/>
          </a:bodyPr>
          <a:lstStyle/>
          <a:p>
            <a:r>
              <a:rPr lang="en-US" dirty="0" smtClean="0"/>
              <a:t>All firmware malware is resident on the NVRAM firmware and is therefore persistent </a:t>
            </a:r>
          </a:p>
          <a:p>
            <a:endParaRPr lang="en-US" dirty="0"/>
          </a:p>
          <a:p>
            <a:r>
              <a:rPr lang="en-US" dirty="0" smtClean="0"/>
              <a:t>Naïve</a:t>
            </a:r>
          </a:p>
          <a:p>
            <a:pPr lvl="1"/>
            <a:r>
              <a:rPr lang="en-US" dirty="0" smtClean="0"/>
              <a:t>That which can be detected by simply observing PCRs</a:t>
            </a:r>
          </a:p>
          <a:p>
            <a:pPr marL="287338" lvl="1" indent="0">
              <a:buNone/>
            </a:pPr>
            <a:endParaRPr lang="en-US" dirty="0"/>
          </a:p>
          <a:p>
            <a:r>
              <a:rPr lang="en-US" dirty="0" smtClean="0"/>
              <a:t>Tick</a:t>
            </a:r>
          </a:p>
          <a:p>
            <a:pPr lvl="1"/>
            <a:r>
              <a:rPr lang="en-US" dirty="0" smtClean="0"/>
              <a:t>Embeds itself in the firmware</a:t>
            </a:r>
          </a:p>
          <a:p>
            <a:pPr lvl="1"/>
            <a:r>
              <a:rPr lang="en-US" dirty="0" smtClean="0"/>
              <a:t>Evades detection by forging PCRs</a:t>
            </a:r>
          </a:p>
          <a:p>
            <a:pPr lvl="1"/>
            <a:r>
              <a:rPr lang="en-US" dirty="0" smtClean="0"/>
              <a:t>Once in place, can modify any other portion of the BIOS (even injecting itself into SMM)</a:t>
            </a:r>
          </a:p>
          <a:p>
            <a:pPr lvl="1"/>
            <a:endParaRPr lang="en-US" dirty="0"/>
          </a:p>
          <a:p>
            <a:r>
              <a:rPr lang="en-US" dirty="0" smtClean="0"/>
              <a:t>Flea (to be discussed shortly)</a:t>
            </a:r>
          </a:p>
          <a:p>
            <a:pPr marL="0" indent="0">
              <a:buNone/>
            </a:pPr>
            <a:endParaRPr lang="en-US" dirty="0" smtClean="0"/>
          </a:p>
        </p:txBody>
      </p:sp>
    </p:spTree>
    <p:extLst>
      <p:ext uri="{BB962C8B-B14F-4D97-AF65-F5344CB8AC3E}">
        <p14:creationId xmlns:p14="http://schemas.microsoft.com/office/powerpoint/2010/main" val="3541853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lstStyle/>
          <a:p>
            <a:r>
              <a:rPr lang="en-US" dirty="0"/>
              <a:t>Normal BIOS </a:t>
            </a:r>
            <a:r>
              <a:rPr lang="en-US" dirty="0" smtClean="0"/>
              <a:t>PCR0 Measurement</a:t>
            </a:r>
            <a:endParaRPr lang="en-US" dirty="0"/>
          </a:p>
        </p:txBody>
      </p:sp>
      <p:pic>
        <p:nvPicPr>
          <p:cNvPr id="17"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1628139" y="4190686"/>
            <a:ext cx="878082" cy="204846"/>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8" name="Rectangle 17"/>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9" name="Straight Connector 18"/>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1" name="TextBox 20"/>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22" name="TextBox 21"/>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cxnSp>
        <p:nvCxnSpPr>
          <p:cNvPr id="23" name="Straight Connector 22"/>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37280" y="4268499"/>
            <a:ext cx="67518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a:t>
            </a:r>
            <a:endParaRPr lang="en-US" sz="1600" dirty="0">
              <a:ea typeface="Verdana" pitchFamily="34" charset="0"/>
              <a:cs typeface="Verdana" pitchFamily="34" charset="0"/>
            </a:endParaRPr>
          </a:p>
        </p:txBody>
      </p:sp>
      <p:grpSp>
        <p:nvGrpSpPr>
          <p:cNvPr id="26" name="Group 25"/>
          <p:cNvGrpSpPr/>
          <p:nvPr/>
        </p:nvGrpSpPr>
        <p:grpSpPr>
          <a:xfrm rot="5400000">
            <a:off x="5110992" y="5078790"/>
            <a:ext cx="1371600" cy="462883"/>
            <a:chOff x="2732087" y="5715000"/>
            <a:chExt cx="1371600" cy="462883"/>
          </a:xfrm>
        </p:grpSpPr>
        <p:sp>
          <p:nvSpPr>
            <p:cNvPr id="27" name="Notched Right Arrow 26"/>
            <p:cNvSpPr/>
            <p:nvPr/>
          </p:nvSpPr>
          <p:spPr bwMode="auto">
            <a:xfrm>
              <a:off x="2732087" y="5715000"/>
              <a:ext cx="1371600" cy="457200"/>
            </a:xfrm>
            <a:prstGeom prst="notchedRightArrow">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28" name="TextBox 27"/>
            <p:cNvSpPr txBox="1"/>
            <p:nvPr/>
          </p:nvSpPr>
          <p:spPr>
            <a:xfrm>
              <a:off x="2796933" y="5777346"/>
              <a:ext cx="1222210" cy="400537"/>
            </a:xfrm>
            <a:prstGeom prst="rect">
              <a:avLst/>
            </a:prstGeom>
            <a:noFill/>
          </p:spPr>
          <p:txBody>
            <a:bodyPr wrap="none" rtlCol="0">
              <a:spAutoFit/>
            </a:bodyPr>
            <a:lstStyle/>
            <a:p>
              <a:r>
                <a:rPr lang="en-US" sz="1600" dirty="0" smtClean="0"/>
                <a:t>SHA1(self)</a:t>
              </a:r>
              <a:endParaRPr lang="en-US" sz="1600" dirty="0"/>
            </a:p>
          </p:txBody>
        </p:sp>
      </p:grpSp>
      <p:sp>
        <p:nvSpPr>
          <p:cNvPr id="30" name="TextBox 29"/>
          <p:cNvSpPr txBox="1"/>
          <p:nvPr/>
        </p:nvSpPr>
        <p:spPr>
          <a:xfrm>
            <a:off x="5138360" y="6071084"/>
            <a:ext cx="1322548" cy="395407"/>
          </a:xfrm>
          <a:prstGeom prst="rect">
            <a:avLst/>
          </a:prstGeom>
          <a:noFill/>
        </p:spPr>
        <p:txBody>
          <a:bodyPr wrap="none" rtlCol="0">
            <a:spAutoFit/>
          </a:bodyPr>
          <a:lstStyle/>
          <a:p>
            <a:r>
              <a:rPr lang="en-US" sz="1400" dirty="0" smtClean="0"/>
              <a:t>0xf005b411…</a:t>
            </a:r>
            <a:endParaRPr lang="en-US" sz="1400" dirty="0"/>
          </a:p>
        </p:txBody>
      </p:sp>
      <p:sp>
        <p:nvSpPr>
          <p:cNvPr id="36" name="Right Arrow 35"/>
          <p:cNvSpPr/>
          <p:nvPr/>
        </p:nvSpPr>
        <p:spPr bwMode="auto">
          <a:xfrm rot="2111775" flipH="1">
            <a:off x="2169035" y="5196026"/>
            <a:ext cx="3087324" cy="533400"/>
          </a:xfrm>
          <a:prstGeom prst="rightArrow">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200" b="1" i="0" u="none" strike="noStrike" cap="none" normalizeH="0" baseline="0" dirty="0" err="1" smtClean="0">
                <a:ln>
                  <a:noFill/>
                </a:ln>
                <a:solidFill>
                  <a:schemeClr val="tx1"/>
                </a:solidFill>
                <a:effectLst/>
                <a:latin typeface="Arial" charset="0"/>
              </a:rPr>
              <a:t>PCR_Extend</a:t>
            </a:r>
            <a:r>
              <a:rPr kumimoji="0" lang="en-US" sz="1200" b="1" i="0" u="none" strike="noStrike" cap="none" normalizeH="0" baseline="0" dirty="0" smtClean="0">
                <a:ln>
                  <a:noFill/>
                </a:ln>
                <a:solidFill>
                  <a:schemeClr val="tx1"/>
                </a:solidFill>
                <a:effectLst/>
                <a:latin typeface="Arial" charset="0"/>
              </a:rPr>
              <a:t>(0xf005b411…)</a:t>
            </a:r>
          </a:p>
        </p:txBody>
      </p:sp>
      <p:sp>
        <p:nvSpPr>
          <p:cNvPr id="38" name="TextBox 37"/>
          <p:cNvSpPr txBox="1"/>
          <p:nvPr/>
        </p:nvSpPr>
        <p:spPr>
          <a:xfrm>
            <a:off x="2240108" y="4070794"/>
            <a:ext cx="2887763" cy="395407"/>
          </a:xfrm>
          <a:prstGeom prst="rect">
            <a:avLst/>
          </a:prstGeom>
          <a:solidFill>
            <a:srgbClr val="92D050"/>
          </a:solidFill>
          <a:ln>
            <a:solidFill>
              <a:schemeClr val="tx1"/>
            </a:solidFill>
          </a:ln>
        </p:spPr>
        <p:txBody>
          <a:bodyPr wrap="none" rtlCol="0">
            <a:spAutoFit/>
          </a:bodyPr>
          <a:lstStyle/>
          <a:p>
            <a:r>
              <a:rPr lang="en-US" sz="1400" dirty="0" smtClean="0"/>
              <a:t>PCR0=SHA1(0</a:t>
            </a:r>
            <a:r>
              <a:rPr lang="en-US" sz="1400" baseline="-25000" dirty="0" smtClean="0"/>
              <a:t>20</a:t>
            </a:r>
            <a:r>
              <a:rPr lang="en-US" sz="1400" dirty="0" smtClean="0"/>
              <a:t> | 0xf005b411…)</a:t>
            </a:r>
            <a:endParaRPr lang="en-US" sz="1400" dirty="0"/>
          </a:p>
        </p:txBody>
      </p:sp>
      <p:sp>
        <p:nvSpPr>
          <p:cNvPr id="29" name="TextBox 28"/>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31" name="TextBox 30"/>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Tree>
    <p:extLst>
      <p:ext uri="{BB962C8B-B14F-4D97-AF65-F5344CB8AC3E}">
        <p14:creationId xmlns:p14="http://schemas.microsoft.com/office/powerpoint/2010/main" val="146450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animBg="1"/>
      <p:bldP spid="3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865615" y="4268499"/>
            <a:ext cx="1862356" cy="2274914"/>
          </a:xfrm>
          <a:prstGeom prst="rect">
            <a:avLst/>
          </a:prstGeom>
          <a:solidFill>
            <a:schemeClr val="bg1">
              <a:lumMod val="75000"/>
              <a:alpha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 name="Title 2"/>
          <p:cNvSpPr>
            <a:spLocks noGrp="1"/>
          </p:cNvSpPr>
          <p:nvPr>
            <p:ph type="title"/>
          </p:nvPr>
        </p:nvSpPr>
        <p:spPr/>
        <p:txBody>
          <a:bodyPr/>
          <a:lstStyle/>
          <a:p>
            <a:r>
              <a:rPr lang="en-US" dirty="0" smtClean="0"/>
              <a:t>PCR0 </a:t>
            </a:r>
            <a:r>
              <a:rPr lang="en-US" dirty="0"/>
              <a:t>Measurement with </a:t>
            </a:r>
            <a:r>
              <a:rPr lang="en-US" dirty="0" smtClean="0"/>
              <a:t>a Tick</a:t>
            </a:r>
            <a:endParaRPr lang="en-US" dirty="0"/>
          </a:p>
        </p:txBody>
      </p:sp>
      <p:pic>
        <p:nvPicPr>
          <p:cNvPr id="17"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9" name="Straight Connector 18"/>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1" name="TextBox 20"/>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22" name="TextBox 21"/>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cxnSp>
        <p:nvCxnSpPr>
          <p:cNvPr id="23" name="Straight Connector 22"/>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37280" y="4268499"/>
            <a:ext cx="67518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a:t>
            </a:r>
            <a:endParaRPr lang="en-US" sz="1600" dirty="0">
              <a:ea typeface="Verdana" pitchFamily="34" charset="0"/>
              <a:cs typeface="Verdana" pitchFamily="34" charset="0"/>
            </a:endParaRPr>
          </a:p>
        </p:txBody>
      </p:sp>
      <p:pic>
        <p:nvPicPr>
          <p:cNvPr id="29" name="Picture 28"/>
          <p:cNvPicPr>
            <a:picLocks noChangeAspect="1"/>
          </p:cNvPicPr>
          <p:nvPr/>
        </p:nvPicPr>
        <p:blipFill>
          <a:blip r:embed="rId4"/>
          <a:stretch>
            <a:fillRect/>
          </a:stretch>
        </p:blipFill>
        <p:spPr>
          <a:xfrm>
            <a:off x="5922539" y="5709976"/>
            <a:ext cx="793707" cy="829785"/>
          </a:xfrm>
          <a:prstGeom prst="rect">
            <a:avLst/>
          </a:prstGeom>
        </p:spPr>
      </p:pic>
      <p:grpSp>
        <p:nvGrpSpPr>
          <p:cNvPr id="31" name="Group 30"/>
          <p:cNvGrpSpPr/>
          <p:nvPr/>
        </p:nvGrpSpPr>
        <p:grpSpPr>
          <a:xfrm rot="5400000">
            <a:off x="5110992" y="5078790"/>
            <a:ext cx="1371600" cy="462883"/>
            <a:chOff x="2732087" y="5715000"/>
            <a:chExt cx="1371600" cy="462883"/>
          </a:xfrm>
        </p:grpSpPr>
        <p:sp>
          <p:nvSpPr>
            <p:cNvPr id="32" name="Notched Right Arrow 31"/>
            <p:cNvSpPr/>
            <p:nvPr/>
          </p:nvSpPr>
          <p:spPr bwMode="auto">
            <a:xfrm>
              <a:off x="2732087" y="5715000"/>
              <a:ext cx="1371600" cy="457200"/>
            </a:xfrm>
            <a:prstGeom prst="notchedRightArrow">
              <a:avLst/>
            </a:prstGeom>
            <a:solidFill>
              <a:schemeClr val="tx2">
                <a:lumMod val="20000"/>
                <a:lumOff val="80000"/>
              </a:schemeClr>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400" b="1" i="0" u="none" strike="noStrike" cap="none" normalizeH="0" baseline="0" dirty="0" smtClean="0">
                <a:ln>
                  <a:noFill/>
                </a:ln>
                <a:solidFill>
                  <a:schemeClr val="tx1"/>
                </a:solidFill>
                <a:effectLst/>
                <a:latin typeface="Arial" charset="0"/>
              </a:endParaRPr>
            </a:p>
          </p:txBody>
        </p:sp>
        <p:sp>
          <p:nvSpPr>
            <p:cNvPr id="33" name="TextBox 32"/>
            <p:cNvSpPr txBox="1"/>
            <p:nvPr/>
          </p:nvSpPr>
          <p:spPr>
            <a:xfrm>
              <a:off x="2796933" y="5777346"/>
              <a:ext cx="1222210" cy="400537"/>
            </a:xfrm>
            <a:prstGeom prst="rect">
              <a:avLst/>
            </a:prstGeom>
            <a:noFill/>
          </p:spPr>
          <p:txBody>
            <a:bodyPr wrap="none" rtlCol="0">
              <a:spAutoFit/>
            </a:bodyPr>
            <a:lstStyle/>
            <a:p>
              <a:r>
                <a:rPr lang="en-US" sz="1600" dirty="0" smtClean="0"/>
                <a:t>SHA1(self)</a:t>
              </a:r>
              <a:endParaRPr lang="en-US" sz="1600" dirty="0"/>
            </a:p>
          </p:txBody>
        </p:sp>
      </p:grpSp>
      <p:sp>
        <p:nvSpPr>
          <p:cNvPr id="34" name="Multiply 33"/>
          <p:cNvSpPr/>
          <p:nvPr/>
        </p:nvSpPr>
        <p:spPr bwMode="auto">
          <a:xfrm>
            <a:off x="5380534" y="4790209"/>
            <a:ext cx="838200" cy="762000"/>
          </a:xfrm>
          <a:prstGeom prst="mathMultiply">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Right Arrow 34"/>
          <p:cNvSpPr/>
          <p:nvPr/>
        </p:nvSpPr>
        <p:spPr bwMode="auto">
          <a:xfrm rot="1663291" flipH="1">
            <a:off x="2262970" y="5207806"/>
            <a:ext cx="3893877" cy="533400"/>
          </a:xfrm>
          <a:prstGeom prst="rightArrow">
            <a:avLst/>
          </a:prstGeom>
          <a:solidFill>
            <a:srgbClr val="FFCC99"/>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200" b="1" i="0" u="none" strike="noStrike" cap="none" normalizeH="0" baseline="0" dirty="0" err="1" smtClean="0">
                <a:ln>
                  <a:noFill/>
                </a:ln>
                <a:solidFill>
                  <a:schemeClr val="tx1"/>
                </a:solidFill>
                <a:effectLst/>
                <a:latin typeface="Arial" charset="0"/>
              </a:rPr>
              <a:t>PCR_Extend</a:t>
            </a:r>
            <a:r>
              <a:rPr kumimoji="0" lang="en-US" sz="1200" b="1" i="0" u="none" strike="noStrike" cap="none" normalizeH="0" baseline="0" dirty="0" smtClean="0">
                <a:ln>
                  <a:noFill/>
                </a:ln>
                <a:solidFill>
                  <a:schemeClr val="tx1"/>
                </a:solidFill>
                <a:effectLst/>
                <a:latin typeface="Arial" charset="0"/>
              </a:rPr>
              <a:t> (0xf005b411…)</a:t>
            </a:r>
          </a:p>
        </p:txBody>
      </p:sp>
      <p:sp>
        <p:nvSpPr>
          <p:cNvPr id="39" name="Rectangle 38"/>
          <p:cNvSpPr/>
          <p:nvPr/>
        </p:nvSpPr>
        <p:spPr>
          <a:xfrm>
            <a:off x="1628139" y="4190686"/>
            <a:ext cx="878082" cy="204846"/>
          </a:xfrm>
          <a:prstGeom prst="rect">
            <a:avLst/>
          </a:prstGeom>
          <a:solidFill>
            <a:schemeClr val="accent2">
              <a:lumMod val="75000"/>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7" name="TextBox 36"/>
          <p:cNvSpPr txBox="1"/>
          <p:nvPr/>
        </p:nvSpPr>
        <p:spPr>
          <a:xfrm>
            <a:off x="2240108" y="4070794"/>
            <a:ext cx="2887763" cy="395407"/>
          </a:xfrm>
          <a:prstGeom prst="rect">
            <a:avLst/>
          </a:prstGeom>
          <a:solidFill>
            <a:srgbClr val="92D050"/>
          </a:solidFill>
          <a:ln>
            <a:solidFill>
              <a:schemeClr val="tx1"/>
            </a:solidFill>
          </a:ln>
        </p:spPr>
        <p:txBody>
          <a:bodyPr wrap="none" rtlCol="0">
            <a:spAutoFit/>
          </a:bodyPr>
          <a:lstStyle/>
          <a:p>
            <a:r>
              <a:rPr lang="en-US" sz="1400" dirty="0" smtClean="0"/>
              <a:t>PCR0=SHA1(0</a:t>
            </a:r>
            <a:r>
              <a:rPr lang="en-US" sz="1400" baseline="-25000" dirty="0" smtClean="0"/>
              <a:t>20</a:t>
            </a:r>
            <a:r>
              <a:rPr lang="en-US" sz="1400" dirty="0" smtClean="0"/>
              <a:t> | 0xf005b411…)</a:t>
            </a:r>
            <a:endParaRPr lang="en-US" sz="1400" dirty="0"/>
          </a:p>
        </p:txBody>
      </p:sp>
      <p:sp>
        <p:nvSpPr>
          <p:cNvPr id="26" name="TextBox 25"/>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27" name="TextBox 26"/>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Tree>
    <p:extLst>
      <p:ext uri="{BB962C8B-B14F-4D97-AF65-F5344CB8AC3E}">
        <p14:creationId xmlns:p14="http://schemas.microsoft.com/office/powerpoint/2010/main" val="427687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 Demo Video</a:t>
            </a:r>
            <a:endParaRPr lang="en-US" dirty="0"/>
          </a:p>
        </p:txBody>
      </p:sp>
      <p:pic>
        <p:nvPicPr>
          <p:cNvPr id="2061" name="WindowsMediaPlayer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444625"/>
            <a:ext cx="7666038" cy="4705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545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been targeted? – intra-architecture</a:t>
            </a:r>
            <a:endParaRPr lang="en-US" dirty="0"/>
          </a:p>
        </p:txBody>
      </p:sp>
      <p:pic>
        <p:nvPicPr>
          <p:cNvPr id="5" name="Picture 4"/>
          <p:cNvPicPr>
            <a:picLocks noChangeAspect="1"/>
          </p:cNvPicPr>
          <p:nvPr/>
        </p:nvPicPr>
        <p:blipFill>
          <a:blip r:embed="rId3"/>
          <a:stretch>
            <a:fillRect/>
          </a:stretch>
        </p:blipFill>
        <p:spPr>
          <a:xfrm>
            <a:off x="3364163" y="2288690"/>
            <a:ext cx="2794000" cy="2794000"/>
          </a:xfrm>
          <a:prstGeom prst="rect">
            <a:avLst/>
          </a:prstGeom>
        </p:spPr>
      </p:pic>
    </p:spTree>
    <p:extLst>
      <p:ext uri="{BB962C8B-B14F-4D97-AF65-F5344CB8AC3E}">
        <p14:creationId xmlns:p14="http://schemas.microsoft.com/office/powerpoint/2010/main" val="18710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 Demo Video</a:t>
            </a:r>
            <a:endParaRPr lang="en-US" dirty="0"/>
          </a:p>
        </p:txBody>
      </p:sp>
      <p:sp>
        <p:nvSpPr>
          <p:cNvPr id="4" name="Content Placeholder 2"/>
          <p:cNvSpPr>
            <a:spLocks noGrp="1"/>
          </p:cNvSpPr>
          <p:nvPr>
            <p:ph idx="1"/>
          </p:nvPr>
        </p:nvSpPr>
        <p:spPr>
          <a:xfrm>
            <a:off x="609600" y="1447800"/>
            <a:ext cx="8229600" cy="5089125"/>
          </a:xfrm>
        </p:spPr>
        <p:txBody>
          <a:bodyPr>
            <a:normAutofit fontScale="77500" lnSpcReduction="20000"/>
          </a:bodyPr>
          <a:lstStyle/>
          <a:p>
            <a:r>
              <a:rPr lang="en-US" u="sng" dirty="0">
                <a:hlinkClick r:id="rId2"/>
              </a:rPr>
              <a:t>http://youtu.be/S0lRcm3jvFo</a:t>
            </a:r>
            <a:endParaRPr lang="en-US" dirty="0" smtClean="0"/>
          </a:p>
          <a:p>
            <a:r>
              <a:rPr lang="en-US" dirty="0" smtClean="0"/>
              <a:t>Narrative: (for those watching offline)</a:t>
            </a:r>
          </a:p>
          <a:p>
            <a:pPr lvl="1"/>
            <a:r>
              <a:rPr lang="en-US" dirty="0" smtClean="0"/>
              <a:t>Show how a stealth rootkit can evade detection by forging PCR0</a:t>
            </a:r>
          </a:p>
          <a:p>
            <a:endParaRPr lang="en-US" dirty="0" smtClean="0"/>
          </a:p>
          <a:p>
            <a:r>
              <a:rPr lang="en-US" dirty="0" err="1" smtClean="0"/>
              <a:t>Bootup</a:t>
            </a:r>
            <a:r>
              <a:rPr lang="en-US" dirty="0" smtClean="0"/>
              <a:t> of a healthy E6400 laptop, with stock BIOS.</a:t>
            </a:r>
          </a:p>
          <a:p>
            <a:pPr lvl="1"/>
            <a:r>
              <a:rPr lang="en-US" dirty="0" smtClean="0"/>
              <a:t>Notice the original Dell splash screen. The module that contains this splash screen is measured by the SRTM and thus will trigger a change in PCR0 if it is modified.</a:t>
            </a:r>
          </a:p>
          <a:p>
            <a:r>
              <a:rPr lang="en-US" dirty="0" smtClean="0"/>
              <a:t>Log in: </a:t>
            </a:r>
          </a:p>
          <a:p>
            <a:pPr lvl="1"/>
            <a:r>
              <a:rPr lang="en-US" dirty="0" smtClean="0"/>
              <a:t>Top right of screen will display our kernel driver debug output</a:t>
            </a:r>
          </a:p>
          <a:p>
            <a:pPr lvl="1"/>
            <a:r>
              <a:rPr lang="en-US" dirty="0" smtClean="0"/>
              <a:t>Bottom right text file will contain our read PCR0 hashes</a:t>
            </a:r>
          </a:p>
          <a:p>
            <a:pPr lvl="1"/>
            <a:r>
              <a:rPr lang="en-US" dirty="0" smtClean="0"/>
              <a:t>Run </a:t>
            </a:r>
            <a:r>
              <a:rPr lang="en-US" dirty="0" err="1" smtClean="0"/>
              <a:t>OpenTPM</a:t>
            </a:r>
            <a:r>
              <a:rPr lang="en-US" dirty="0" smtClean="0"/>
              <a:t> driver to read PCRs, save original (good) PCR0</a:t>
            </a:r>
          </a:p>
          <a:p>
            <a:r>
              <a:rPr lang="en-US" dirty="0" smtClean="0"/>
              <a:t>Install a custom BIOS containing a “naïve” firmware rootkit</a:t>
            </a:r>
          </a:p>
          <a:p>
            <a:pPr lvl="1"/>
            <a:r>
              <a:rPr lang="en-US" dirty="0" smtClean="0"/>
              <a:t>Mods the splash screen, has no stealth capability</a:t>
            </a:r>
          </a:p>
          <a:p>
            <a:pPr lvl="1"/>
            <a:r>
              <a:rPr lang="en-US" dirty="0" smtClean="0"/>
              <a:t>Log in, dump PCRs, new PCR0 does </a:t>
            </a:r>
            <a:r>
              <a:rPr lang="en-US" u="sng" dirty="0" smtClean="0"/>
              <a:t>not</a:t>
            </a:r>
            <a:r>
              <a:rPr lang="en-US" dirty="0" smtClean="0"/>
              <a:t> match good PCR0</a:t>
            </a:r>
          </a:p>
          <a:p>
            <a:r>
              <a:rPr lang="en-US" dirty="0" smtClean="0"/>
              <a:t>Install </a:t>
            </a:r>
            <a:r>
              <a:rPr lang="en-US" dirty="0"/>
              <a:t>a custom BIOS containing a</a:t>
            </a:r>
            <a:r>
              <a:rPr lang="en-US" dirty="0" smtClean="0"/>
              <a:t> “Tick” firmware rootkit</a:t>
            </a:r>
          </a:p>
          <a:p>
            <a:pPr lvl="1"/>
            <a:r>
              <a:rPr lang="en-US" dirty="0" smtClean="0"/>
              <a:t>Also mods the splash screen, does have stealth capability</a:t>
            </a:r>
          </a:p>
          <a:p>
            <a:pPr lvl="1"/>
            <a:r>
              <a:rPr lang="en-US" dirty="0" smtClean="0"/>
              <a:t>Log in, dump PCRs, new PCR0 does match PCR0.</a:t>
            </a:r>
          </a:p>
          <a:p>
            <a:pPr lvl="1"/>
            <a:r>
              <a:rPr lang="en-US" dirty="0" smtClean="0"/>
              <a:t>Tick is now free to modify any other portion of the firmware without ever being detected.</a:t>
            </a:r>
          </a:p>
        </p:txBody>
      </p:sp>
    </p:spTree>
    <p:extLst>
      <p:ext uri="{BB962C8B-B14F-4D97-AF65-F5344CB8AC3E}">
        <p14:creationId xmlns:p14="http://schemas.microsoft.com/office/powerpoint/2010/main" val="22844277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Flea</a:t>
            </a:r>
            <a:endParaRPr lang="en-US" dirty="0"/>
          </a:p>
        </p:txBody>
      </p:sp>
      <p:sp>
        <p:nvSpPr>
          <p:cNvPr id="3" name="Content Placeholder 2"/>
          <p:cNvSpPr>
            <a:spLocks noGrp="1"/>
          </p:cNvSpPr>
          <p:nvPr>
            <p:ph idx="1"/>
          </p:nvPr>
        </p:nvSpPr>
        <p:spPr>
          <a:xfrm>
            <a:off x="609600" y="1447801"/>
            <a:ext cx="8229600" cy="1307432"/>
          </a:xfrm>
        </p:spPr>
        <p:txBody>
          <a:bodyPr>
            <a:normAutofit/>
          </a:bodyPr>
          <a:lstStyle/>
          <a:p>
            <a:r>
              <a:rPr lang="en-US" dirty="0" smtClean="0"/>
              <a:t>All the same stealth capabilities of the Tick</a:t>
            </a:r>
          </a:p>
          <a:p>
            <a:r>
              <a:rPr lang="en-US" dirty="0" smtClean="0"/>
              <a:t>Achieves persistence beyond BIOS re-flashes</a:t>
            </a:r>
          </a:p>
          <a:p>
            <a:pPr lvl="1"/>
            <a:r>
              <a:rPr lang="en-US" dirty="0" smtClean="0"/>
              <a:t>“Jumps” from one BIOS revision to another</a:t>
            </a:r>
          </a:p>
          <a:p>
            <a:pPr marL="0" indent="0">
              <a:buNone/>
            </a:pPr>
            <a:endParaRPr lang="en-US" dirty="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506" y="4128987"/>
            <a:ext cx="1733468" cy="1517556"/>
          </a:xfrm>
          <a:prstGeom prst="rect">
            <a:avLst/>
          </a:prstGeom>
          <a:solidFill>
            <a:schemeClr val="tx1">
              <a:lumMod val="50000"/>
              <a:lumOff val="50000"/>
            </a:schemeClr>
          </a:solidFill>
          <a:ln>
            <a:noFill/>
          </a:ln>
          <a:effectLst/>
          <a:scene3d>
            <a:camera prst="perspectiveRelaxed">
              <a:rot lat="18940510" lon="2172623" rev="19974379"/>
            </a:camera>
            <a:lightRig rig="threePt" dir="t"/>
          </a:scene3d>
          <a:sp3d/>
        </p:spPr>
      </p:pic>
      <p:sp>
        <p:nvSpPr>
          <p:cNvPr id="6" name="Rectangle 5"/>
          <p:cNvSpPr/>
          <p:nvPr/>
        </p:nvSpPr>
        <p:spPr>
          <a:xfrm>
            <a:off x="1587708" y="4211810"/>
            <a:ext cx="1167063" cy="1375974"/>
          </a:xfrm>
          <a:prstGeom prst="rect">
            <a:avLst/>
          </a:prstGeom>
          <a:solidFill>
            <a:schemeClr val="tx1">
              <a:lumMod val="75000"/>
              <a:lumOff val="25000"/>
              <a:alpha val="80000"/>
            </a:schemeClr>
          </a:solidFill>
          <a:ln w="6350">
            <a:solidFill>
              <a:schemeClr val="tx1">
                <a:lumMod val="50000"/>
                <a:lumOff val="50000"/>
              </a:schemeClr>
            </a:solidFill>
          </a:ln>
          <a:scene3d>
            <a:camera prst="perspectiveRelaxed">
              <a:rot lat="18940510" lon="2172623" rev="19974379"/>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5" name="TextBox 4"/>
          <p:cNvSpPr txBox="1"/>
          <p:nvPr/>
        </p:nvSpPr>
        <p:spPr>
          <a:xfrm>
            <a:off x="1611772" y="4626155"/>
            <a:ext cx="1118935" cy="523220"/>
          </a:xfrm>
          <a:prstGeom prst="rect">
            <a:avLst/>
          </a:prstGeom>
          <a:noFill/>
          <a:scene3d>
            <a:camera prst="perspectiveRelaxed">
              <a:rot lat="18940510" lon="2172623" rev="19974379"/>
            </a:camera>
            <a:lightRig rig="threePt" dir="t"/>
          </a:scene3d>
          <a:sp3d/>
        </p:spPr>
        <p:txBody>
          <a:bodyPr wrap="square" rtlCol="0">
            <a:spAutoFit/>
          </a:bodyPr>
          <a:lstStyle/>
          <a:p>
            <a:pPr algn="ctr">
              <a:spcAft>
                <a:spcPts val="600"/>
              </a:spcAft>
            </a:pPr>
            <a:r>
              <a:rPr lang="en-US" sz="2800" b="1" dirty="0" smtClean="0">
                <a:ea typeface="Verdana" pitchFamily="34" charset="0"/>
                <a:cs typeface="Verdana" pitchFamily="34" charset="0"/>
              </a:rPr>
              <a:t>A30</a:t>
            </a:r>
            <a:endParaRPr lang="en-US" sz="2800" b="1" dirty="0">
              <a:ea typeface="Verdana" pitchFamily="34" charset="0"/>
              <a:cs typeface="Verdana" pitchFamily="34"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638" y="5013007"/>
            <a:ext cx="1733468" cy="1517556"/>
          </a:xfrm>
          <a:prstGeom prst="rect">
            <a:avLst/>
          </a:prstGeom>
          <a:solidFill>
            <a:schemeClr val="tx1">
              <a:lumMod val="50000"/>
              <a:lumOff val="50000"/>
            </a:schemeClr>
          </a:solidFill>
          <a:ln>
            <a:noFill/>
          </a:ln>
          <a:effectLst/>
          <a:scene3d>
            <a:camera prst="perspectiveRelaxed">
              <a:rot lat="18940510" lon="2172623" rev="19974379"/>
            </a:camera>
            <a:lightRig rig="threePt" dir="t"/>
          </a:scene3d>
          <a:sp3d/>
        </p:spPr>
      </p:pic>
      <p:sp>
        <p:nvSpPr>
          <p:cNvPr id="11" name="Rectangle 10"/>
          <p:cNvSpPr/>
          <p:nvPr/>
        </p:nvSpPr>
        <p:spPr>
          <a:xfrm>
            <a:off x="5273840" y="5095830"/>
            <a:ext cx="1167063" cy="1375974"/>
          </a:xfrm>
          <a:prstGeom prst="rect">
            <a:avLst/>
          </a:prstGeom>
          <a:solidFill>
            <a:schemeClr val="tx1">
              <a:lumMod val="75000"/>
              <a:lumOff val="25000"/>
              <a:alpha val="80000"/>
            </a:schemeClr>
          </a:solidFill>
          <a:ln w="6350">
            <a:solidFill>
              <a:schemeClr val="tx1">
                <a:lumMod val="50000"/>
                <a:lumOff val="50000"/>
              </a:schemeClr>
            </a:solidFill>
          </a:ln>
          <a:scene3d>
            <a:camera prst="perspectiveRelaxed">
              <a:rot lat="18940510" lon="2172623" rev="19974379"/>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2" name="TextBox 11"/>
          <p:cNvSpPr txBox="1"/>
          <p:nvPr/>
        </p:nvSpPr>
        <p:spPr>
          <a:xfrm>
            <a:off x="5297904" y="5510175"/>
            <a:ext cx="1118935" cy="523220"/>
          </a:xfrm>
          <a:prstGeom prst="rect">
            <a:avLst/>
          </a:prstGeom>
          <a:noFill/>
          <a:scene3d>
            <a:camera prst="perspectiveRelaxed">
              <a:rot lat="18940510" lon="2172623" rev="19974379"/>
            </a:camera>
            <a:lightRig rig="threePt" dir="t"/>
          </a:scene3d>
          <a:sp3d/>
        </p:spPr>
        <p:txBody>
          <a:bodyPr wrap="square" rtlCol="0">
            <a:spAutoFit/>
          </a:bodyPr>
          <a:lstStyle/>
          <a:p>
            <a:pPr algn="ctr">
              <a:spcAft>
                <a:spcPts val="600"/>
              </a:spcAft>
            </a:pPr>
            <a:r>
              <a:rPr lang="en-US" sz="2800" b="1" dirty="0" smtClean="0">
                <a:ea typeface="Verdana" pitchFamily="34" charset="0"/>
                <a:cs typeface="Verdana" pitchFamily="34" charset="0"/>
              </a:rPr>
              <a:t>A29</a:t>
            </a:r>
            <a:endParaRPr lang="en-US" sz="2800" b="1" dirty="0">
              <a:ea typeface="Verdana" pitchFamily="34" charset="0"/>
              <a:cs typeface="Verdana" pitchFamily="34" charset="0"/>
            </a:endParaRPr>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296" y="3260999"/>
            <a:ext cx="1733468" cy="1517556"/>
          </a:xfrm>
          <a:prstGeom prst="rect">
            <a:avLst/>
          </a:prstGeom>
          <a:solidFill>
            <a:schemeClr val="tx1">
              <a:lumMod val="50000"/>
              <a:lumOff val="50000"/>
            </a:schemeClr>
          </a:solidFill>
          <a:ln>
            <a:noFill/>
          </a:ln>
          <a:effectLst/>
          <a:scene3d>
            <a:camera prst="perspectiveRelaxed">
              <a:rot lat="18940510" lon="2172623" rev="19974379"/>
            </a:camera>
            <a:lightRig rig="threePt" dir="t"/>
          </a:scene3d>
          <a:sp3d/>
        </p:spPr>
      </p:pic>
      <p:sp>
        <p:nvSpPr>
          <p:cNvPr id="14" name="Rectangle 13"/>
          <p:cNvSpPr/>
          <p:nvPr/>
        </p:nvSpPr>
        <p:spPr>
          <a:xfrm>
            <a:off x="4555498" y="3343822"/>
            <a:ext cx="1167063" cy="1375974"/>
          </a:xfrm>
          <a:prstGeom prst="rect">
            <a:avLst/>
          </a:prstGeom>
          <a:solidFill>
            <a:schemeClr val="tx1">
              <a:lumMod val="75000"/>
              <a:lumOff val="25000"/>
              <a:alpha val="80000"/>
            </a:schemeClr>
          </a:solidFill>
          <a:ln w="6350">
            <a:solidFill>
              <a:schemeClr val="tx1">
                <a:lumMod val="50000"/>
                <a:lumOff val="50000"/>
              </a:schemeClr>
            </a:solidFill>
          </a:ln>
          <a:scene3d>
            <a:camera prst="perspectiveRelaxed">
              <a:rot lat="18940510" lon="2172623" rev="19974379"/>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5" name="TextBox 14"/>
          <p:cNvSpPr txBox="1"/>
          <p:nvPr/>
        </p:nvSpPr>
        <p:spPr>
          <a:xfrm>
            <a:off x="4579562" y="3758167"/>
            <a:ext cx="1118935" cy="523220"/>
          </a:xfrm>
          <a:prstGeom prst="rect">
            <a:avLst/>
          </a:prstGeom>
          <a:noFill/>
          <a:scene3d>
            <a:camera prst="perspectiveRelaxed">
              <a:rot lat="18940510" lon="2172623" rev="19974379"/>
            </a:camera>
            <a:lightRig rig="threePt" dir="t"/>
          </a:scene3d>
          <a:sp3d/>
        </p:spPr>
        <p:txBody>
          <a:bodyPr wrap="square" rtlCol="0">
            <a:spAutoFit/>
          </a:bodyPr>
          <a:lstStyle/>
          <a:p>
            <a:pPr algn="ctr">
              <a:spcAft>
                <a:spcPts val="600"/>
              </a:spcAft>
            </a:pPr>
            <a:r>
              <a:rPr lang="en-US" sz="2800" b="1" dirty="0" smtClean="0">
                <a:ea typeface="Verdana" pitchFamily="34" charset="0"/>
                <a:cs typeface="Verdana" pitchFamily="34" charset="0"/>
              </a:rPr>
              <a:t>A31</a:t>
            </a:r>
            <a:endParaRPr lang="en-US" sz="2800" b="1" dirty="0">
              <a:ea typeface="Verdana" pitchFamily="34" charset="0"/>
              <a:cs typeface="Verdana" pitchFamily="34" charset="0"/>
            </a:endParaRPr>
          </a:p>
        </p:txBody>
      </p:sp>
      <p:pic>
        <p:nvPicPr>
          <p:cNvPr id="3074" name="Picture 2" descr="C:\Projects\SMAC\Flea\Flea_NSC_Demo\patches to add\To establish Flea presence in A29\The Flea 25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03387" y="2882227"/>
            <a:ext cx="1174501" cy="923189"/>
          </a:xfrm>
          <a:prstGeom prst="rect">
            <a:avLst/>
          </a:prstGeom>
          <a:noFill/>
          <a:extLst>
            <a:ext uri="{909E8E84-426E-40DD-AFC4-6F175D3DCCD1}">
              <a14:hiddenFill xmlns:a14="http://schemas.microsoft.com/office/drawing/2010/main">
                <a:solidFill>
                  <a:srgbClr val="FFFFFF"/>
                </a:solidFill>
              </a14:hiddenFill>
            </a:ext>
          </a:extLst>
        </p:spPr>
      </p:pic>
      <p:sp>
        <p:nvSpPr>
          <p:cNvPr id="9" name="Curved Right Arrow 8"/>
          <p:cNvSpPr/>
          <p:nvPr/>
        </p:nvSpPr>
        <p:spPr>
          <a:xfrm rot="6380302">
            <a:off x="4117305" y="2720131"/>
            <a:ext cx="731520" cy="4056833"/>
          </a:xfrm>
          <a:prstGeom prst="curved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9" name="Curved Right Arrow 18"/>
          <p:cNvSpPr/>
          <p:nvPr/>
        </p:nvSpPr>
        <p:spPr>
          <a:xfrm rot="4894567" flipV="1">
            <a:off x="3056576" y="2465430"/>
            <a:ext cx="731520" cy="2917817"/>
          </a:xfrm>
          <a:prstGeom prst="curved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Tree>
    <p:extLst>
      <p:ext uri="{BB962C8B-B14F-4D97-AF65-F5344CB8AC3E}">
        <p14:creationId xmlns:p14="http://schemas.microsoft.com/office/powerpoint/2010/main" val="22736907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5615" y="4268499"/>
            <a:ext cx="1862356" cy="2274914"/>
          </a:xfrm>
          <a:prstGeom prst="rect">
            <a:avLst/>
          </a:prstGeom>
          <a:solidFill>
            <a:srgbClr val="FF0000">
              <a:alpha val="70000"/>
            </a:srgb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41" name="Rounded Rectangle 40"/>
          <p:cNvSpPr/>
          <p:nvPr/>
        </p:nvSpPr>
        <p:spPr>
          <a:xfrm>
            <a:off x="4094016" y="2038523"/>
            <a:ext cx="2026227" cy="998289"/>
          </a:xfrm>
          <a:prstGeom prst="roundRect">
            <a:avLst/>
          </a:prstGeom>
          <a:solidFill>
            <a:srgbClr val="FF0000">
              <a:alpha val="70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BIOS Firmware Update</a:t>
            </a:r>
          </a:p>
        </p:txBody>
      </p:sp>
      <p:sp>
        <p:nvSpPr>
          <p:cNvPr id="20" name="Rounded Rectangle 19"/>
          <p:cNvSpPr/>
          <p:nvPr/>
        </p:nvSpPr>
        <p:spPr>
          <a:xfrm>
            <a:off x="4094017" y="2038524"/>
            <a:ext cx="2026227" cy="998289"/>
          </a:xfrm>
          <a:prstGeom prst="roundRect">
            <a:avLst/>
          </a:prstGeom>
          <a:solidFill>
            <a:srgbClr val="00B050">
              <a:alpha val="50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BIOS Firmware Update</a:t>
            </a:r>
          </a:p>
        </p:txBody>
      </p:sp>
      <p:pic>
        <p:nvPicPr>
          <p:cNvPr id="19"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Flea</a:t>
            </a:r>
          </a:p>
        </p:txBody>
      </p:sp>
      <p:sp>
        <p:nvSpPr>
          <p:cNvPr id="6" name="Rectangle 5"/>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7" name="Straight Connector 6"/>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9" name="TextBox 8"/>
          <p:cNvSpPr txBox="1"/>
          <p:nvPr/>
        </p:nvSpPr>
        <p:spPr>
          <a:xfrm>
            <a:off x="2588003" y="5310231"/>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10" name="TextBox 9"/>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cxnSp>
        <p:nvCxnSpPr>
          <p:cNvPr id="11" name="Straight Connector 10"/>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7280" y="4268499"/>
            <a:ext cx="67518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a:t>
            </a:r>
            <a:endParaRPr lang="en-US" sz="1600" dirty="0">
              <a:ea typeface="Verdana" pitchFamily="34" charset="0"/>
              <a:cs typeface="Verdana" pitchFamily="34" charset="0"/>
            </a:endParaRPr>
          </a:p>
        </p:txBody>
      </p:sp>
      <p:pic>
        <p:nvPicPr>
          <p:cNvPr id="22" name="Picture 21"/>
          <p:cNvPicPr>
            <a:picLocks noChangeAspect="1"/>
          </p:cNvPicPr>
          <p:nvPr/>
        </p:nvPicPr>
        <p:blipFill>
          <a:blip r:embed="rId4"/>
          <a:stretch>
            <a:fillRect/>
          </a:stretch>
        </p:blipFill>
        <p:spPr>
          <a:xfrm>
            <a:off x="5985163" y="5945010"/>
            <a:ext cx="722026" cy="577621"/>
          </a:xfrm>
          <a:prstGeom prst="rect">
            <a:avLst/>
          </a:prstGeom>
        </p:spPr>
      </p:pic>
      <p:sp>
        <p:nvSpPr>
          <p:cNvPr id="5" name="Cloud Callout 4"/>
          <p:cNvSpPr/>
          <p:nvPr/>
        </p:nvSpPr>
        <p:spPr>
          <a:xfrm>
            <a:off x="6120244" y="5054367"/>
            <a:ext cx="2079550" cy="703178"/>
          </a:xfrm>
          <a:prstGeom prst="cloudCallout">
            <a:avLst>
              <a:gd name="adj1" fmla="val -48815"/>
              <a:gd name="adj2" fmla="val 71366"/>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3" name="TextBox 12"/>
          <p:cNvSpPr txBox="1"/>
          <p:nvPr/>
        </p:nvSpPr>
        <p:spPr>
          <a:xfrm>
            <a:off x="6424077" y="5236679"/>
            <a:ext cx="147348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 update?</a:t>
            </a:r>
            <a:endParaRPr lang="en-US" sz="1600" dirty="0">
              <a:ea typeface="Verdana" pitchFamily="34" charset="0"/>
              <a:cs typeface="Verdana" pitchFamily="34" charset="0"/>
            </a:endParaRPr>
          </a:p>
        </p:txBody>
      </p:sp>
      <p:sp>
        <p:nvSpPr>
          <p:cNvPr id="15" name="Right Arrow 14"/>
          <p:cNvSpPr/>
          <p:nvPr/>
        </p:nvSpPr>
        <p:spPr>
          <a:xfrm rot="2197300">
            <a:off x="657550" y="3200791"/>
            <a:ext cx="5546807" cy="511673"/>
          </a:xfrm>
          <a:prstGeom prst="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16" name="TextBox 15"/>
          <p:cNvSpPr txBox="1"/>
          <p:nvPr/>
        </p:nvSpPr>
        <p:spPr>
          <a:xfrm rot="2197300">
            <a:off x="2804999" y="3545870"/>
            <a:ext cx="1948086" cy="338554"/>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Start BIOS Update</a:t>
            </a:r>
            <a:endParaRPr lang="en-US" sz="1600" dirty="0">
              <a:ea typeface="Verdana" pitchFamily="34" charset="0"/>
              <a:cs typeface="Verdana" pitchFamily="34" charset="0"/>
            </a:endParaRPr>
          </a:p>
        </p:txBody>
      </p:sp>
      <p:sp>
        <p:nvSpPr>
          <p:cNvPr id="39" name="Explosion 1 38"/>
          <p:cNvSpPr/>
          <p:nvPr/>
        </p:nvSpPr>
        <p:spPr bwMode="auto">
          <a:xfrm>
            <a:off x="5311168" y="3592263"/>
            <a:ext cx="838200" cy="609600"/>
          </a:xfrm>
          <a:prstGeom prst="irregularSeal1">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400" b="1" i="0" u="none" strike="noStrike" cap="none" normalizeH="0" baseline="0" dirty="0" smtClean="0">
                <a:ln>
                  <a:noFill/>
                </a:ln>
                <a:solidFill>
                  <a:schemeClr val="tx1"/>
                </a:solidFill>
                <a:effectLst/>
                <a:latin typeface="Arial" charset="0"/>
              </a:rPr>
              <a:t>Clone!!</a:t>
            </a:r>
          </a:p>
        </p:txBody>
      </p:sp>
      <p:pic>
        <p:nvPicPr>
          <p:cNvPr id="26" name="Picture 25"/>
          <p:cNvPicPr>
            <a:picLocks noChangeAspect="1"/>
          </p:cNvPicPr>
          <p:nvPr/>
        </p:nvPicPr>
        <p:blipFill>
          <a:blip r:embed="rId4"/>
          <a:stretch>
            <a:fillRect/>
          </a:stretch>
        </p:blipFill>
        <p:spPr>
          <a:xfrm>
            <a:off x="5517973" y="2548060"/>
            <a:ext cx="544184" cy="435347"/>
          </a:xfrm>
          <a:prstGeom prst="rect">
            <a:avLst/>
          </a:prstGeom>
        </p:spPr>
      </p:pic>
      <p:sp>
        <p:nvSpPr>
          <p:cNvPr id="27" name="Explosion 1 26"/>
          <p:cNvSpPr/>
          <p:nvPr/>
        </p:nvSpPr>
        <p:spPr bwMode="auto">
          <a:xfrm>
            <a:off x="5196868" y="3372247"/>
            <a:ext cx="1066800" cy="685800"/>
          </a:xfrm>
          <a:prstGeom prst="irregularSeal1">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r>
              <a:rPr kumimoji="0" lang="en-US" sz="1400" b="1" i="0" u="none" strike="noStrike" cap="none" normalizeH="0" baseline="0" dirty="0" smtClean="0">
                <a:ln>
                  <a:noFill/>
                </a:ln>
                <a:solidFill>
                  <a:schemeClr val="tx1"/>
                </a:solidFill>
                <a:effectLst/>
                <a:latin typeface="Arial" charset="0"/>
              </a:rPr>
              <a:t>Flash!</a:t>
            </a:r>
          </a:p>
        </p:txBody>
      </p:sp>
      <p:pic>
        <p:nvPicPr>
          <p:cNvPr id="29" name="Picture 28"/>
          <p:cNvPicPr>
            <a:picLocks noChangeAspect="1"/>
          </p:cNvPicPr>
          <p:nvPr/>
        </p:nvPicPr>
        <p:blipFill>
          <a:blip r:embed="rId4"/>
          <a:stretch>
            <a:fillRect/>
          </a:stretch>
        </p:blipFill>
        <p:spPr>
          <a:xfrm>
            <a:off x="5994472" y="5945009"/>
            <a:ext cx="722026" cy="577621"/>
          </a:xfrm>
          <a:prstGeom prst="rect">
            <a:avLst/>
          </a:prstGeom>
        </p:spPr>
      </p:pic>
      <p:sp>
        <p:nvSpPr>
          <p:cNvPr id="30" name="Right Arrow 29"/>
          <p:cNvSpPr/>
          <p:nvPr/>
        </p:nvSpPr>
        <p:spPr>
          <a:xfrm rot="2197300">
            <a:off x="657551" y="3194649"/>
            <a:ext cx="5546807" cy="511673"/>
          </a:xfrm>
          <a:prstGeom prst="rightArrow">
            <a:avLst/>
          </a:prstGeom>
          <a:solidFill>
            <a:schemeClr val="accent3">
              <a:lumMod val="75000"/>
            </a:schemeClr>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2" name="TextBox 31"/>
          <p:cNvSpPr txBox="1"/>
          <p:nvPr/>
        </p:nvSpPr>
        <p:spPr>
          <a:xfrm rot="2197300">
            <a:off x="2615721" y="3433375"/>
            <a:ext cx="2090024" cy="338554"/>
          </a:xfrm>
          <a:prstGeom prst="rect">
            <a:avLst/>
          </a:prstGeom>
          <a:noFill/>
        </p:spPr>
        <p:txBody>
          <a:bodyPr wrap="square" rtlCol="0">
            <a:spAutoFit/>
          </a:bodyPr>
          <a:lstStyle/>
          <a:p>
            <a:pPr>
              <a:spcAft>
                <a:spcPts val="600"/>
              </a:spcAft>
            </a:pPr>
            <a:r>
              <a:rPr lang="en-US" sz="1600" dirty="0" smtClean="0">
                <a:ea typeface="Verdana" pitchFamily="34" charset="0"/>
                <a:cs typeface="Verdana" pitchFamily="34" charset="0"/>
              </a:rPr>
              <a:t>BIOS Update</a:t>
            </a:r>
            <a:endParaRPr lang="en-US" sz="1600" dirty="0">
              <a:ea typeface="Verdana" pitchFamily="34" charset="0"/>
              <a:cs typeface="Verdana" pitchFamily="34" charset="0"/>
            </a:endParaRPr>
          </a:p>
        </p:txBody>
      </p:sp>
      <p:sp>
        <p:nvSpPr>
          <p:cNvPr id="34" name="TextBox 33"/>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35" name="TextBox 34"/>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spTree>
    <p:extLst>
      <p:ext uri="{BB962C8B-B14F-4D97-AF65-F5344CB8AC3E}">
        <p14:creationId xmlns:p14="http://schemas.microsoft.com/office/powerpoint/2010/main" val="7438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500"/>
                            </p:stCondLst>
                            <p:childTnLst>
                              <p:par>
                                <p:cTn id="20" presetID="10" presetClass="exit" presetSubtype="0" fill="hold" grpId="1" nodeType="after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50" presetClass="path" presetSubtype="0" accel="50000" decel="50000" fill="hold" nodeType="withEffect">
                                  <p:stCondLst>
                                    <p:cond delay="0"/>
                                  </p:stCondLst>
                                  <p:childTnLst>
                                    <p:animMotion origin="layout" path="M -3.61111E-6 3.12139E-6 L -0.03298 3.12139E-6 C -0.04774 3.12139E-6 -0.06579 -0.13896 -0.06579 -0.25156 L -0.06579 -0.50289 " pathEditMode="relative" rAng="0" ptsTypes="FfFF">
                                      <p:cBhvr>
                                        <p:cTn id="33" dur="2000" fill="hold"/>
                                        <p:tgtEl>
                                          <p:spTgt spid="22"/>
                                        </p:tgtEl>
                                        <p:attrNameLst>
                                          <p:attrName>ppt_x</p:attrName>
                                          <p:attrName>ppt_y</p:attrName>
                                        </p:attrNameLst>
                                      </p:cBhvr>
                                      <p:rCtr x="-3299" y="-25156"/>
                                    </p:animMotion>
                                  </p:childTnLst>
                                </p:cTn>
                              </p:par>
                            </p:childTnLst>
                          </p:cTn>
                        </p:par>
                        <p:par>
                          <p:cTn id="34" fill="hold">
                            <p:stCondLst>
                              <p:cond delay="2000"/>
                            </p:stCondLst>
                            <p:childTnLst>
                              <p:par>
                                <p:cTn id="35" presetID="1" presetClass="exit" presetSubtype="0" fill="hold" grpId="1" nodeType="afterEffect">
                                  <p:stCondLst>
                                    <p:cond delay="0"/>
                                  </p:stCondLst>
                                  <p:childTnLst>
                                    <p:set>
                                      <p:cBhvr>
                                        <p:cTn id="36" dur="1" fill="hold">
                                          <p:stCondLst>
                                            <p:cond delay="0"/>
                                          </p:stCondLst>
                                        </p:cTn>
                                        <p:tgtEl>
                                          <p:spTgt spid="3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childTnLst>
                          </p:cTn>
                        </p:par>
                        <p:par>
                          <p:cTn id="42" fill="hold">
                            <p:stCondLst>
                              <p:cond delay="2500"/>
                            </p:stCondLst>
                            <p:childTnLst>
                              <p:par>
                                <p:cTn id="43" presetID="1"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3000"/>
                            </p:stCondLst>
                            <p:childTnLst>
                              <p:par>
                                <p:cTn id="51" presetID="10" presetClass="exit" presetSubtype="0" fill="hold" grpId="0" nodeType="after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0"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50" presetClass="path" presetSubtype="0" accel="50000" decel="50000" fill="hold" nodeType="withEffect">
                                  <p:stCondLst>
                                    <p:cond delay="0"/>
                                  </p:stCondLst>
                                  <p:childTnLst>
                                    <p:animMotion origin="layout" path="M -0.00503 0.00231 L 0.03473 0.00231 C 0.05244 0.00231 0.07448 0.11296 0.07448 0.20301 L 0.07448 0.4037 " pathEditMode="relative" rAng="0" ptsTypes="FfFF">
                                      <p:cBhvr>
                                        <p:cTn id="65" dur="2000" fill="hold"/>
                                        <p:tgtEl>
                                          <p:spTgt spid="26"/>
                                        </p:tgtEl>
                                        <p:attrNameLst>
                                          <p:attrName>ppt_x</p:attrName>
                                          <p:attrName>ppt_y</p:attrName>
                                        </p:attrNameLst>
                                      </p:cBhvr>
                                      <p:rCtr x="3976" y="20069"/>
                                    </p:animMotion>
                                  </p:childTnLst>
                                </p:cTn>
                              </p:par>
                              <p:par>
                                <p:cTn id="66" presetID="50" presetClass="path" presetSubtype="0" accel="50000" decel="50000" fill="hold" grpId="1" nodeType="withEffect">
                                  <p:stCondLst>
                                    <p:cond delay="0"/>
                                  </p:stCondLst>
                                  <p:childTnLst>
                                    <p:animMotion origin="layout" path="M 3.05556E-6 2.59259E-6 L 0.03975 2.59259E-6 C 0.05746 2.59259E-6 0.07951 0.11065 0.07951 0.20069 L 0.07951 0.40139 " pathEditMode="relative" rAng="0" ptsTypes="FfFF">
                                      <p:cBhvr>
                                        <p:cTn id="67" dur="2000" fill="hold"/>
                                        <p:tgtEl>
                                          <p:spTgt spid="41"/>
                                        </p:tgtEl>
                                        <p:attrNameLst>
                                          <p:attrName>ppt_x</p:attrName>
                                          <p:attrName>ppt_y</p:attrName>
                                        </p:attrNameLst>
                                      </p:cBhvr>
                                      <p:rCtr x="3976" y="20069"/>
                                    </p:animMotion>
                                  </p:childTnLst>
                                </p:cTn>
                              </p:par>
                            </p:childTnLst>
                          </p:cTn>
                        </p:par>
                        <p:par>
                          <p:cTn id="68" fill="hold">
                            <p:stCondLst>
                              <p:cond delay="2000"/>
                            </p:stCondLst>
                            <p:childTnLst>
                              <p:par>
                                <p:cTn id="69" presetID="1" presetClass="exit" presetSubtype="0" fill="hold" grpId="1" nodeType="afterEffect">
                                  <p:stCondLst>
                                    <p:cond delay="0"/>
                                  </p:stCondLst>
                                  <p:childTnLst>
                                    <p:set>
                                      <p:cBhvr>
                                        <p:cTn id="70"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20" grpId="0" animBg="1"/>
      <p:bldP spid="5" grpId="0" animBg="1"/>
      <p:bldP spid="5" grpId="1" animBg="1"/>
      <p:bldP spid="13" grpId="1"/>
      <p:bldP spid="13" grpId="2"/>
      <p:bldP spid="15" grpId="0" animBg="1"/>
      <p:bldP spid="15" grpId="1" animBg="1"/>
      <p:bldP spid="16" grpId="0"/>
      <p:bldP spid="16" grpId="1"/>
      <p:bldP spid="39" grpId="0" animBg="1"/>
      <p:bldP spid="39" grpId="1" animBg="1"/>
      <p:bldP spid="27" grpId="0" animBg="1"/>
      <p:bldP spid="27" grpId="1" animBg="1"/>
      <p:bldP spid="30" grpId="0" animBg="1"/>
      <p:bldP spid="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Flea Demo Video</a:t>
            </a:r>
            <a:endParaRPr lang="en-US" dirty="0"/>
          </a:p>
        </p:txBody>
      </p:sp>
      <p:pic>
        <p:nvPicPr>
          <p:cNvPr id="1037" name="WindowsMediaPlayer1"/>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444625"/>
            <a:ext cx="7666038" cy="47053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5691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Flea Demo Video</a:t>
            </a:r>
            <a:endParaRPr lang="en-US" dirty="0"/>
          </a:p>
        </p:txBody>
      </p:sp>
      <p:sp>
        <p:nvSpPr>
          <p:cNvPr id="5" name="Content Placeholder 2"/>
          <p:cNvSpPr>
            <a:spLocks noGrp="1"/>
          </p:cNvSpPr>
          <p:nvPr>
            <p:ph idx="1"/>
          </p:nvPr>
        </p:nvSpPr>
        <p:spPr>
          <a:xfrm>
            <a:off x="609600" y="1447801"/>
            <a:ext cx="8229600" cy="4925568"/>
          </a:xfrm>
        </p:spPr>
        <p:txBody>
          <a:bodyPr>
            <a:normAutofit fontScale="92500" lnSpcReduction="10000"/>
          </a:bodyPr>
          <a:lstStyle/>
          <a:p>
            <a:r>
              <a:rPr lang="en-US" u="sng" dirty="0">
                <a:hlinkClick r:id="rId2"/>
              </a:rPr>
              <a:t>http://youtu.be/fvQjhqzxHR8</a:t>
            </a:r>
            <a:endParaRPr lang="en-US" dirty="0" smtClean="0"/>
          </a:p>
          <a:p>
            <a:r>
              <a:rPr lang="en-US" dirty="0" smtClean="0"/>
              <a:t>Narrative: (for those watching offline)</a:t>
            </a:r>
          </a:p>
          <a:p>
            <a:pPr lvl="1"/>
            <a:r>
              <a:rPr lang="en-US" dirty="0" smtClean="0"/>
              <a:t>Show how the flea persists beyond BIOS updates</a:t>
            </a:r>
          </a:p>
          <a:p>
            <a:pPr lvl="1"/>
            <a:r>
              <a:rPr lang="en-US" dirty="0" smtClean="0"/>
              <a:t>Not showing the stealth capabilities (same as Tick)</a:t>
            </a:r>
          </a:p>
          <a:p>
            <a:endParaRPr lang="en-US" dirty="0" smtClean="0"/>
          </a:p>
          <a:p>
            <a:r>
              <a:rPr lang="en-US" dirty="0" smtClean="0"/>
              <a:t>E6400 laptop already has a Flea present in its firmware</a:t>
            </a:r>
          </a:p>
          <a:p>
            <a:pPr lvl="1"/>
            <a:r>
              <a:rPr lang="en-US" dirty="0" smtClean="0"/>
              <a:t>Mode of entry is same as the Tick (installed via kernel driver)</a:t>
            </a:r>
          </a:p>
          <a:p>
            <a:pPr lvl="1"/>
            <a:r>
              <a:rPr lang="en-US" dirty="0" smtClean="0"/>
              <a:t>BIOS Revision A29</a:t>
            </a:r>
          </a:p>
          <a:p>
            <a:r>
              <a:rPr lang="en-US" dirty="0" smtClean="0"/>
              <a:t>Install the manufacturers Stock BIOS Update</a:t>
            </a:r>
          </a:p>
          <a:p>
            <a:pPr lvl="1"/>
            <a:r>
              <a:rPr lang="en-US" dirty="0" smtClean="0"/>
              <a:t>Will update to BIOS revision A30</a:t>
            </a:r>
          </a:p>
          <a:p>
            <a:r>
              <a:rPr lang="en-US" dirty="0" smtClean="0"/>
              <a:t>BIOS updates to revision A30 and reboots</a:t>
            </a:r>
          </a:p>
          <a:p>
            <a:r>
              <a:rPr lang="en-US" dirty="0" smtClean="0"/>
              <a:t>On startup we see that the Flea is still present in the malware.</a:t>
            </a:r>
          </a:p>
          <a:p>
            <a:r>
              <a:rPr lang="en-US" sz="2100" dirty="0"/>
              <a:t>The flea is able to forge the PCR0 value of the BIOS revision it </a:t>
            </a:r>
            <a:r>
              <a:rPr lang="en-US" sz="2100" dirty="0" smtClean="0"/>
              <a:t>has cloned </a:t>
            </a:r>
            <a:r>
              <a:rPr lang="en-US" sz="2100" dirty="0"/>
              <a:t>itself </a:t>
            </a:r>
            <a:r>
              <a:rPr lang="en-US" sz="2100" dirty="0" smtClean="0"/>
              <a:t>into. In the interest of time I cut off the video after showing that the Flea persists. </a:t>
            </a:r>
          </a:p>
        </p:txBody>
      </p:sp>
    </p:spTree>
    <p:extLst>
      <p:ext uri="{BB962C8B-B14F-4D97-AF65-F5344CB8AC3E}">
        <p14:creationId xmlns:p14="http://schemas.microsoft.com/office/powerpoint/2010/main" val="15329199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8458200" cy="533400"/>
          </a:xfrm>
          <a:prstGeom prst="rect">
            <a:avLst/>
          </a:prstGeom>
        </p:spPr>
        <p:txBody>
          <a:bodyPr>
            <a:normAutofit fontScale="90000"/>
          </a:bodyPr>
          <a:lstStyle/>
          <a:p>
            <a:r>
              <a:rPr lang="en-US" dirty="0" smtClean="0"/>
              <a:t>Countermeasure: </a:t>
            </a:r>
            <a:br>
              <a:rPr lang="en-US" dirty="0" smtClean="0"/>
            </a:br>
            <a:r>
              <a:rPr lang="en-US" dirty="0" smtClean="0"/>
              <a:t>Timing-Based Attestation</a:t>
            </a:r>
            <a:br>
              <a:rPr lang="en-US" dirty="0" smtClean="0"/>
            </a:br>
            <a:r>
              <a:rPr lang="en-US" dirty="0" smtClean="0"/>
              <a:t>"BIOS </a:t>
            </a:r>
            <a:r>
              <a:rPr lang="en-US" dirty="0" err="1" smtClean="0"/>
              <a:t>Chronomancy</a:t>
            </a:r>
            <a:r>
              <a:rPr lang="en-US" dirty="0" smtClean="0"/>
              <a:t>"</a:t>
            </a:r>
            <a:endParaRPr lang="en-US" dirty="0"/>
          </a:p>
        </p:txBody>
      </p:sp>
      <p:sp>
        <p:nvSpPr>
          <p:cNvPr id="7171" name="Rectangle 3"/>
          <p:cNvSpPr>
            <a:spLocks noGrp="1" noChangeArrowheads="1"/>
          </p:cNvSpPr>
          <p:nvPr>
            <p:ph type="body" idx="1"/>
          </p:nvPr>
        </p:nvSpPr>
        <p:spPr>
          <a:xfrm>
            <a:off x="609600" y="1447800"/>
            <a:ext cx="8229600" cy="5227863"/>
          </a:xfrm>
        </p:spPr>
        <p:txBody>
          <a:bodyPr>
            <a:normAutofit lnSpcReduction="10000"/>
          </a:bodyPr>
          <a:lstStyle/>
          <a:p>
            <a:r>
              <a:rPr lang="en-US" dirty="0" smtClean="0"/>
              <a:t>The fundamental premise:</a:t>
            </a:r>
          </a:p>
          <a:p>
            <a:pPr lvl="1"/>
            <a:r>
              <a:rPr lang="en-US" dirty="0" smtClean="0"/>
              <a:t>"Build your software so that if its code is modified, it runs slower."</a:t>
            </a:r>
          </a:p>
          <a:p>
            <a:r>
              <a:rPr lang="en-US" dirty="0" smtClean="0"/>
              <a:t>We coined "timing-based" because it is a superset of the "software-based" techniques, but using hardware (e.g. TPM) for timing measurement</a:t>
            </a:r>
          </a:p>
          <a:p>
            <a:r>
              <a:rPr lang="en-US" dirty="0" smtClean="0"/>
              <a:t>Meant to replace CRTM, but not </a:t>
            </a:r>
            <a:r>
              <a:rPr lang="en-US" dirty="0" err="1" smtClean="0"/>
              <a:t>reimplement</a:t>
            </a:r>
            <a:r>
              <a:rPr lang="en-US" dirty="0" smtClean="0"/>
              <a:t> entire SRTM</a:t>
            </a:r>
          </a:p>
          <a:p>
            <a:r>
              <a:rPr lang="en-US" dirty="0" smtClean="0"/>
              <a:t>Assumptions:</a:t>
            </a:r>
          </a:p>
          <a:p>
            <a:pPr lvl="1"/>
            <a:r>
              <a:rPr lang="en-US" dirty="0" smtClean="0"/>
              <a:t>Attacker has complete control of execution environment before self-checking begins (i.e. same privilege as defender)</a:t>
            </a:r>
          </a:p>
          <a:p>
            <a:pPr lvl="1"/>
            <a:r>
              <a:rPr lang="en-US" dirty="0" smtClean="0"/>
              <a:t>Self-checking code is time-optimal for a given microarchitecture</a:t>
            </a:r>
          </a:p>
          <a:p>
            <a:pPr lvl="1"/>
            <a:r>
              <a:rPr lang="en-US" dirty="0" smtClean="0"/>
              <a:t>There are no free execution slots where an attacker can insert a "free" instruction and suffer no timing slowdown</a:t>
            </a:r>
          </a:p>
          <a:p>
            <a:r>
              <a:rPr lang="en-US" dirty="0" smtClean="0"/>
              <a:t>There is a decade of work in this area, we can't do the many many nuances justice. A timeline of related work here: </a:t>
            </a:r>
          </a:p>
          <a:p>
            <a:pPr lvl="1"/>
            <a:r>
              <a:rPr lang="en-US" dirty="0" smtClean="0">
                <a:hlinkClick r:id="rId3"/>
              </a:rPr>
              <a:t>bit.ly</a:t>
            </a:r>
            <a:r>
              <a:rPr lang="en-US" dirty="0">
                <a:hlinkClick r:id="rId3"/>
              </a:rPr>
              <a:t>/</a:t>
            </a:r>
            <a:r>
              <a:rPr lang="en-US" dirty="0" smtClean="0">
                <a:hlinkClick r:id="rId3"/>
              </a:rPr>
              <a:t>11xEmlV</a:t>
            </a:r>
            <a:r>
              <a:rPr lang="en-US" dirty="0" smtClean="0"/>
              <a:t> (</a:t>
            </a:r>
            <a:r>
              <a:rPr lang="en-US" dirty="0" err="1" smtClean="0"/>
              <a:t>timeglider.com</a:t>
            </a:r>
            <a:r>
              <a:rPr lang="en-US" dirty="0" smtClean="0"/>
              <a:t> link)</a:t>
            </a:r>
            <a:endParaRPr lang="en-US" dirty="0"/>
          </a:p>
        </p:txBody>
      </p:sp>
    </p:spTree>
    <p:extLst>
      <p:ext uri="{BB962C8B-B14F-4D97-AF65-F5344CB8AC3E}">
        <p14:creationId xmlns:p14="http://schemas.microsoft.com/office/powerpoint/2010/main" val="7676357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Read your own data</a:t>
            </a:r>
          </a:p>
          <a:p>
            <a:pPr lvl="1"/>
            <a:r>
              <a:rPr lang="en-US" dirty="0" smtClean="0"/>
              <a:t>Incorporated into checksum so if it changes the checksum changes</a:t>
            </a:r>
          </a:p>
          <a:p>
            <a:r>
              <a:rPr lang="en-US" dirty="0" smtClean="0"/>
              <a:t>Read your own data pointer and instruction pointer</a:t>
            </a:r>
          </a:p>
          <a:p>
            <a:pPr lvl="1"/>
            <a:r>
              <a:rPr lang="en-US" dirty="0" smtClean="0"/>
              <a:t>Indicates where in memory the code itself is reading and executing</a:t>
            </a:r>
          </a:p>
          <a:p>
            <a:r>
              <a:rPr lang="en-US" dirty="0"/>
              <a:t>Nonce/</a:t>
            </a:r>
            <a:r>
              <a:rPr lang="en-US" dirty="0" err="1"/>
              <a:t>PseudoRandom</a:t>
            </a:r>
            <a:r>
              <a:rPr lang="en-US" dirty="0"/>
              <a:t> Number(PRN)</a:t>
            </a:r>
          </a:p>
          <a:p>
            <a:pPr lvl="1"/>
            <a:r>
              <a:rPr lang="en-US" dirty="0" smtClean="0"/>
              <a:t>Prevent trivial replay, decrease </a:t>
            </a:r>
            <a:r>
              <a:rPr lang="en-US" dirty="0"/>
              <a:t>likelihood of </a:t>
            </a:r>
            <a:r>
              <a:rPr lang="en-US" dirty="0" err="1"/>
              <a:t>precomputation</a:t>
            </a:r>
            <a:r>
              <a:rPr lang="en-US" dirty="0"/>
              <a:t> due to </a:t>
            </a:r>
            <a:r>
              <a:rPr lang="en-US"/>
              <a:t>storage </a:t>
            </a:r>
            <a:r>
              <a:rPr lang="en-US" smtClean="0"/>
              <a:t>constraints</a:t>
            </a:r>
            <a:endParaRPr lang="en-US" dirty="0" smtClean="0"/>
          </a:p>
          <a:p>
            <a:r>
              <a:rPr lang="en-US" dirty="0" smtClean="0"/>
              <a:t>Do all the above in millions of loop iterations</a:t>
            </a:r>
          </a:p>
          <a:p>
            <a:pPr lvl="1"/>
            <a:r>
              <a:rPr lang="en-US" dirty="0" smtClean="0"/>
              <a:t>So that ideally an instruction or two worth of conditional checks per loop iteration leads to millions of extra instructions in the overall runtime</a:t>
            </a:r>
          </a:p>
        </p:txBody>
      </p:sp>
      <p:sp>
        <p:nvSpPr>
          <p:cNvPr id="3" name="Title 2"/>
          <p:cNvSpPr>
            <a:spLocks noGrp="1"/>
          </p:cNvSpPr>
          <p:nvPr>
            <p:ph type="title"/>
          </p:nvPr>
        </p:nvSpPr>
        <p:spPr/>
        <p:txBody>
          <a:bodyPr/>
          <a:lstStyle/>
          <a:p>
            <a:r>
              <a:rPr lang="en-US" dirty="0" smtClean="0"/>
              <a:t>Components of All </a:t>
            </a:r>
            <a:r>
              <a:rPr lang="en-US" dirty="0"/>
              <a:t>S</a:t>
            </a:r>
            <a:r>
              <a:rPr lang="en-US" dirty="0" smtClean="0"/>
              <a:t>elf-Checks</a:t>
            </a:r>
            <a:endParaRPr lang="en-US" dirty="0"/>
          </a:p>
        </p:txBody>
      </p:sp>
    </p:spTree>
    <p:extLst>
      <p:ext uri="{BB962C8B-B14F-4D97-AF65-F5344CB8AC3E}">
        <p14:creationId xmlns:p14="http://schemas.microsoft.com/office/powerpoint/2010/main" val="39475878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Selfcheck()</a:t>
            </a:r>
            <a:endParaRPr lang="en-US" dirty="0"/>
          </a:p>
        </p:txBody>
      </p:sp>
      <p:sp>
        <p:nvSpPr>
          <p:cNvPr id="3" name="Content Placeholder 2"/>
          <p:cNvSpPr>
            <a:spLocks noGrp="1"/>
          </p:cNvSpPr>
          <p:nvPr>
            <p:ph idx="1"/>
          </p:nvPr>
        </p:nvSpPr>
        <p:spPr>
          <a:xfrm>
            <a:off x="609600" y="1351280"/>
            <a:ext cx="8331200" cy="5313680"/>
          </a:xfrm>
        </p:spPr>
        <p:txBody>
          <a:bodyPr>
            <a:normAutofit/>
          </a:bodyPr>
          <a:lstStyle/>
          <a:p>
            <a:pPr marL="0" indent="0">
              <a:buNone/>
            </a:pPr>
            <a:r>
              <a:rPr lang="en-US" sz="1800" dirty="0" smtClean="0">
                <a:latin typeface="Consolas" pitchFamily="49" charset="0"/>
                <a:cs typeface="Consolas" pitchFamily="49" charset="0"/>
              </a:rPr>
              <a:t>Selfcheck(checksum</a:t>
            </a:r>
            <a:r>
              <a:rPr lang="en-US" sz="1800" dirty="0">
                <a:latin typeface="Consolas" pitchFamily="49" charset="0"/>
                <a:cs typeface="Consolas" pitchFamily="49" charset="0"/>
              </a:rPr>
              <a:t>, nonce, codeStart, codeEnd, codeSize) {</a:t>
            </a:r>
          </a:p>
          <a:p>
            <a:pPr marL="0" indent="0">
              <a:buNone/>
            </a:pPr>
            <a:r>
              <a:rPr lang="en-US" sz="1800" dirty="0">
                <a:latin typeface="Consolas" pitchFamily="49" charset="0"/>
                <a:cs typeface="Consolas" pitchFamily="49" charset="0"/>
              </a:rPr>
              <a:t>	while (iteration &lt; 2500000)</a:t>
            </a:r>
          </a:p>
          <a:p>
            <a:pPr marL="0" indent="0">
              <a:buNone/>
            </a:pPr>
            <a:r>
              <a:rPr lang="en-US" sz="1800" dirty="0">
                <a:latin typeface="Consolas" pitchFamily="49" charset="0"/>
                <a:cs typeface="Consolas" pitchFamily="49" charset="0"/>
              </a:rPr>
              <a:t>	{</a:t>
            </a:r>
          </a:p>
          <a:p>
            <a:pPr marL="0" indent="0">
              <a:buNone/>
            </a:pPr>
            <a:r>
              <a:rPr lang="en-US" sz="1800" dirty="0">
                <a:latin typeface="Consolas" pitchFamily="49" charset="0"/>
                <a:cs typeface="Consolas" pitchFamily="49" charset="0"/>
              </a:rPr>
              <a:t>		checksum[0] += nonce;</a:t>
            </a:r>
          </a:p>
          <a:p>
            <a:pPr marL="0" indent="0">
              <a:buNone/>
            </a:pPr>
            <a:r>
              <a:rPr lang="en-US" sz="1800" dirty="0">
                <a:latin typeface="Consolas" pitchFamily="49" charset="0"/>
                <a:cs typeface="Consolas" pitchFamily="49" charset="0"/>
              </a:rPr>
              <a:t>		checksum[1] ^= DP;</a:t>
            </a:r>
          </a:p>
          <a:p>
            <a:pPr marL="0" indent="0">
              <a:buNone/>
            </a:pPr>
            <a:r>
              <a:rPr lang="en-US" sz="1800" dirty="0">
                <a:latin typeface="Consolas" pitchFamily="49" charset="0"/>
                <a:cs typeface="Consolas" pitchFamily="49" charset="0"/>
              </a:rPr>
              <a:t>		checksum[2] += *DP;</a:t>
            </a:r>
          </a:p>
          <a:p>
            <a:pPr marL="0" indent="0">
              <a:buNone/>
            </a:pPr>
            <a:r>
              <a:rPr lang="en-US" sz="1800" dirty="0">
                <a:latin typeface="Consolas" pitchFamily="49" charset="0"/>
                <a:cs typeface="Consolas" pitchFamily="49" charset="0"/>
              </a:rPr>
              <a:t>		checksum[4] ^= EIP;</a:t>
            </a:r>
          </a:p>
          <a:p>
            <a:pPr marL="0" indent="0">
              <a:buNone/>
            </a:pPr>
            <a:r>
              <a:rPr lang="en-US" sz="1800" dirty="0">
                <a:latin typeface="Consolas" pitchFamily="49" charset="0"/>
                <a:cs typeface="Consolas" pitchFamily="49" charset="0"/>
              </a:rPr>
              <a:t>		mix(checksum);</a:t>
            </a:r>
          </a:p>
          <a:p>
            <a:pPr marL="0" indent="0">
              <a:buNone/>
            </a:pPr>
            <a:r>
              <a:rPr lang="en-US" sz="1800" dirty="0">
                <a:latin typeface="Consolas" pitchFamily="49" charset="0"/>
                <a:cs typeface="Consolas" pitchFamily="49" charset="0"/>
              </a:rPr>
              <a:t>		nonce += (nonce*nonce) | 5;</a:t>
            </a:r>
          </a:p>
          <a:p>
            <a:pPr marL="0" indent="0">
              <a:buNone/>
            </a:pPr>
            <a:r>
              <a:rPr lang="en-US" sz="1800" dirty="0">
                <a:latin typeface="Consolas" pitchFamily="49" charset="0"/>
                <a:cs typeface="Consolas" pitchFamily="49" charset="0"/>
              </a:rPr>
              <a:t>		DP = codeStart + (nonce % codeSize);</a:t>
            </a:r>
          </a:p>
          <a:p>
            <a:pPr marL="0" indent="0">
              <a:buNone/>
            </a:pPr>
            <a:r>
              <a:rPr lang="en-US" sz="1800" dirty="0">
                <a:latin typeface="Consolas" pitchFamily="49" charset="0"/>
                <a:cs typeface="Consolas" pitchFamily="49" charset="0"/>
              </a:rPr>
              <a:t>		iteration++;</a:t>
            </a:r>
          </a:p>
          <a:p>
            <a:pPr marL="0" indent="0">
              <a:buNone/>
            </a:pPr>
            <a:r>
              <a:rPr lang="en-US" sz="1800" dirty="0">
                <a:latin typeface="Consolas" pitchFamily="49" charset="0"/>
                <a:cs typeface="Consolas" pitchFamily="49" charset="0"/>
              </a:rPr>
              <a:t>	}</a:t>
            </a:r>
          </a:p>
          <a:p>
            <a:pPr marL="0" indent="0">
              <a:buNone/>
            </a:pPr>
            <a:r>
              <a:rPr lang="en-US" sz="1800" dirty="0">
                <a:latin typeface="Consolas" pitchFamily="49" charset="0"/>
                <a:cs typeface="Consolas" pitchFamily="49" charset="0"/>
              </a:rPr>
              <a:t>}</a:t>
            </a:r>
          </a:p>
          <a:p>
            <a:pPr marL="0" indent="0">
              <a:buNone/>
            </a:pPr>
            <a:endParaRPr lang="en-US" dirty="0"/>
          </a:p>
        </p:txBody>
      </p:sp>
    </p:spTree>
    <p:extLst>
      <p:ext uri="{BB962C8B-B14F-4D97-AF65-F5344CB8AC3E}">
        <p14:creationId xmlns:p14="http://schemas.microsoft.com/office/powerpoint/2010/main" val="28612279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Selfcheck() Forgery</a:t>
            </a:r>
            <a:endParaRPr lang="en-US" dirty="0"/>
          </a:p>
        </p:txBody>
      </p:sp>
      <p:sp>
        <p:nvSpPr>
          <p:cNvPr id="3" name="Content Placeholder 2"/>
          <p:cNvSpPr>
            <a:spLocks noGrp="1"/>
          </p:cNvSpPr>
          <p:nvPr>
            <p:ph idx="1"/>
          </p:nvPr>
        </p:nvSpPr>
        <p:spPr>
          <a:xfrm>
            <a:off x="609600" y="1351280"/>
            <a:ext cx="8331200" cy="5374640"/>
          </a:xfrm>
        </p:spPr>
        <p:txBody>
          <a:bodyPr>
            <a:normAutofit fontScale="92500" lnSpcReduction="20000"/>
          </a:bodyPr>
          <a:lstStyle/>
          <a:p>
            <a:pPr marL="0" indent="0">
              <a:buNone/>
            </a:pPr>
            <a:r>
              <a:rPr lang="en-US" sz="1900" dirty="0" smtClean="0">
                <a:latin typeface="Consolas" pitchFamily="49" charset="0"/>
                <a:cs typeface="Consolas" pitchFamily="49" charset="0"/>
              </a:rPr>
              <a:t>Selfcheck_forge(checksum</a:t>
            </a:r>
            <a:r>
              <a:rPr lang="en-US" sz="1900" dirty="0">
                <a:latin typeface="Consolas" pitchFamily="49" charset="0"/>
                <a:cs typeface="Consolas" pitchFamily="49" charset="0"/>
              </a:rPr>
              <a:t>, nonce, codeStart, codeEnd, codeSize) {</a:t>
            </a:r>
          </a:p>
          <a:p>
            <a:pPr marL="0" indent="0">
              <a:buNone/>
            </a:pPr>
            <a:r>
              <a:rPr lang="en-US" sz="1900" dirty="0">
                <a:latin typeface="Consolas" pitchFamily="49" charset="0"/>
                <a:cs typeface="Consolas" pitchFamily="49" charset="0"/>
              </a:rPr>
              <a:t>	while (iteration &lt; 2500000)</a:t>
            </a:r>
          </a:p>
          <a:p>
            <a:pPr marL="0" indent="0">
              <a:buNone/>
            </a:pPr>
            <a:r>
              <a:rPr lang="en-US" sz="1900" dirty="0">
                <a:latin typeface="Consolas" pitchFamily="49" charset="0"/>
                <a:cs typeface="Consolas" pitchFamily="49" charset="0"/>
              </a:rPr>
              <a:t>	{</a:t>
            </a:r>
          </a:p>
          <a:p>
            <a:pPr marL="0" indent="0">
              <a:buNone/>
            </a:pPr>
            <a:r>
              <a:rPr lang="en-US" sz="1900" dirty="0">
                <a:latin typeface="Consolas" pitchFamily="49" charset="0"/>
                <a:cs typeface="Consolas" pitchFamily="49" charset="0"/>
              </a:rPr>
              <a:t>		checksum[0] += nonce;</a:t>
            </a:r>
          </a:p>
          <a:p>
            <a:pPr marL="0" indent="0">
              <a:buNone/>
            </a:pPr>
            <a:r>
              <a:rPr lang="en-US" sz="1900" dirty="0">
                <a:latin typeface="Consolas" pitchFamily="49" charset="0"/>
                <a:cs typeface="Consolas" pitchFamily="49" charset="0"/>
              </a:rPr>
              <a:t>		checksum[1] ^= DP;</a:t>
            </a:r>
          </a:p>
          <a:p>
            <a:pPr marL="0" indent="0">
              <a:buNone/>
            </a:pPr>
            <a:r>
              <a:rPr lang="en-US" sz="1900" dirty="0">
                <a:solidFill>
                  <a:srgbClr val="FF0000"/>
                </a:solidFill>
                <a:latin typeface="Consolas" pitchFamily="49" charset="0"/>
                <a:cs typeface="Consolas" pitchFamily="49" charset="0"/>
              </a:rPr>
              <a:t>		if (DP == </a:t>
            </a:r>
            <a:r>
              <a:rPr lang="en-US" sz="1900" dirty="0" err="1">
                <a:solidFill>
                  <a:srgbClr val="FF0000"/>
                </a:solidFill>
                <a:latin typeface="Consolas" pitchFamily="49" charset="0"/>
                <a:cs typeface="Consolas" pitchFamily="49" charset="0"/>
              </a:rPr>
              <a:t>myHookLocation</a:t>
            </a:r>
            <a:r>
              <a:rPr lang="en-US" sz="1900" dirty="0">
                <a:solidFill>
                  <a:srgbClr val="FF0000"/>
                </a:solidFill>
                <a:latin typeface="Consolas" pitchFamily="49" charset="0"/>
                <a:cs typeface="Consolas" pitchFamily="49" charset="0"/>
              </a:rPr>
              <a:t>)</a:t>
            </a:r>
          </a:p>
          <a:p>
            <a:pPr marL="0" indent="0">
              <a:buNone/>
            </a:pPr>
            <a:r>
              <a:rPr lang="en-US" sz="1900" dirty="0">
                <a:solidFill>
                  <a:srgbClr val="FF0000"/>
                </a:solidFill>
                <a:latin typeface="Consolas" pitchFamily="49" charset="0"/>
                <a:cs typeface="Consolas" pitchFamily="49" charset="0"/>
              </a:rPr>
              <a:t>			checksum[2] += </a:t>
            </a:r>
            <a:r>
              <a:rPr lang="en-US" sz="1900" dirty="0" err="1">
                <a:solidFill>
                  <a:srgbClr val="FF0000"/>
                </a:solidFill>
                <a:latin typeface="Consolas" pitchFamily="49" charset="0"/>
                <a:cs typeface="Consolas" pitchFamily="49" charset="0"/>
              </a:rPr>
              <a:t>copyOfGoodBytes</a:t>
            </a:r>
            <a:r>
              <a:rPr lang="en-US" sz="1900" dirty="0">
                <a:solidFill>
                  <a:srgbClr val="FF0000"/>
                </a:solidFill>
                <a:latin typeface="Consolas" pitchFamily="49" charset="0"/>
                <a:cs typeface="Consolas" pitchFamily="49" charset="0"/>
              </a:rPr>
              <a:t>;</a:t>
            </a:r>
          </a:p>
          <a:p>
            <a:pPr marL="0" indent="0">
              <a:buNone/>
            </a:pPr>
            <a:r>
              <a:rPr lang="en-US" sz="1900" dirty="0">
                <a:solidFill>
                  <a:srgbClr val="FF0000"/>
                </a:solidFill>
                <a:latin typeface="Consolas" pitchFamily="49" charset="0"/>
                <a:cs typeface="Consolas" pitchFamily="49" charset="0"/>
              </a:rPr>
              <a:t>		else</a:t>
            </a:r>
          </a:p>
          <a:p>
            <a:pPr marL="0" indent="0">
              <a:buNone/>
            </a:pPr>
            <a:r>
              <a:rPr lang="en-US" sz="1900" dirty="0">
                <a:latin typeface="Consolas" pitchFamily="49" charset="0"/>
                <a:cs typeface="Consolas" pitchFamily="49" charset="0"/>
              </a:rPr>
              <a:t>			checksum[2] += *DP;</a:t>
            </a:r>
          </a:p>
          <a:p>
            <a:pPr marL="0" indent="0">
              <a:buNone/>
            </a:pPr>
            <a:r>
              <a:rPr lang="en-US" sz="1900" dirty="0">
                <a:latin typeface="Consolas" pitchFamily="49" charset="0"/>
                <a:cs typeface="Consolas" pitchFamily="49" charset="0"/>
              </a:rPr>
              <a:t>		checksum[2] += *DP;</a:t>
            </a:r>
          </a:p>
          <a:p>
            <a:pPr marL="0" indent="0">
              <a:buNone/>
            </a:pPr>
            <a:r>
              <a:rPr lang="en-US" sz="1900" dirty="0">
                <a:latin typeface="Consolas" pitchFamily="49" charset="0"/>
                <a:cs typeface="Consolas" pitchFamily="49" charset="0"/>
              </a:rPr>
              <a:t>		checksum[4] ^= EIP;</a:t>
            </a:r>
          </a:p>
          <a:p>
            <a:pPr marL="0" indent="0">
              <a:buNone/>
            </a:pPr>
            <a:r>
              <a:rPr lang="en-US" sz="1900" dirty="0">
                <a:latin typeface="Consolas" pitchFamily="49" charset="0"/>
                <a:cs typeface="Consolas" pitchFamily="49" charset="0"/>
              </a:rPr>
              <a:t>		mix(checksum);</a:t>
            </a:r>
          </a:p>
          <a:p>
            <a:pPr marL="0" indent="0">
              <a:buNone/>
            </a:pPr>
            <a:r>
              <a:rPr lang="en-US" sz="1900" dirty="0">
                <a:latin typeface="Consolas" pitchFamily="49" charset="0"/>
                <a:cs typeface="Consolas" pitchFamily="49" charset="0"/>
              </a:rPr>
              <a:t>		nonce += (nonce*nonce) | 5;</a:t>
            </a:r>
          </a:p>
          <a:p>
            <a:pPr marL="0" indent="0">
              <a:buNone/>
            </a:pPr>
            <a:r>
              <a:rPr lang="en-US" sz="1900" dirty="0">
                <a:latin typeface="Consolas" pitchFamily="49" charset="0"/>
                <a:cs typeface="Consolas" pitchFamily="49" charset="0"/>
              </a:rPr>
              <a:t>		DP = codeStart + (nonce % codeSize);</a:t>
            </a:r>
          </a:p>
          <a:p>
            <a:pPr marL="0" indent="0">
              <a:buNone/>
            </a:pPr>
            <a:r>
              <a:rPr lang="en-US" sz="1900" dirty="0">
                <a:latin typeface="Consolas" pitchFamily="49" charset="0"/>
                <a:cs typeface="Consolas" pitchFamily="49" charset="0"/>
              </a:rPr>
              <a:t>		iteration++;</a:t>
            </a:r>
          </a:p>
          <a:p>
            <a:pPr marL="0" indent="0">
              <a:buNone/>
            </a:pPr>
            <a:r>
              <a:rPr lang="en-US" sz="1900" dirty="0">
                <a:latin typeface="Consolas" pitchFamily="49" charset="0"/>
                <a:cs typeface="Consolas" pitchFamily="49" charset="0"/>
              </a:rPr>
              <a:t>	}</a:t>
            </a:r>
          </a:p>
          <a:p>
            <a:pPr marL="0" indent="0">
              <a:buNone/>
            </a:pPr>
            <a:r>
              <a:rPr lang="en-US" sz="1900" dirty="0">
                <a:latin typeface="Consolas" pitchFamily="49" charset="0"/>
                <a:cs typeface="Consolas" pitchFamily="49" charset="0"/>
              </a:rPr>
              <a:t>}</a:t>
            </a:r>
          </a:p>
          <a:p>
            <a:pPr marL="0" indent="0">
              <a:buNone/>
            </a:pPr>
            <a:endParaRPr lang="en-US" dirty="0"/>
          </a:p>
        </p:txBody>
      </p:sp>
    </p:spTree>
    <p:extLst>
      <p:ext uri="{BB962C8B-B14F-4D97-AF65-F5344CB8AC3E}">
        <p14:creationId xmlns:p14="http://schemas.microsoft.com/office/powerpoint/2010/main" val="14238560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322"/>
            <a:ext cx="8229600" cy="1143000"/>
          </a:xfrm>
        </p:spPr>
        <p:txBody>
          <a:bodyPr>
            <a:noAutofit/>
          </a:bodyPr>
          <a:lstStyle/>
          <a:p>
            <a:r>
              <a:rPr lang="en-US" sz="3200" dirty="0" smtClean="0"/>
              <a:t>TPM-</a:t>
            </a:r>
            <a:r>
              <a:rPr lang="en-US" dirty="0"/>
              <a:t>T</a:t>
            </a:r>
            <a:r>
              <a:rPr lang="en-US" sz="3200" dirty="0" smtClean="0"/>
              <a:t>iming Based </a:t>
            </a:r>
            <a:r>
              <a:rPr lang="en-US" dirty="0" smtClean="0"/>
              <a:t>I</a:t>
            </a:r>
            <a:r>
              <a:rPr lang="en-US" sz="3200" dirty="0" smtClean="0"/>
              <a:t>mplementation </a:t>
            </a:r>
            <a:br>
              <a:rPr lang="en-US" sz="3200" dirty="0" smtClean="0"/>
            </a:br>
            <a:r>
              <a:rPr lang="en-US" sz="3200" dirty="0" smtClean="0"/>
              <a:t>(BIOS Boot-Time)</a:t>
            </a:r>
            <a:endParaRPr lang="en-US" sz="3200" dirty="0"/>
          </a:p>
        </p:txBody>
      </p:sp>
      <p:cxnSp>
        <p:nvCxnSpPr>
          <p:cNvPr id="5" name="Straight Arrow Connector 4"/>
          <p:cNvCxnSpPr/>
          <p:nvPr/>
        </p:nvCxnSpPr>
        <p:spPr>
          <a:xfrm>
            <a:off x="823732" y="1464563"/>
            <a:ext cx="0" cy="4794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362586" y="1464563"/>
            <a:ext cx="0" cy="4794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7200" y="1006887"/>
            <a:ext cx="787395" cy="369332"/>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b="0" dirty="0" smtClean="0">
                <a:solidFill>
                  <a:prstClr val="black"/>
                </a:solidFill>
                <a:latin typeface="Calibri"/>
              </a:rPr>
              <a:t>Server</a:t>
            </a:r>
            <a:endParaRPr lang="en-US" b="0" dirty="0">
              <a:solidFill>
                <a:prstClr val="black"/>
              </a:solidFill>
              <a:latin typeface="Calibri"/>
            </a:endParaRPr>
          </a:p>
        </p:txBody>
      </p:sp>
      <p:sp>
        <p:nvSpPr>
          <p:cNvPr id="9" name="TextBox 8"/>
          <p:cNvSpPr txBox="1"/>
          <p:nvPr/>
        </p:nvSpPr>
        <p:spPr>
          <a:xfrm>
            <a:off x="3999013" y="1006887"/>
            <a:ext cx="727145" cy="369332"/>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b="0" dirty="0" smtClean="0">
                <a:solidFill>
                  <a:prstClr val="black"/>
                </a:solidFill>
                <a:latin typeface="Calibri"/>
              </a:rPr>
              <a:t>Client</a:t>
            </a:r>
            <a:endParaRPr lang="en-US" b="0" dirty="0">
              <a:solidFill>
                <a:prstClr val="black"/>
              </a:solidFill>
              <a:latin typeface="Calibri"/>
            </a:endParaRPr>
          </a:p>
        </p:txBody>
      </p:sp>
      <p:sp>
        <p:nvSpPr>
          <p:cNvPr id="12" name="Curved Left Arrow 11"/>
          <p:cNvSpPr/>
          <p:nvPr/>
        </p:nvSpPr>
        <p:spPr>
          <a:xfrm>
            <a:off x="4451580" y="3201381"/>
            <a:ext cx="331782" cy="85611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buClrTx/>
            </a:pPr>
            <a:endParaRPr lang="en-US" b="0">
              <a:solidFill>
                <a:prstClr val="black"/>
              </a:solidFill>
              <a:latin typeface="Calibri"/>
            </a:endParaRPr>
          </a:p>
        </p:txBody>
      </p:sp>
      <p:sp>
        <p:nvSpPr>
          <p:cNvPr id="13" name="TextBox 12"/>
          <p:cNvSpPr txBox="1"/>
          <p:nvPr/>
        </p:nvSpPr>
        <p:spPr>
          <a:xfrm>
            <a:off x="4825169" y="3460160"/>
            <a:ext cx="2711499" cy="338554"/>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Self-Check (nonce = signature)</a:t>
            </a:r>
            <a:endParaRPr lang="en-US" sz="1600" b="0" dirty="0">
              <a:solidFill>
                <a:prstClr val="black"/>
              </a:solidFill>
              <a:latin typeface="Calibri"/>
            </a:endParaRPr>
          </a:p>
        </p:txBody>
      </p:sp>
      <p:cxnSp>
        <p:nvCxnSpPr>
          <p:cNvPr id="14" name="Straight Arrow Connector 13"/>
          <p:cNvCxnSpPr/>
          <p:nvPr/>
        </p:nvCxnSpPr>
        <p:spPr>
          <a:xfrm flipV="1">
            <a:off x="841374" y="5804062"/>
            <a:ext cx="3538854" cy="34529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rot="21319461">
            <a:off x="1579580" y="5304584"/>
            <a:ext cx="2119891" cy="584776"/>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Signed </a:t>
            </a:r>
            <a:r>
              <a:rPr lang="en-US" sz="1600" b="0" dirty="0" err="1" smtClean="0">
                <a:solidFill>
                  <a:prstClr val="black"/>
                </a:solidFill>
                <a:latin typeface="Calibri"/>
              </a:rPr>
              <a:t>Tickstamp</a:t>
            </a:r>
            <a:r>
              <a:rPr lang="en-US" sz="1600" b="0" dirty="0" smtClean="0">
                <a:solidFill>
                  <a:prstClr val="black"/>
                </a:solidFill>
                <a:latin typeface="Calibri"/>
              </a:rPr>
              <a:t> 1 &amp; 2</a:t>
            </a:r>
          </a:p>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Self-Checksum</a:t>
            </a:r>
          </a:p>
        </p:txBody>
      </p:sp>
      <p:cxnSp>
        <p:nvCxnSpPr>
          <p:cNvPr id="21" name="Straight Arrow Connector 20"/>
          <p:cNvCxnSpPr/>
          <p:nvPr/>
        </p:nvCxnSpPr>
        <p:spPr>
          <a:xfrm>
            <a:off x="7935764" y="1464563"/>
            <a:ext cx="0" cy="4794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572191" y="1006887"/>
            <a:ext cx="613757" cy="369332"/>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b="0" dirty="0" smtClean="0">
                <a:solidFill>
                  <a:prstClr val="black"/>
                </a:solidFill>
                <a:latin typeface="Calibri"/>
              </a:rPr>
              <a:t>TPM</a:t>
            </a:r>
            <a:endParaRPr lang="en-US" b="0" dirty="0">
              <a:solidFill>
                <a:prstClr val="black"/>
              </a:solidFill>
              <a:latin typeface="Calibri"/>
            </a:endParaRPr>
          </a:p>
        </p:txBody>
      </p:sp>
      <p:cxnSp>
        <p:nvCxnSpPr>
          <p:cNvPr id="23" name="Straight Arrow Connector 22"/>
          <p:cNvCxnSpPr/>
          <p:nvPr/>
        </p:nvCxnSpPr>
        <p:spPr>
          <a:xfrm>
            <a:off x="4362586" y="2102291"/>
            <a:ext cx="3538854" cy="228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1843">
            <a:off x="4847246" y="1735710"/>
            <a:ext cx="2779827" cy="338554"/>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Request </a:t>
            </a:r>
            <a:r>
              <a:rPr lang="en-US" sz="1600" b="0" dirty="0" err="1" smtClean="0">
                <a:solidFill>
                  <a:prstClr val="black"/>
                </a:solidFill>
                <a:latin typeface="Calibri"/>
              </a:rPr>
              <a:t>Tickstamp</a:t>
            </a:r>
            <a:r>
              <a:rPr lang="en-US" sz="1600" b="0" dirty="0" smtClean="0">
                <a:solidFill>
                  <a:prstClr val="black"/>
                </a:solidFill>
                <a:latin typeface="Calibri"/>
              </a:rPr>
              <a:t>(hardcoded)</a:t>
            </a:r>
            <a:endParaRPr lang="en-US" sz="1600" b="0" dirty="0">
              <a:solidFill>
                <a:prstClr val="black"/>
              </a:solidFill>
              <a:latin typeface="Calibri"/>
            </a:endParaRPr>
          </a:p>
        </p:txBody>
      </p:sp>
      <p:cxnSp>
        <p:nvCxnSpPr>
          <p:cNvPr id="25" name="Straight Arrow Connector 24"/>
          <p:cNvCxnSpPr/>
          <p:nvPr/>
        </p:nvCxnSpPr>
        <p:spPr>
          <a:xfrm flipV="1">
            <a:off x="4396910" y="2745900"/>
            <a:ext cx="3538854" cy="34529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rot="21206443">
            <a:off x="5303481" y="2553738"/>
            <a:ext cx="1783160" cy="338554"/>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Signed </a:t>
            </a:r>
            <a:r>
              <a:rPr lang="en-US" sz="1600" b="0" dirty="0" err="1" smtClean="0">
                <a:solidFill>
                  <a:prstClr val="black"/>
                </a:solidFill>
                <a:latin typeface="Calibri"/>
              </a:rPr>
              <a:t>Tickstamp</a:t>
            </a:r>
            <a:r>
              <a:rPr lang="en-US" sz="1600" b="0" dirty="0" smtClean="0">
                <a:solidFill>
                  <a:prstClr val="black"/>
                </a:solidFill>
                <a:latin typeface="Calibri"/>
              </a:rPr>
              <a:t> 1</a:t>
            </a:r>
          </a:p>
        </p:txBody>
      </p:sp>
      <p:cxnSp>
        <p:nvCxnSpPr>
          <p:cNvPr id="27" name="Straight Arrow Connector 26"/>
          <p:cNvCxnSpPr/>
          <p:nvPr/>
        </p:nvCxnSpPr>
        <p:spPr>
          <a:xfrm>
            <a:off x="4360051" y="4180574"/>
            <a:ext cx="3538854" cy="228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rot="191843">
            <a:off x="4752185" y="3966241"/>
            <a:ext cx="3079288" cy="338554"/>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Request </a:t>
            </a:r>
            <a:r>
              <a:rPr lang="en-US" sz="1600" b="0" dirty="0" err="1" smtClean="0">
                <a:solidFill>
                  <a:prstClr val="black"/>
                </a:solidFill>
                <a:latin typeface="Calibri"/>
              </a:rPr>
              <a:t>Tickstamp</a:t>
            </a:r>
            <a:r>
              <a:rPr lang="en-US" sz="1600" b="0" dirty="0" smtClean="0">
                <a:solidFill>
                  <a:prstClr val="black"/>
                </a:solidFill>
                <a:latin typeface="Calibri"/>
              </a:rPr>
              <a:t>(</a:t>
            </a:r>
            <a:r>
              <a:rPr lang="en-US" sz="1600" b="0" smtClean="0">
                <a:solidFill>
                  <a:prstClr val="black"/>
                </a:solidFill>
                <a:latin typeface="Calibri"/>
              </a:rPr>
              <a:t>Self-Checksum</a:t>
            </a:r>
            <a:r>
              <a:rPr lang="en-US" sz="1600" b="0" dirty="0" smtClean="0">
                <a:solidFill>
                  <a:prstClr val="black"/>
                </a:solidFill>
                <a:latin typeface="Calibri"/>
              </a:rPr>
              <a:t>)</a:t>
            </a:r>
          </a:p>
        </p:txBody>
      </p:sp>
      <p:cxnSp>
        <p:nvCxnSpPr>
          <p:cNvPr id="29" name="Straight Arrow Connector 28"/>
          <p:cNvCxnSpPr/>
          <p:nvPr/>
        </p:nvCxnSpPr>
        <p:spPr>
          <a:xfrm flipV="1">
            <a:off x="4394375" y="4824183"/>
            <a:ext cx="3538854" cy="34529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rot="21206443">
            <a:off x="5358151" y="4632021"/>
            <a:ext cx="1783160" cy="338554"/>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Signed </a:t>
            </a:r>
            <a:r>
              <a:rPr lang="en-US" sz="1600" b="0" dirty="0" err="1" smtClean="0">
                <a:solidFill>
                  <a:prstClr val="black"/>
                </a:solidFill>
                <a:latin typeface="Calibri"/>
              </a:rPr>
              <a:t>Tickstamp</a:t>
            </a:r>
            <a:r>
              <a:rPr lang="en-US" sz="1600" b="0" dirty="0" smtClean="0">
                <a:solidFill>
                  <a:prstClr val="black"/>
                </a:solidFill>
                <a:latin typeface="Calibri"/>
              </a:rPr>
              <a:t> 2</a:t>
            </a:r>
          </a:p>
        </p:txBody>
      </p:sp>
      <p:sp>
        <p:nvSpPr>
          <p:cNvPr id="3" name="TextBox 2"/>
          <p:cNvSpPr txBox="1"/>
          <p:nvPr/>
        </p:nvSpPr>
        <p:spPr>
          <a:xfrm rot="16200000">
            <a:off x="184062" y="3091194"/>
            <a:ext cx="649374" cy="369332"/>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b="0" dirty="0" smtClean="0">
                <a:solidFill>
                  <a:prstClr val="black"/>
                </a:solidFill>
                <a:latin typeface="Calibri"/>
              </a:rPr>
              <a:t>Time</a:t>
            </a:r>
            <a:endParaRPr lang="en-US" b="0" dirty="0">
              <a:solidFill>
                <a:prstClr val="black"/>
              </a:solidFill>
              <a:latin typeface="Calibri"/>
            </a:endParaRPr>
          </a:p>
        </p:txBody>
      </p:sp>
      <p:cxnSp>
        <p:nvCxnSpPr>
          <p:cNvPr id="31" name="Straight Arrow Connector 30"/>
          <p:cNvCxnSpPr/>
          <p:nvPr/>
        </p:nvCxnSpPr>
        <p:spPr>
          <a:xfrm>
            <a:off x="743573" y="2974263"/>
            <a:ext cx="0" cy="64937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2" name="Left Brace 31"/>
          <p:cNvSpPr/>
          <p:nvPr/>
        </p:nvSpPr>
        <p:spPr>
          <a:xfrm flipH="1">
            <a:off x="8005345" y="2331129"/>
            <a:ext cx="243447" cy="2078283"/>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defTabSz="457200" eaLnBrk="1" fontAlgn="auto" hangingPunct="1">
              <a:lnSpc>
                <a:spcPct val="100000"/>
              </a:lnSpc>
              <a:spcBef>
                <a:spcPts val="0"/>
              </a:spcBef>
              <a:spcAft>
                <a:spcPts val="0"/>
              </a:spcAft>
              <a:buClrTx/>
            </a:pPr>
            <a:endParaRPr lang="en-US" b="0">
              <a:solidFill>
                <a:prstClr val="black"/>
              </a:solidFill>
              <a:latin typeface="Calibri"/>
            </a:endParaRPr>
          </a:p>
        </p:txBody>
      </p:sp>
      <p:sp>
        <p:nvSpPr>
          <p:cNvPr id="33" name="TextBox 32"/>
          <p:cNvSpPr txBox="1"/>
          <p:nvPr/>
        </p:nvSpPr>
        <p:spPr>
          <a:xfrm>
            <a:off x="8294520" y="3154715"/>
            <a:ext cx="392280" cy="369332"/>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l-GR" b="0" dirty="0">
                <a:solidFill>
                  <a:prstClr val="black"/>
                </a:solidFill>
                <a:latin typeface="Calibri"/>
              </a:rPr>
              <a:t>Δ</a:t>
            </a:r>
            <a:r>
              <a:rPr lang="en-US" b="0" dirty="0" smtClean="0">
                <a:solidFill>
                  <a:prstClr val="black"/>
                </a:solidFill>
                <a:latin typeface="Calibri"/>
              </a:rPr>
              <a:t>t</a:t>
            </a:r>
            <a:endParaRPr lang="en-US" b="0" dirty="0">
              <a:solidFill>
                <a:prstClr val="black"/>
              </a:solidFill>
              <a:latin typeface="Calibri"/>
            </a:endParaRPr>
          </a:p>
        </p:txBody>
      </p:sp>
      <p:cxnSp>
        <p:nvCxnSpPr>
          <p:cNvPr id="34" name="Straight Arrow Connector 33"/>
          <p:cNvCxnSpPr/>
          <p:nvPr/>
        </p:nvCxnSpPr>
        <p:spPr>
          <a:xfrm>
            <a:off x="3425723" y="1987545"/>
            <a:ext cx="9368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425723" y="1648991"/>
            <a:ext cx="667971" cy="338554"/>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BOOT</a:t>
            </a:r>
            <a:endParaRPr lang="en-US" sz="1600" b="0" dirty="0">
              <a:solidFill>
                <a:prstClr val="black"/>
              </a:solidFill>
              <a:latin typeface="Calibri"/>
            </a:endParaRPr>
          </a:p>
        </p:txBody>
      </p:sp>
      <p:sp>
        <p:nvSpPr>
          <p:cNvPr id="36" name="Curved Left Arrow 35"/>
          <p:cNvSpPr/>
          <p:nvPr/>
        </p:nvSpPr>
        <p:spPr>
          <a:xfrm>
            <a:off x="4380228" y="5219155"/>
            <a:ext cx="331782" cy="59698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defTabSz="457200" eaLnBrk="1" fontAlgn="auto" hangingPunct="1">
              <a:lnSpc>
                <a:spcPct val="100000"/>
              </a:lnSpc>
              <a:spcBef>
                <a:spcPts val="0"/>
              </a:spcBef>
              <a:spcAft>
                <a:spcPts val="0"/>
              </a:spcAft>
              <a:buClrTx/>
            </a:pPr>
            <a:endParaRPr lang="en-US" b="0">
              <a:solidFill>
                <a:prstClr val="black"/>
              </a:solidFill>
              <a:latin typeface="Calibri"/>
            </a:endParaRPr>
          </a:p>
        </p:txBody>
      </p:sp>
      <p:sp>
        <p:nvSpPr>
          <p:cNvPr id="37" name="TextBox 36"/>
          <p:cNvSpPr txBox="1"/>
          <p:nvPr/>
        </p:nvSpPr>
        <p:spPr>
          <a:xfrm>
            <a:off x="4659786" y="5308218"/>
            <a:ext cx="3079088" cy="830997"/>
          </a:xfrm>
          <a:prstGeom prst="rect">
            <a:avLst/>
          </a:prstGeom>
          <a:noFill/>
        </p:spPr>
        <p:txBody>
          <a:bodyPr wrap="none" rtlCol="0">
            <a:spAutoFit/>
          </a:bodyPr>
          <a:lstStyle/>
          <a:p>
            <a:pPr algn="l" defTabSz="457200" eaLnBrk="1" fontAlgn="auto" hangingPunct="1">
              <a:lnSpc>
                <a:spcPct val="100000"/>
              </a:lnSpc>
              <a:spcBef>
                <a:spcPts val="0"/>
              </a:spcBef>
              <a:spcAft>
                <a:spcPts val="0"/>
              </a:spcAft>
              <a:buClrTx/>
            </a:pPr>
            <a:r>
              <a:rPr lang="en-US" sz="1600" b="0" dirty="0" smtClean="0">
                <a:solidFill>
                  <a:prstClr val="black"/>
                </a:solidFill>
                <a:latin typeface="Calibri"/>
              </a:rPr>
              <a:t>Separate agent requests stored </a:t>
            </a:r>
          </a:p>
          <a:p>
            <a:pPr algn="l" defTabSz="457200" eaLnBrk="1" fontAlgn="auto" hangingPunct="1">
              <a:lnSpc>
                <a:spcPct val="100000"/>
              </a:lnSpc>
              <a:spcBef>
                <a:spcPts val="0"/>
              </a:spcBef>
              <a:spcAft>
                <a:spcPts val="0"/>
              </a:spcAft>
              <a:buClrTx/>
            </a:pPr>
            <a:r>
              <a:rPr lang="en-US" sz="1600" b="0" dirty="0">
                <a:solidFill>
                  <a:prstClr val="black"/>
                </a:solidFill>
                <a:latin typeface="Calibri"/>
              </a:rPr>
              <a:t>m</a:t>
            </a:r>
            <a:r>
              <a:rPr lang="en-US" sz="1600" b="0" dirty="0" smtClean="0">
                <a:solidFill>
                  <a:prstClr val="black"/>
                </a:solidFill>
                <a:latin typeface="Calibri"/>
              </a:rPr>
              <a:t>easurement, and sends to server</a:t>
            </a:r>
          </a:p>
          <a:p>
            <a:pPr algn="l" defTabSz="457200" eaLnBrk="1" fontAlgn="auto" hangingPunct="1">
              <a:lnSpc>
                <a:spcPct val="100000"/>
              </a:lnSpc>
              <a:spcBef>
                <a:spcPts val="0"/>
              </a:spcBef>
              <a:spcAft>
                <a:spcPts val="0"/>
              </a:spcAft>
              <a:buClrTx/>
            </a:pPr>
            <a:r>
              <a:rPr lang="en-US" sz="1600" b="0" dirty="0">
                <a:solidFill>
                  <a:prstClr val="black"/>
                </a:solidFill>
                <a:latin typeface="Calibri"/>
              </a:rPr>
              <a:t>f</a:t>
            </a:r>
            <a:r>
              <a:rPr lang="en-US" sz="1600" b="0" dirty="0" smtClean="0">
                <a:solidFill>
                  <a:prstClr val="black"/>
                </a:solidFill>
                <a:latin typeface="Calibri"/>
              </a:rPr>
              <a:t>or verification</a:t>
            </a:r>
          </a:p>
        </p:txBody>
      </p:sp>
    </p:spTree>
    <p:extLst>
      <p:ext uri="{BB962C8B-B14F-4D97-AF65-F5344CB8AC3E}">
        <p14:creationId xmlns:p14="http://schemas.microsoft.com/office/powerpoint/2010/main" val="2010539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been targeted? – intra-architecture</a:t>
            </a:r>
            <a:endParaRPr lang="en-US" dirty="0"/>
          </a:p>
        </p:txBody>
      </p:sp>
      <p:pic>
        <p:nvPicPr>
          <p:cNvPr id="3" name="Picture 2"/>
          <p:cNvPicPr>
            <a:picLocks noChangeAspect="1"/>
          </p:cNvPicPr>
          <p:nvPr/>
        </p:nvPicPr>
        <p:blipFill>
          <a:blip r:embed="rId3"/>
          <a:stretch>
            <a:fillRect/>
          </a:stretch>
        </p:blipFill>
        <p:spPr>
          <a:xfrm>
            <a:off x="1751788" y="999736"/>
            <a:ext cx="5608178" cy="5479983"/>
          </a:xfrm>
          <a:prstGeom prst="rect">
            <a:avLst/>
          </a:prstGeom>
        </p:spPr>
      </p:pic>
      <p:sp>
        <p:nvSpPr>
          <p:cNvPr id="6" name="Rectangle 5"/>
          <p:cNvSpPr/>
          <p:nvPr/>
        </p:nvSpPr>
        <p:spPr>
          <a:xfrm>
            <a:off x="394370" y="6550223"/>
            <a:ext cx="7577495" cy="307777"/>
          </a:xfrm>
          <a:prstGeom prst="rect">
            <a:avLst/>
          </a:prstGeom>
        </p:spPr>
        <p:txBody>
          <a:bodyPr wrap="square">
            <a:spAutoFit/>
          </a:bodyPr>
          <a:lstStyle/>
          <a:p>
            <a:r>
              <a:rPr lang="en-US" sz="1400" dirty="0"/>
              <a:t>http://</a:t>
            </a:r>
            <a:r>
              <a:rPr lang="en-US" sz="1400" dirty="0" err="1"/>
              <a:t>www.intel.com</a:t>
            </a:r>
            <a:r>
              <a:rPr lang="en-US" sz="1400" dirty="0"/>
              <a:t>/Assets/PDF/datasheet/316966.pdf</a:t>
            </a:r>
          </a:p>
        </p:txBody>
      </p:sp>
    </p:spTree>
    <p:extLst>
      <p:ext uri="{BB962C8B-B14F-4D97-AF65-F5344CB8AC3E}">
        <p14:creationId xmlns:p14="http://schemas.microsoft.com/office/powerpoint/2010/main" val="15376076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259785650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65707" y="5223768"/>
            <a:ext cx="1667143"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Without attacker</a:t>
            </a:r>
            <a:endParaRPr lang="en-US" sz="1600" dirty="0">
              <a:ea typeface="Verdana" pitchFamily="34" charset="0"/>
              <a:cs typeface="Verdana" pitchFamily="34" charset="0"/>
            </a:endParaRPr>
          </a:p>
        </p:txBody>
      </p:sp>
      <p:sp>
        <p:nvSpPr>
          <p:cNvPr id="6" name="TextBox 5"/>
          <p:cNvSpPr txBox="1"/>
          <p:nvPr/>
        </p:nvSpPr>
        <p:spPr>
          <a:xfrm>
            <a:off x="6300111" y="5217436"/>
            <a:ext cx="1381909"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 attacker</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41948110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318326418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e 4"/>
          <p:cNvSpPr/>
          <p:nvPr/>
        </p:nvSpPr>
        <p:spPr>
          <a:xfrm rot="16200000">
            <a:off x="6773719" y="2262391"/>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 name="Left Brace 5"/>
          <p:cNvSpPr/>
          <p:nvPr/>
        </p:nvSpPr>
        <p:spPr>
          <a:xfrm rot="5400000">
            <a:off x="2870937" y="1981883"/>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TextBox 6"/>
          <p:cNvSpPr txBox="1"/>
          <p:nvPr/>
        </p:nvSpPr>
        <p:spPr>
          <a:xfrm>
            <a:off x="2352295" y="3145806"/>
            <a:ext cx="1667143"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Without attacker</a:t>
            </a:r>
            <a:endParaRPr lang="en-US" sz="1600" dirty="0">
              <a:ea typeface="Verdana" pitchFamily="34" charset="0"/>
              <a:cs typeface="Verdana" pitchFamily="34" charset="0"/>
            </a:endParaRPr>
          </a:p>
        </p:txBody>
      </p:sp>
      <p:sp>
        <p:nvSpPr>
          <p:cNvPr id="8" name="TextBox 7"/>
          <p:cNvSpPr txBox="1"/>
          <p:nvPr/>
        </p:nvSpPr>
        <p:spPr>
          <a:xfrm>
            <a:off x="6386699" y="4452630"/>
            <a:ext cx="1381909"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 attacker</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3943861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hart 3"/>
          <p:cNvGraphicFramePr>
            <a:graphicFrameLocks/>
          </p:cNvGraphicFramePr>
          <p:nvPr>
            <p:extLst>
              <p:ext uri="{D42A27DB-BD31-4B8C-83A1-F6EECF244321}">
                <p14:modId xmlns:p14="http://schemas.microsoft.com/office/powerpoint/2010/main" val="245999833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e 4"/>
          <p:cNvSpPr/>
          <p:nvPr/>
        </p:nvSpPr>
        <p:spPr>
          <a:xfrm rot="16200000">
            <a:off x="6773719" y="2262391"/>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 name="Left Brace 5"/>
          <p:cNvSpPr/>
          <p:nvPr/>
        </p:nvSpPr>
        <p:spPr>
          <a:xfrm rot="5400000">
            <a:off x="2870937" y="1981883"/>
            <a:ext cx="589776" cy="377624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 name="TextBox 6"/>
          <p:cNvSpPr txBox="1"/>
          <p:nvPr/>
        </p:nvSpPr>
        <p:spPr>
          <a:xfrm>
            <a:off x="2323432" y="3290108"/>
            <a:ext cx="1667143"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Without attacker</a:t>
            </a:r>
            <a:endParaRPr lang="en-US" sz="1600" dirty="0">
              <a:ea typeface="Verdana" pitchFamily="34" charset="0"/>
              <a:cs typeface="Verdana" pitchFamily="34" charset="0"/>
            </a:endParaRPr>
          </a:p>
        </p:txBody>
      </p:sp>
      <p:sp>
        <p:nvSpPr>
          <p:cNvPr id="8" name="TextBox 7"/>
          <p:cNvSpPr txBox="1"/>
          <p:nvPr/>
        </p:nvSpPr>
        <p:spPr>
          <a:xfrm>
            <a:off x="6386699" y="4510351"/>
            <a:ext cx="1381909"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With attacker</a:t>
            </a:r>
            <a:endParaRPr lang="en-US" sz="1600" dirty="0">
              <a:ea typeface="Verdana" pitchFamily="34" charset="0"/>
              <a:cs typeface="Verdana" pitchFamily="34" charset="0"/>
            </a:endParaRPr>
          </a:p>
        </p:txBody>
      </p:sp>
    </p:spTree>
    <p:extLst>
      <p:ext uri="{BB962C8B-B14F-4D97-AF65-F5344CB8AC3E}">
        <p14:creationId xmlns:p14="http://schemas.microsoft.com/office/powerpoint/2010/main" val="3085832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903578"/>
            <a:ext cx="8458200" cy="5505337"/>
          </a:xfrm>
          <a:prstGeom prst="rect">
            <a:avLst/>
          </a:prstGeom>
        </p:spPr>
      </p:pic>
      <p:sp>
        <p:nvSpPr>
          <p:cNvPr id="2" name="Title 1"/>
          <p:cNvSpPr>
            <a:spLocks noGrp="1"/>
          </p:cNvSpPr>
          <p:nvPr>
            <p:ph type="title"/>
          </p:nvPr>
        </p:nvSpPr>
        <p:spPr>
          <a:xfrm>
            <a:off x="0" y="266136"/>
            <a:ext cx="9144000" cy="572064"/>
          </a:xfrm>
        </p:spPr>
        <p:txBody>
          <a:bodyPr>
            <a:noAutofit/>
          </a:bodyPr>
          <a:lstStyle/>
          <a:p>
            <a:pPr algn="ctr"/>
            <a:r>
              <a:rPr lang="en-US" sz="2400" dirty="0" smtClean="0"/>
              <a:t>BIOS </a:t>
            </a:r>
            <a:r>
              <a:rPr lang="en-US" sz="2400" dirty="0" err="1" smtClean="0"/>
              <a:t>Chronomancy</a:t>
            </a:r>
            <a:r>
              <a:rPr lang="en-US" sz="2400" dirty="0" smtClean="0"/>
              <a:t> </a:t>
            </a:r>
            <a:r>
              <a:rPr lang="en-US" sz="2400" dirty="0"/>
              <a:t>– </a:t>
            </a:r>
            <a:r>
              <a:rPr lang="en-US" sz="2400" dirty="0" smtClean="0"/>
              <a:t>attacker </a:t>
            </a:r>
            <a:r>
              <a:rPr lang="en-US" sz="2400" dirty="0"/>
              <a:t>overhead </a:t>
            </a:r>
            <a:r>
              <a:rPr lang="en-US" sz="2400" dirty="0" smtClean="0"/>
              <a:t>vs. clean measurement</a:t>
            </a:r>
            <a:br>
              <a:rPr lang="en-US" sz="2400" dirty="0" smtClean="0"/>
            </a:br>
            <a:r>
              <a:rPr lang="en-US" sz="2400" dirty="0" smtClean="0"/>
              <a:t>18 E6400s, 20 measurements, </a:t>
            </a:r>
            <a:r>
              <a:rPr lang="en-US" sz="2400" smtClean="0"/>
              <a:t>3 different loop </a:t>
            </a:r>
            <a:r>
              <a:rPr lang="en-US" sz="2400" dirty="0" smtClean="0"/>
              <a:t>iteration counts</a:t>
            </a:r>
            <a:endParaRPr lang="en-US" sz="2400"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ED0E60-1821-5D4D-95AA-63C8D6925258}" type="slidenum">
              <a:rPr lang="en-US" smtClean="0"/>
              <a:t>83</a:t>
            </a:fld>
            <a:endParaRPr lang="en-US"/>
          </a:p>
        </p:txBody>
      </p:sp>
      <p:sp>
        <p:nvSpPr>
          <p:cNvPr id="5" name="TextBox 4"/>
          <p:cNvSpPr txBox="1"/>
          <p:nvPr/>
        </p:nvSpPr>
        <p:spPr>
          <a:xfrm>
            <a:off x="77696" y="6205237"/>
            <a:ext cx="9114695" cy="695575"/>
          </a:xfrm>
          <a:prstGeom prst="rect">
            <a:avLst/>
          </a:prstGeom>
          <a:noFill/>
        </p:spPr>
        <p:txBody>
          <a:bodyPr wrap="none" rtlCol="0">
            <a:spAutoFit/>
          </a:bodyPr>
          <a:lstStyle/>
          <a:p>
            <a:pPr>
              <a:lnSpc>
                <a:spcPct val="80000"/>
              </a:lnSpc>
            </a:pPr>
            <a:r>
              <a:rPr lang="en-US" sz="2400" dirty="0" smtClean="0"/>
              <a:t>Takeaway: If you only do 625k iterations, occasionally the attacker wins.</a:t>
            </a:r>
          </a:p>
          <a:p>
            <a:pPr>
              <a:lnSpc>
                <a:spcPct val="80000"/>
              </a:lnSpc>
            </a:pPr>
            <a:r>
              <a:rPr lang="en-US" sz="2400" dirty="0" smtClean="0"/>
              <a:t>With 1.25M or more the attacker doesn't even get close.</a:t>
            </a:r>
            <a:endParaRPr lang="en-US" sz="2400" dirty="0"/>
          </a:p>
        </p:txBody>
      </p:sp>
      <p:sp>
        <p:nvSpPr>
          <p:cNvPr id="6" name="TextBox 5"/>
          <p:cNvSpPr txBox="1"/>
          <p:nvPr/>
        </p:nvSpPr>
        <p:spPr>
          <a:xfrm>
            <a:off x="-50800" y="3441546"/>
            <a:ext cx="1253869" cy="276999"/>
          </a:xfrm>
          <a:prstGeom prst="rect">
            <a:avLst/>
          </a:prstGeom>
          <a:noFill/>
        </p:spPr>
        <p:txBody>
          <a:bodyPr wrap="none" rtlCol="0">
            <a:spAutoFit/>
          </a:bodyPr>
          <a:lstStyle/>
          <a:p>
            <a:r>
              <a:rPr lang="en-US" sz="1200" b="1" dirty="0" smtClean="0"/>
              <a:t>(1 tick = 64 </a:t>
            </a:r>
            <a:r>
              <a:rPr lang="el-GR" sz="1200" b="1" dirty="0" smtClean="0">
                <a:latin typeface="Gulim"/>
                <a:ea typeface="Gulim"/>
              </a:rPr>
              <a:t>μ</a:t>
            </a:r>
            <a:r>
              <a:rPr lang="en-US" sz="1200" b="1" dirty="0" smtClean="0"/>
              <a:t>sec)</a:t>
            </a:r>
            <a:endParaRPr lang="en-US" sz="1200" b="1" dirty="0"/>
          </a:p>
        </p:txBody>
      </p:sp>
    </p:spTree>
    <p:extLst>
      <p:ext uri="{BB962C8B-B14F-4D97-AF65-F5344CB8AC3E}">
        <p14:creationId xmlns:p14="http://schemas.microsoft.com/office/powerpoint/2010/main" val="371261291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865615" y="4268499"/>
            <a:ext cx="1862356" cy="2274914"/>
          </a:xfrm>
          <a:prstGeom prst="rect">
            <a:avLst/>
          </a:prstGeom>
          <a:solidFill>
            <a:srgbClr val="FF0000">
              <a:alpha val="70000"/>
            </a:srgb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38" name="Straight Connector 37"/>
          <p:cNvCxnSpPr/>
          <p:nvPr/>
        </p:nvCxnSpPr>
        <p:spPr>
          <a:xfrm flipH="1">
            <a:off x="4865615" y="4268499"/>
            <a:ext cx="186235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Picture 6" descr="C:\Projects\SMAC\Slides\NSC\pics\Q35 Chipset Plain Stripped Mini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82" y="1525338"/>
            <a:ext cx="2234298" cy="47434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4865615" y="3653156"/>
            <a:ext cx="1862356" cy="289025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2" name="Rounded Rectangle 31"/>
          <p:cNvSpPr/>
          <p:nvPr/>
        </p:nvSpPr>
        <p:spPr>
          <a:xfrm>
            <a:off x="2093496" y="2038525"/>
            <a:ext cx="6723334" cy="998289"/>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33" name="TextBox 32"/>
          <p:cNvSpPr txBox="1"/>
          <p:nvPr/>
        </p:nvSpPr>
        <p:spPr>
          <a:xfrm>
            <a:off x="2555493" y="5384718"/>
            <a:ext cx="107273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SPI Flash</a:t>
            </a:r>
            <a:endParaRPr lang="en-US" sz="1600" dirty="0">
              <a:ea typeface="Verdana" pitchFamily="34" charset="0"/>
              <a:cs typeface="Verdana" pitchFamily="34" charset="0"/>
            </a:endParaRPr>
          </a:p>
        </p:txBody>
      </p:sp>
      <p:sp>
        <p:nvSpPr>
          <p:cNvPr id="34" name="TextBox 33"/>
          <p:cNvSpPr txBox="1"/>
          <p:nvPr/>
        </p:nvSpPr>
        <p:spPr>
          <a:xfrm>
            <a:off x="2466363" y="3053593"/>
            <a:ext cx="1382110"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System RAM</a:t>
            </a:r>
            <a:endParaRPr lang="en-US" sz="1600" dirty="0">
              <a:ea typeface="Verdana" pitchFamily="34" charset="0"/>
              <a:cs typeface="Verdana" pitchFamily="34" charset="0"/>
            </a:endParaRPr>
          </a:p>
        </p:txBody>
      </p:sp>
      <p:cxnSp>
        <p:nvCxnSpPr>
          <p:cNvPr id="35" name="Straight Connector 34"/>
          <p:cNvCxnSpPr/>
          <p:nvPr/>
        </p:nvCxnSpPr>
        <p:spPr>
          <a:xfrm>
            <a:off x="1484851" y="5355819"/>
            <a:ext cx="3380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737280" y="4102243"/>
            <a:ext cx="675185" cy="338554"/>
          </a:xfrm>
          <a:prstGeom prst="rect">
            <a:avLst/>
          </a:prstGeom>
          <a:noFill/>
        </p:spPr>
        <p:txBody>
          <a:bodyPr wrap="none" rtlCol="0">
            <a:spAutoFit/>
          </a:bodyPr>
          <a:lstStyle/>
          <a:p>
            <a:pPr>
              <a:spcAft>
                <a:spcPts val="600"/>
              </a:spcAft>
            </a:pPr>
            <a:r>
              <a:rPr lang="en-US" sz="1600" dirty="0" smtClean="0">
                <a:ea typeface="Verdana" pitchFamily="34" charset="0"/>
                <a:cs typeface="Verdana" pitchFamily="34" charset="0"/>
              </a:rPr>
              <a:t>BIOS</a:t>
            </a:r>
            <a:endParaRPr lang="en-US" sz="1600" dirty="0">
              <a:ea typeface="Verdana" pitchFamily="34" charset="0"/>
              <a:cs typeface="Verdana" pitchFamily="34" charset="0"/>
            </a:endParaRPr>
          </a:p>
        </p:txBody>
      </p:sp>
      <p:sp>
        <p:nvSpPr>
          <p:cNvPr id="3" name="Title 2"/>
          <p:cNvSpPr>
            <a:spLocks noGrp="1"/>
          </p:cNvSpPr>
          <p:nvPr>
            <p:ph type="title"/>
          </p:nvPr>
        </p:nvSpPr>
        <p:spPr/>
        <p:txBody>
          <a:bodyPr>
            <a:normAutofit fontScale="90000"/>
          </a:bodyPr>
          <a:lstStyle/>
          <a:p>
            <a:r>
              <a:rPr lang="en-US" dirty="0" smtClean="0"/>
              <a:t>Is BC perfect? NOPE!</a:t>
            </a:r>
            <a:br>
              <a:rPr lang="en-US" dirty="0" smtClean="0"/>
            </a:br>
            <a:r>
              <a:rPr lang="en-US" dirty="0" smtClean="0"/>
              <a:t>TOCTOU attackers are ongoing work</a:t>
            </a:r>
            <a:r>
              <a:rPr lang="en-US" dirty="0"/>
              <a:t/>
            </a:r>
            <a:br>
              <a:rPr lang="en-US" dirty="0"/>
            </a:br>
            <a:r>
              <a:rPr lang="en-US" sz="1600" dirty="0" smtClean="0"/>
              <a:t>Enter the "flash hopper" :P</a:t>
            </a:r>
            <a:endParaRPr lang="en-US" dirty="0"/>
          </a:p>
        </p:txBody>
      </p:sp>
      <p:sp>
        <p:nvSpPr>
          <p:cNvPr id="10" name="Left Arrow 9"/>
          <p:cNvSpPr/>
          <p:nvPr/>
        </p:nvSpPr>
        <p:spPr bwMode="auto">
          <a:xfrm rot="12867928">
            <a:off x="643842" y="2954191"/>
            <a:ext cx="5215209" cy="533400"/>
          </a:xfrm>
          <a:prstGeom prst="leftArrow">
            <a:avLst/>
          </a:prstGeom>
          <a:solidFill>
            <a:schemeClr val="accent2">
              <a:lumMod val="75000"/>
            </a:schemeClr>
          </a:solidFill>
          <a:ln w="12700" cap="flat" cmpd="sng" algn="ctr">
            <a:solidFill>
              <a:srgbClr val="000000"/>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13" name="Curved Up Arrow 12"/>
          <p:cNvSpPr/>
          <p:nvPr/>
        </p:nvSpPr>
        <p:spPr bwMode="auto">
          <a:xfrm rot="16200000">
            <a:off x="6548377" y="4869684"/>
            <a:ext cx="838200" cy="457200"/>
          </a:xfrm>
          <a:prstGeom prst="curvedUpArrow">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4" name="Curved Up Arrow 13"/>
          <p:cNvSpPr/>
          <p:nvPr/>
        </p:nvSpPr>
        <p:spPr bwMode="auto">
          <a:xfrm rot="16200000">
            <a:off x="6546780" y="5007179"/>
            <a:ext cx="838200" cy="457200"/>
          </a:xfrm>
          <a:prstGeom prst="curvedUpArrow">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5" name="Curved Up Arrow 14"/>
          <p:cNvSpPr/>
          <p:nvPr/>
        </p:nvSpPr>
        <p:spPr bwMode="auto">
          <a:xfrm rot="16200000">
            <a:off x="6737280" y="5156118"/>
            <a:ext cx="457200" cy="457200"/>
          </a:xfrm>
          <a:prstGeom prst="curvedUpArrow">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7" name="TextBox 16"/>
          <p:cNvSpPr txBox="1"/>
          <p:nvPr/>
        </p:nvSpPr>
        <p:spPr>
          <a:xfrm>
            <a:off x="6738877" y="5712692"/>
            <a:ext cx="1351652" cy="405667"/>
          </a:xfrm>
          <a:prstGeom prst="rect">
            <a:avLst/>
          </a:prstGeom>
          <a:noFill/>
        </p:spPr>
        <p:txBody>
          <a:bodyPr wrap="none" rtlCol="0">
            <a:spAutoFit/>
          </a:bodyPr>
          <a:lstStyle/>
          <a:p>
            <a:r>
              <a:rPr lang="en-US" dirty="0" smtClean="0"/>
              <a:t>Self-check</a:t>
            </a:r>
            <a:endParaRPr lang="en-US" dirty="0"/>
          </a:p>
        </p:txBody>
      </p:sp>
      <p:sp>
        <p:nvSpPr>
          <p:cNvPr id="18" name="Curved Up Arrow 17"/>
          <p:cNvSpPr/>
          <p:nvPr/>
        </p:nvSpPr>
        <p:spPr bwMode="auto">
          <a:xfrm rot="16200000" flipH="1">
            <a:off x="6546780" y="5075572"/>
            <a:ext cx="838200" cy="457200"/>
          </a:xfrm>
          <a:prstGeom prst="curvedUpArrow">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9" name="Curved Up Arrow 18"/>
          <p:cNvSpPr/>
          <p:nvPr/>
        </p:nvSpPr>
        <p:spPr bwMode="auto">
          <a:xfrm rot="16200000" flipH="1">
            <a:off x="6538057" y="4721188"/>
            <a:ext cx="838200" cy="457200"/>
          </a:xfrm>
          <a:prstGeom prst="curvedUpArrow">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3" name="Curved Up Arrow 22"/>
          <p:cNvSpPr/>
          <p:nvPr/>
        </p:nvSpPr>
        <p:spPr bwMode="auto">
          <a:xfrm rot="16200000">
            <a:off x="6737280" y="4845625"/>
            <a:ext cx="457200" cy="457200"/>
          </a:xfrm>
          <a:prstGeom prst="curvedUpArrow">
            <a:avLst/>
          </a:prstGeom>
          <a:solidFill>
            <a:srgbClr val="FF3333"/>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4" name="TextBox 23"/>
          <p:cNvSpPr txBox="1"/>
          <p:nvPr/>
        </p:nvSpPr>
        <p:spPr>
          <a:xfrm>
            <a:off x="6967477" y="6065954"/>
            <a:ext cx="761747" cy="405667"/>
          </a:xfrm>
          <a:prstGeom prst="rect">
            <a:avLst/>
          </a:prstGeom>
          <a:noFill/>
        </p:spPr>
        <p:txBody>
          <a:bodyPr wrap="none" rtlCol="0">
            <a:spAutoFit/>
          </a:bodyPr>
          <a:lstStyle/>
          <a:p>
            <a:r>
              <a:rPr lang="en-US" dirty="0" smtClean="0"/>
              <a:t>Done</a:t>
            </a:r>
            <a:endParaRPr lang="en-US" dirty="0"/>
          </a:p>
        </p:txBody>
      </p:sp>
      <p:sp>
        <p:nvSpPr>
          <p:cNvPr id="2" name="Rectangle 1"/>
          <p:cNvSpPr/>
          <p:nvPr/>
        </p:nvSpPr>
        <p:spPr>
          <a:xfrm>
            <a:off x="1630038" y="4894119"/>
            <a:ext cx="1989462" cy="374072"/>
          </a:xfrm>
          <a:prstGeom prst="rect">
            <a:avLst/>
          </a:prstGeom>
          <a:solidFill>
            <a:schemeClr val="accent4">
              <a:lumMod val="50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4" name="TextBox 3"/>
          <p:cNvSpPr txBox="1"/>
          <p:nvPr/>
        </p:nvSpPr>
        <p:spPr>
          <a:xfrm>
            <a:off x="2064013" y="4929637"/>
            <a:ext cx="1027845" cy="338554"/>
          </a:xfrm>
          <a:prstGeom prst="rect">
            <a:avLst/>
          </a:prstGeom>
          <a:noFill/>
        </p:spPr>
        <p:txBody>
          <a:bodyPr wrap="none" rtlCol="0">
            <a:spAutoFit/>
          </a:bodyPr>
          <a:lstStyle/>
          <a:p>
            <a:pPr>
              <a:spcAft>
                <a:spcPts val="600"/>
              </a:spcAft>
            </a:pPr>
            <a:r>
              <a:rPr lang="en-US" sz="1600" dirty="0" err="1" smtClean="0">
                <a:ea typeface="Verdana" pitchFamily="34" charset="0"/>
                <a:cs typeface="Verdana" pitchFamily="34" charset="0"/>
              </a:rPr>
              <a:t>Gbe</a:t>
            </a:r>
            <a:r>
              <a:rPr lang="en-US" sz="1600" dirty="0" smtClean="0">
                <a:ea typeface="Verdana" pitchFamily="34" charset="0"/>
                <a:cs typeface="Verdana" pitchFamily="34" charset="0"/>
              </a:rPr>
              <a:t> LAN</a:t>
            </a:r>
            <a:endParaRPr lang="en-US" sz="1600" dirty="0">
              <a:ea typeface="Verdana" pitchFamily="34" charset="0"/>
              <a:cs typeface="Verdana" pitchFamily="34" charset="0"/>
            </a:endParaRPr>
          </a:p>
        </p:txBody>
      </p:sp>
      <p:sp>
        <p:nvSpPr>
          <p:cNvPr id="5" name="TextBox 4"/>
          <p:cNvSpPr txBox="1"/>
          <p:nvPr/>
        </p:nvSpPr>
        <p:spPr>
          <a:xfrm rot="2046000">
            <a:off x="2421534" y="2943762"/>
            <a:ext cx="1392615" cy="338554"/>
          </a:xfrm>
          <a:prstGeom prst="rect">
            <a:avLst/>
          </a:prstGeom>
          <a:noFill/>
        </p:spPr>
        <p:txBody>
          <a:bodyPr wrap="square" rtlCol="0">
            <a:spAutoFit/>
          </a:bodyPr>
          <a:lstStyle/>
          <a:p>
            <a:pPr algn="ctr">
              <a:spcAft>
                <a:spcPts val="600"/>
              </a:spcAft>
            </a:pPr>
            <a:r>
              <a:rPr lang="en-US" sz="1600" dirty="0" smtClean="0">
                <a:ea typeface="Verdana" pitchFamily="34" charset="0"/>
                <a:cs typeface="Verdana" pitchFamily="34" charset="0"/>
              </a:rPr>
              <a:t>Start</a:t>
            </a:r>
            <a:endParaRPr lang="en-US" sz="1600" dirty="0">
              <a:ea typeface="Verdana" pitchFamily="34" charset="0"/>
              <a:cs typeface="Verdana" pitchFamily="34" charset="0"/>
            </a:endParaRPr>
          </a:p>
        </p:txBody>
      </p:sp>
      <p:sp>
        <p:nvSpPr>
          <p:cNvPr id="39" name="TextBox 38"/>
          <p:cNvSpPr txBox="1"/>
          <p:nvPr/>
        </p:nvSpPr>
        <p:spPr>
          <a:xfrm>
            <a:off x="2019381" y="1766877"/>
            <a:ext cx="284052" cy="307777"/>
          </a:xfrm>
          <a:prstGeom prst="rect">
            <a:avLst/>
          </a:prstGeom>
          <a:noFill/>
        </p:spPr>
        <p:txBody>
          <a:bodyPr wrap="none" rtlCol="0">
            <a:spAutoFit/>
          </a:bodyPr>
          <a:lstStyle/>
          <a:p>
            <a:pPr>
              <a:spcAft>
                <a:spcPts val="600"/>
              </a:spcAft>
            </a:pPr>
            <a:r>
              <a:rPr lang="en-US" sz="1400" b="1" dirty="0" smtClean="0">
                <a:ea typeface="Verdana" pitchFamily="34" charset="0"/>
                <a:cs typeface="Verdana" pitchFamily="34" charset="0"/>
              </a:rPr>
              <a:t>0</a:t>
            </a:r>
            <a:endParaRPr lang="en-US" sz="1400" b="1" dirty="0">
              <a:ea typeface="Verdana" pitchFamily="34" charset="0"/>
              <a:cs typeface="Verdana" pitchFamily="34" charset="0"/>
            </a:endParaRPr>
          </a:p>
        </p:txBody>
      </p:sp>
      <p:sp>
        <p:nvSpPr>
          <p:cNvPr id="40" name="TextBox 39"/>
          <p:cNvSpPr txBox="1"/>
          <p:nvPr/>
        </p:nvSpPr>
        <p:spPr>
          <a:xfrm>
            <a:off x="8563181" y="1722425"/>
            <a:ext cx="580819" cy="307777"/>
          </a:xfrm>
          <a:prstGeom prst="rect">
            <a:avLst/>
          </a:prstGeom>
          <a:noFill/>
        </p:spPr>
        <p:txBody>
          <a:bodyPr wrap="square" rtlCol="0">
            <a:spAutoFit/>
          </a:bodyPr>
          <a:lstStyle/>
          <a:p>
            <a:pPr>
              <a:spcAft>
                <a:spcPts val="600"/>
              </a:spcAft>
            </a:pPr>
            <a:r>
              <a:rPr lang="en-US" sz="1400" b="1" dirty="0" smtClean="0">
                <a:ea typeface="Verdana" pitchFamily="34" charset="0"/>
                <a:cs typeface="Verdana" pitchFamily="34" charset="0"/>
              </a:rPr>
              <a:t>4GB</a:t>
            </a:r>
            <a:endParaRPr lang="en-US" sz="1400" b="1" dirty="0">
              <a:ea typeface="Verdana" pitchFamily="34" charset="0"/>
              <a:cs typeface="Verdana" pitchFamily="34" charset="0"/>
            </a:endParaRPr>
          </a:p>
        </p:txBody>
      </p:sp>
      <p:pic>
        <p:nvPicPr>
          <p:cNvPr id="6" name="Picture 5"/>
          <p:cNvPicPr>
            <a:picLocks noChangeAspect="1"/>
          </p:cNvPicPr>
          <p:nvPr/>
        </p:nvPicPr>
        <p:blipFill>
          <a:blip r:embed="rId4"/>
          <a:stretch>
            <a:fillRect/>
          </a:stretch>
        </p:blipFill>
        <p:spPr>
          <a:xfrm>
            <a:off x="2381539" y="4211478"/>
            <a:ext cx="1219200" cy="800100"/>
          </a:xfrm>
          <a:prstGeom prst="rect">
            <a:avLst/>
          </a:prstGeom>
        </p:spPr>
      </p:pic>
      <p:pic>
        <p:nvPicPr>
          <p:cNvPr id="30" name="Picture 29"/>
          <p:cNvPicPr>
            <a:picLocks noChangeAspect="1"/>
          </p:cNvPicPr>
          <p:nvPr/>
        </p:nvPicPr>
        <p:blipFill>
          <a:blip r:embed="rId4"/>
          <a:stretch>
            <a:fillRect/>
          </a:stretch>
        </p:blipFill>
        <p:spPr>
          <a:xfrm flipH="1">
            <a:off x="5411917" y="4363878"/>
            <a:ext cx="1219200" cy="800100"/>
          </a:xfrm>
          <a:prstGeom prst="rect">
            <a:avLst/>
          </a:prstGeom>
        </p:spPr>
      </p:pic>
    </p:spTree>
    <p:extLst>
      <p:ext uri="{BB962C8B-B14F-4D97-AF65-F5344CB8AC3E}">
        <p14:creationId xmlns:p14="http://schemas.microsoft.com/office/powerpoint/2010/main" val="414234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62444E-6 -0.00578 L -0.08712 -0.07379 C -0.10535 -0.08905 -0.13277 -0.09738 -0.16106 -0.09738 C -0.19351 -0.09738 -0.21954 -0.08905 -0.23759 -0.07379 L -0.32454 -0.00578 " pathEditMode="relative" rAng="0" ptsTypes="FffFF">
                                      <p:cBhvr>
                                        <p:cTn id="6" dur="1000" fill="hold"/>
                                        <p:tgtEl>
                                          <p:spTgt spid="30"/>
                                        </p:tgtEl>
                                        <p:attrNameLst>
                                          <p:attrName>ppt_x</p:attrName>
                                          <p:attrName>ppt_y</p:attrName>
                                        </p:attrNameLst>
                                      </p:cBhvr>
                                      <p:rCtr x="-16227" y="-4580"/>
                                    </p:animMotion>
                                  </p:childTnLst>
                                </p:cTn>
                              </p:par>
                            </p:childTnLst>
                          </p:cTn>
                        </p:par>
                        <p:par>
                          <p:cTn id="7" fill="hold">
                            <p:stCondLst>
                              <p:cond delay="1000"/>
                            </p:stCondLst>
                            <p:childTnLst>
                              <p:par>
                                <p:cTn id="8" presetID="1" presetClass="exit" presetSubtype="0" fill="hold" nodeType="afterEffect">
                                  <p:stCondLst>
                                    <p:cond delay="0"/>
                                  </p:stCondLst>
                                  <p:childTnLst>
                                    <p:set>
                                      <p:cBhvr>
                                        <p:cTn id="9" dur="1" fill="hold">
                                          <p:stCondLst>
                                            <p:cond delay="0"/>
                                          </p:stCondLst>
                                        </p:cTn>
                                        <p:tgtEl>
                                          <p:spTgt spid="30"/>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00"/>
                                  </p:stCondLst>
                                  <p:childTnLst>
                                    <p:set>
                                      <p:cBhvr>
                                        <p:cTn id="31" dur="1" fill="hold">
                                          <p:stCondLst>
                                            <p:cond delay="0"/>
                                          </p:stCondLst>
                                        </p:cTn>
                                        <p:tgtEl>
                                          <p:spTgt spid="13"/>
                                        </p:tgtEl>
                                        <p:attrNameLst>
                                          <p:attrName>style.visibility</p:attrName>
                                        </p:attrNameLst>
                                      </p:cBhvr>
                                      <p:to>
                                        <p:strVal val="visible"/>
                                      </p:to>
                                    </p:set>
                                  </p:childTnLst>
                                </p:cTn>
                              </p:par>
                            </p:childTnLst>
                          </p:cTn>
                        </p:par>
                        <p:par>
                          <p:cTn id="32" fill="hold">
                            <p:stCondLst>
                              <p:cond delay="200"/>
                            </p:stCondLst>
                            <p:childTnLst>
                              <p:par>
                                <p:cTn id="33" presetID="1" presetClass="entr" presetSubtype="0" fill="hold" grpId="0" nodeType="afterEffect">
                                  <p:stCondLst>
                                    <p:cond delay="200"/>
                                  </p:stCondLst>
                                  <p:childTnLst>
                                    <p:set>
                                      <p:cBhvr>
                                        <p:cTn id="34" dur="1" fill="hold">
                                          <p:stCondLst>
                                            <p:cond delay="0"/>
                                          </p:stCondLst>
                                        </p:cTn>
                                        <p:tgtEl>
                                          <p:spTgt spid="18"/>
                                        </p:tgtEl>
                                        <p:attrNameLst>
                                          <p:attrName>style.visibility</p:attrName>
                                        </p:attrNameLst>
                                      </p:cBhvr>
                                      <p:to>
                                        <p:strVal val="visible"/>
                                      </p:to>
                                    </p:set>
                                  </p:childTnLst>
                                </p:cTn>
                              </p:par>
                            </p:childTnLst>
                          </p:cTn>
                        </p:par>
                        <p:par>
                          <p:cTn id="35" fill="hold">
                            <p:stCondLst>
                              <p:cond delay="400"/>
                            </p:stCondLst>
                            <p:childTnLst>
                              <p:par>
                                <p:cTn id="36" presetID="1" presetClass="entr" presetSubtype="0" fill="hold" grpId="0" nodeType="afterEffect">
                                  <p:stCondLst>
                                    <p:cond delay="2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600"/>
                            </p:stCondLst>
                            <p:childTnLst>
                              <p:par>
                                <p:cTn id="39" presetID="1" presetClass="entr" presetSubtype="0" fill="hold" grpId="0" nodeType="afterEffect">
                                  <p:stCondLst>
                                    <p:cond delay="200"/>
                                  </p:stCondLst>
                                  <p:childTnLst>
                                    <p:set>
                                      <p:cBhvr>
                                        <p:cTn id="40" dur="1" fill="hold">
                                          <p:stCondLst>
                                            <p:cond delay="0"/>
                                          </p:stCondLst>
                                        </p:cTn>
                                        <p:tgtEl>
                                          <p:spTgt spid="14"/>
                                        </p:tgtEl>
                                        <p:attrNameLst>
                                          <p:attrName>style.visibility</p:attrName>
                                        </p:attrNameLst>
                                      </p:cBhvr>
                                      <p:to>
                                        <p:strVal val="visible"/>
                                      </p:to>
                                    </p:set>
                                  </p:childTnLst>
                                </p:cTn>
                              </p:par>
                            </p:childTnLst>
                          </p:cTn>
                        </p:par>
                        <p:par>
                          <p:cTn id="41" fill="hold">
                            <p:stCondLst>
                              <p:cond delay="800"/>
                            </p:stCondLst>
                            <p:childTnLst>
                              <p:par>
                                <p:cTn id="42" presetID="1" presetClass="entr" presetSubtype="0" fill="hold" grpId="0" nodeType="afterEffect">
                                  <p:stCondLst>
                                    <p:cond delay="200"/>
                                  </p:stCondLst>
                                  <p:childTnLst>
                                    <p:set>
                                      <p:cBhvr>
                                        <p:cTn id="43" dur="1" fill="hold">
                                          <p:stCondLst>
                                            <p:cond delay="0"/>
                                          </p:stCondLst>
                                        </p:cTn>
                                        <p:tgtEl>
                                          <p:spTgt spid="19"/>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20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7" presetClass="path" presetSubtype="0" accel="50000" decel="50000" fill="hold" nodeType="clickEffect">
                                  <p:stCondLst>
                                    <p:cond delay="0"/>
                                  </p:stCondLst>
                                  <p:childTnLst>
                                    <p:animMotion origin="layout" path="M 1.71468E-6 -8.25815E-7 L 0.084 -0.05737 C 0.10153 -0.07032 0.12791 -0.07749 0.15533 -0.07749 C 0.18691 -0.07749 0.2119 -0.07032 0.22926 -0.05737 L 0.3136 -8.25815E-7 " pathEditMode="relative" rAng="0" ptsTypes="FffFF">
                                      <p:cBhvr>
                                        <p:cTn id="58" dur="1000" fill="hold"/>
                                        <p:tgtEl>
                                          <p:spTgt spid="6"/>
                                        </p:tgtEl>
                                        <p:attrNameLst>
                                          <p:attrName>ppt_x</p:attrName>
                                          <p:attrName>ppt_y</p:attrName>
                                        </p:attrNameLst>
                                      </p:cBhvr>
                                      <p:rCtr x="15672" y="-38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4" grpId="0" animBg="1"/>
      <p:bldP spid="15" grpId="0" animBg="1"/>
      <p:bldP spid="17" grpId="0"/>
      <p:bldP spid="18" grpId="0" animBg="1"/>
      <p:bldP spid="19" grpId="0" animBg="1"/>
      <p:bldP spid="23" grpId="0" animBg="1"/>
      <p:bldP spid="24" grpId="0"/>
      <p:bldP spid="5" grpId="0"/>
      <p:bldP spid="5"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Assume attackers can get in</a:t>
            </a:r>
          </a:p>
          <a:p>
            <a:r>
              <a:rPr lang="en-US" dirty="0" smtClean="0"/>
              <a:t>Bad things happen when attacker get in</a:t>
            </a:r>
          </a:p>
          <a:p>
            <a:r>
              <a:rPr lang="en-US" dirty="0" smtClean="0"/>
              <a:t>Trusted Computing implementations should not be trusted implicitly, they should only be trusted if they are open for independent review</a:t>
            </a:r>
            <a:r>
              <a:rPr lang="en-US" dirty="0"/>
              <a:t> </a:t>
            </a:r>
            <a:r>
              <a:rPr lang="en-US" dirty="0" smtClean="0"/>
              <a:t>(and someone has actually reviewed them ;)</a:t>
            </a:r>
          </a:p>
          <a:p>
            <a:pPr lvl="1"/>
            <a:r>
              <a:rPr lang="en-US" dirty="0" smtClean="0"/>
              <a:t>It's ironic that they're overwhelmingly closed source &amp; proprietary. (Even academics don't usually post their code for </a:t>
            </a:r>
            <a:r>
              <a:rPr lang="en-US" u="sng" dirty="0" smtClean="0"/>
              <a:t>open</a:t>
            </a:r>
            <a:r>
              <a:rPr lang="en-US" dirty="0" smtClean="0"/>
              <a:t> review!</a:t>
            </a:r>
            <a:r>
              <a:rPr lang="en-US" baseline="30000" dirty="0" smtClean="0"/>
              <a:t>1</a:t>
            </a:r>
            <a:r>
              <a:rPr lang="en-US" dirty="0" smtClean="0"/>
              <a:t>)</a:t>
            </a:r>
          </a:p>
          <a:p>
            <a:r>
              <a:rPr lang="en-US" dirty="0" smtClean="0"/>
              <a:t>As long as the CRTM is implemented in writable firmware, ticks and fleas will mean that you can't trust any of your SRTM.</a:t>
            </a:r>
          </a:p>
          <a:p>
            <a:pPr lvl="1"/>
            <a:r>
              <a:rPr lang="en-US" dirty="0" smtClean="0"/>
              <a:t>And as ITL has shown, a TXT-based Dynamic RTM </a:t>
            </a:r>
            <a:r>
              <a:rPr lang="en-US" i="1" dirty="0" smtClean="0"/>
              <a:t>can</a:t>
            </a:r>
            <a:r>
              <a:rPr lang="en-US" dirty="0" smtClean="0"/>
              <a:t> depend, in a security-critical way, on the BIOS/SRTM-generated info [5][6][7]</a:t>
            </a:r>
          </a:p>
          <a:p>
            <a:pPr lvl="1"/>
            <a:r>
              <a:rPr lang="en-US" dirty="0" smtClean="0"/>
              <a:t>If you're not going to be using BC, you better be using super simple true ROM CRTM code</a:t>
            </a:r>
          </a:p>
          <a:p>
            <a:endParaRPr lang="en-US" dirty="0" smtClean="0"/>
          </a:p>
        </p:txBody>
      </p:sp>
      <p:sp>
        <p:nvSpPr>
          <p:cNvPr id="3" name="Title 2"/>
          <p:cNvSpPr>
            <a:spLocks noGrp="1"/>
          </p:cNvSpPr>
          <p:nvPr>
            <p:ph type="title"/>
          </p:nvPr>
        </p:nvSpPr>
        <p:spPr/>
        <p:txBody>
          <a:bodyPr/>
          <a:lstStyle/>
          <a:p>
            <a:r>
              <a:rPr lang="en-US" dirty="0" smtClean="0"/>
              <a:t>Conclusion</a:t>
            </a:r>
            <a:endParaRPr lang="en-US" dirty="0"/>
          </a:p>
        </p:txBody>
      </p:sp>
      <p:sp>
        <p:nvSpPr>
          <p:cNvPr id="5" name="TextBox 4"/>
          <p:cNvSpPr txBox="1"/>
          <p:nvPr/>
        </p:nvSpPr>
        <p:spPr>
          <a:xfrm>
            <a:off x="870394" y="6519446"/>
            <a:ext cx="7149246" cy="338554"/>
          </a:xfrm>
          <a:prstGeom prst="rect">
            <a:avLst/>
          </a:prstGeom>
          <a:noFill/>
        </p:spPr>
        <p:txBody>
          <a:bodyPr wrap="none" rtlCol="0">
            <a:spAutoFit/>
          </a:bodyPr>
          <a:lstStyle/>
          <a:p>
            <a:pPr>
              <a:spcAft>
                <a:spcPts val="600"/>
              </a:spcAft>
            </a:pPr>
            <a:r>
              <a:rPr lang="en-US" sz="1600" baseline="30000" dirty="0" smtClean="0">
                <a:ea typeface="Verdana" pitchFamily="34" charset="0"/>
                <a:cs typeface="Verdana" pitchFamily="34" charset="0"/>
              </a:rPr>
              <a:t>1</a:t>
            </a:r>
            <a:r>
              <a:rPr lang="en-US" sz="1600" dirty="0" smtClean="0">
                <a:ea typeface="Verdana" pitchFamily="34" charset="0"/>
                <a:cs typeface="Verdana" pitchFamily="34" charset="0"/>
              </a:rPr>
              <a:t> Our code for our self-check is at </a:t>
            </a:r>
            <a:r>
              <a:rPr lang="en-US" sz="1600" dirty="0" smtClean="0">
                <a:ea typeface="Verdana" pitchFamily="34" charset="0"/>
                <a:cs typeface="Verdana" pitchFamily="34" charset="0"/>
                <a:hlinkClick r:id="rId3"/>
              </a:rPr>
              <a:t>http://code.google.com/p/timing-attestation</a:t>
            </a:r>
            <a:endParaRPr lang="en-US" sz="1600" dirty="0" smtClean="0">
              <a:ea typeface="Verdana" pitchFamily="34" charset="0"/>
              <a:cs typeface="Verdana" pitchFamily="34" charset="0"/>
            </a:endParaRPr>
          </a:p>
        </p:txBody>
      </p:sp>
    </p:spTree>
    <p:extLst>
      <p:ext uri="{BB962C8B-B14F-4D97-AF65-F5344CB8AC3E}">
        <p14:creationId xmlns:p14="http://schemas.microsoft.com/office/powerpoint/2010/main" val="19003690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r>
              <a:rPr lang="en-US" dirty="0" err="1" smtClean="0"/>
              <a:t>deux</a:t>
            </a:r>
            <a:r>
              <a:rPr lang="en-US" dirty="0" smtClean="0"/>
              <a:t>!</a:t>
            </a:r>
            <a:endParaRPr lang="en-US" dirty="0"/>
          </a:p>
        </p:txBody>
      </p:sp>
      <p:sp>
        <p:nvSpPr>
          <p:cNvPr id="3" name="Content Placeholder 2"/>
          <p:cNvSpPr>
            <a:spLocks noGrp="1"/>
          </p:cNvSpPr>
          <p:nvPr>
            <p:ph idx="1"/>
          </p:nvPr>
        </p:nvSpPr>
        <p:spPr/>
        <p:txBody>
          <a:bodyPr/>
          <a:lstStyle/>
          <a:p>
            <a:r>
              <a:rPr lang="en-US" sz="2400" dirty="0"/>
              <a:t>We need more people working in this space! </a:t>
            </a:r>
          </a:p>
          <a:p>
            <a:r>
              <a:rPr lang="en-US" sz="2400" dirty="0" smtClean="0"/>
              <a:t>You should try your hand at making </a:t>
            </a:r>
            <a:r>
              <a:rPr lang="en-US" sz="2400" dirty="0"/>
              <a:t>and </a:t>
            </a:r>
            <a:r>
              <a:rPr lang="en-US" sz="2400" dirty="0" smtClean="0"/>
              <a:t>breaking </a:t>
            </a:r>
            <a:r>
              <a:rPr lang="en-US" sz="2400" dirty="0"/>
              <a:t>timing-</a:t>
            </a:r>
            <a:r>
              <a:rPr lang="en-US" sz="2400" dirty="0" smtClean="0"/>
              <a:t>schemes</a:t>
            </a:r>
            <a:r>
              <a:rPr lang="en-US" sz="2400" baseline="30000" dirty="0" smtClean="0"/>
              <a:t>1</a:t>
            </a:r>
            <a:r>
              <a:rPr lang="en-US" sz="2400" dirty="0" smtClean="0"/>
              <a:t>.</a:t>
            </a:r>
            <a:endParaRPr lang="en-US" sz="2400" dirty="0"/>
          </a:p>
          <a:p>
            <a:r>
              <a:rPr lang="en-US" sz="2400" dirty="0"/>
              <a:t>It's obviously a very challenging and cool </a:t>
            </a:r>
            <a:r>
              <a:rPr lang="en-US" sz="2400" dirty="0" smtClean="0"/>
              <a:t>defensive security area</a:t>
            </a:r>
            <a:endParaRPr lang="en-US" sz="2400" dirty="0"/>
          </a:p>
          <a:p>
            <a:endParaRPr lang="en-US" dirty="0" smtClean="0"/>
          </a:p>
          <a:p>
            <a:endParaRPr lang="en-US" dirty="0" smtClean="0"/>
          </a:p>
        </p:txBody>
      </p:sp>
      <p:sp>
        <p:nvSpPr>
          <p:cNvPr id="5" name="TextBox 4"/>
          <p:cNvSpPr txBox="1"/>
          <p:nvPr/>
        </p:nvSpPr>
        <p:spPr>
          <a:xfrm>
            <a:off x="397486" y="6519446"/>
            <a:ext cx="7731236" cy="338554"/>
          </a:xfrm>
          <a:prstGeom prst="rect">
            <a:avLst/>
          </a:prstGeom>
          <a:noFill/>
        </p:spPr>
        <p:txBody>
          <a:bodyPr wrap="none" rtlCol="0">
            <a:spAutoFit/>
          </a:bodyPr>
          <a:lstStyle/>
          <a:p>
            <a:pPr>
              <a:spcAft>
                <a:spcPts val="600"/>
              </a:spcAft>
            </a:pPr>
            <a:r>
              <a:rPr lang="en-US" sz="1600" baseline="30000" dirty="0" smtClean="0">
                <a:ea typeface="Verdana" pitchFamily="34" charset="0"/>
                <a:cs typeface="Verdana" pitchFamily="34" charset="0"/>
              </a:rPr>
              <a:t>1</a:t>
            </a:r>
            <a:r>
              <a:rPr lang="en-US" sz="1600" dirty="0" smtClean="0">
                <a:ea typeface="Verdana" pitchFamily="34" charset="0"/>
                <a:cs typeface="Verdana" pitchFamily="34" charset="0"/>
              </a:rPr>
              <a:t> Again, our code for our self-check is at </a:t>
            </a:r>
            <a:r>
              <a:rPr lang="en-US" sz="1600" dirty="0" smtClean="0">
                <a:ea typeface="Verdana" pitchFamily="34" charset="0"/>
                <a:cs typeface="Verdana" pitchFamily="34" charset="0"/>
                <a:hlinkClick r:id="rId2"/>
              </a:rPr>
              <a:t>http://code.google.com/p/timing-attestation</a:t>
            </a:r>
            <a:endParaRPr lang="en-US" sz="1600" dirty="0" smtClean="0">
              <a:ea typeface="Verdana" pitchFamily="34" charset="0"/>
              <a:cs typeface="Verdana" pitchFamily="34" charset="0"/>
            </a:endParaRPr>
          </a:p>
        </p:txBody>
      </p:sp>
    </p:spTree>
    <p:extLst>
      <p:ext uri="{BB962C8B-B14F-4D97-AF65-F5344CB8AC3E}">
        <p14:creationId xmlns:p14="http://schemas.microsoft.com/office/powerpoint/2010/main" val="23773747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wait…there's just One More Thing!</a:t>
            </a:r>
            <a:endParaRPr lang="en-US" dirty="0"/>
          </a:p>
        </p:txBody>
      </p:sp>
      <p:sp>
        <p:nvSpPr>
          <p:cNvPr id="3" name="Content Placeholder 2"/>
          <p:cNvSpPr>
            <a:spLocks noGrp="1"/>
          </p:cNvSpPr>
          <p:nvPr>
            <p:ph idx="1"/>
          </p:nvPr>
        </p:nvSpPr>
        <p:spPr>
          <a:xfrm>
            <a:off x="609600" y="1447800"/>
            <a:ext cx="8229600" cy="5410200"/>
          </a:xfrm>
        </p:spPr>
        <p:txBody>
          <a:bodyPr>
            <a:normAutofit fontScale="92500" lnSpcReduction="20000"/>
          </a:bodyPr>
          <a:lstStyle/>
          <a:p>
            <a:r>
              <a:rPr lang="en-US" dirty="0" smtClean="0"/>
              <a:t>We have released Copernicus ("Question your assumptions!"), a tool to check for basic BIOS/SMM security vulnerabilities</a:t>
            </a:r>
          </a:p>
          <a:p>
            <a:pPr lvl="1"/>
            <a:r>
              <a:rPr lang="en-US" dirty="0" smtClean="0">
                <a:hlinkClick r:id="rId2"/>
              </a:rPr>
              <a:t>http</a:t>
            </a:r>
            <a:r>
              <a:rPr lang="en-US" dirty="0">
                <a:hlinkClick r:id="rId2"/>
              </a:rPr>
              <a:t>://www.mitre.org/work/cybersecurity/blog/cyber_tools_butterworth1.</a:t>
            </a:r>
            <a:r>
              <a:rPr lang="en-US" dirty="0" smtClean="0">
                <a:hlinkClick r:id="rId2"/>
              </a:rPr>
              <a:t>html</a:t>
            </a:r>
            <a:endParaRPr lang="en-US" dirty="0" smtClean="0"/>
          </a:p>
          <a:p>
            <a:pPr lvl="1"/>
            <a:r>
              <a:rPr lang="en-US" dirty="0" smtClean="0"/>
              <a:t>Checks configuration bits to see if the BIOS/SMM is writable, </a:t>
            </a:r>
            <a:r>
              <a:rPr lang="en-US" dirty="0" err="1" smtClean="0"/>
              <a:t>ala</a:t>
            </a:r>
            <a:r>
              <a:rPr lang="en-US" dirty="0" smtClean="0"/>
              <a:t> </a:t>
            </a:r>
            <a:r>
              <a:rPr lang="en-US" dirty="0" err="1" smtClean="0"/>
              <a:t>Yuriy's</a:t>
            </a:r>
            <a:r>
              <a:rPr lang="en-US" dirty="0" smtClean="0"/>
              <a:t> talks[3][4]</a:t>
            </a:r>
          </a:p>
          <a:p>
            <a:r>
              <a:rPr lang="en-US" dirty="0" smtClean="0"/>
              <a:t>Dumps BIOS image to allow diffing &amp; analysis</a:t>
            </a:r>
          </a:p>
          <a:p>
            <a:pPr lvl="1"/>
            <a:r>
              <a:rPr lang="en-US" dirty="0" smtClean="0"/>
              <a:t>Can detect </a:t>
            </a:r>
            <a:r>
              <a:rPr lang="en-US" dirty="0" err="1" smtClean="0"/>
              <a:t>Rakshasa</a:t>
            </a:r>
            <a:r>
              <a:rPr lang="en-US" dirty="0" smtClean="0"/>
              <a:t>, last year's "undetectable" BIOS malware[7] ;)</a:t>
            </a:r>
          </a:p>
          <a:p>
            <a:endParaRPr lang="en-US" dirty="0" smtClean="0"/>
          </a:p>
          <a:p>
            <a:endParaRPr lang="en-US" dirty="0"/>
          </a:p>
          <a:p>
            <a:r>
              <a:rPr lang="en-US" dirty="0" smtClean="0"/>
              <a:t>Government organizations:</a:t>
            </a:r>
          </a:p>
          <a:p>
            <a:pPr lvl="1"/>
            <a:r>
              <a:rPr lang="en-US" dirty="0" smtClean="0"/>
              <a:t>Talk to us about running this in your environment (</a:t>
            </a:r>
            <a:r>
              <a:rPr lang="en-US" dirty="0" err="1" smtClean="0"/>
              <a:t>pushable</a:t>
            </a:r>
            <a:r>
              <a:rPr lang="en-US" dirty="0" smtClean="0"/>
              <a:t> via HBSS - but the data goes to a different server, not </a:t>
            </a:r>
            <a:r>
              <a:rPr lang="en-US" dirty="0" err="1" smtClean="0"/>
              <a:t>ePO</a:t>
            </a:r>
            <a:r>
              <a:rPr lang="en-US" dirty="0" smtClean="0"/>
              <a:t>)</a:t>
            </a:r>
          </a:p>
          <a:p>
            <a:r>
              <a:rPr lang="en-US" dirty="0" smtClean="0"/>
              <a:t>Commercial security vendors:</a:t>
            </a:r>
          </a:p>
          <a:p>
            <a:pPr lvl="1"/>
            <a:r>
              <a:rPr lang="en-US" dirty="0" smtClean="0"/>
              <a:t>Contact us to incorporate Copernicus's capabilities into your kernel/hypervisor agents. We want maximum availability of this capability. </a:t>
            </a:r>
            <a:r>
              <a:rPr lang="en-US" dirty="0"/>
              <a:t>MITRE is a not-for-profit company that only works for the government in the public interest</a:t>
            </a:r>
            <a:r>
              <a:rPr lang="en-US" dirty="0" smtClean="0"/>
              <a:t>.</a:t>
            </a:r>
          </a:p>
          <a:p>
            <a:endParaRPr lang="en-US" dirty="0" smtClean="0"/>
          </a:p>
        </p:txBody>
      </p:sp>
    </p:spTree>
    <p:extLst>
      <p:ext uri="{BB962C8B-B14F-4D97-AF65-F5344CB8AC3E}">
        <p14:creationId xmlns:p14="http://schemas.microsoft.com/office/powerpoint/2010/main" val="32834725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err="1"/>
              <a:t>jbutterworth</a:t>
            </a:r>
            <a:r>
              <a:rPr lang="en-US" dirty="0"/>
              <a:t>, </a:t>
            </a:r>
            <a:r>
              <a:rPr lang="en-US" dirty="0" err="1"/>
              <a:t>ckallenberg</a:t>
            </a:r>
            <a:r>
              <a:rPr lang="en-US" dirty="0"/>
              <a:t>, </a:t>
            </a:r>
            <a:r>
              <a:rPr lang="en-US" dirty="0" err="1"/>
              <a:t>xkovah</a:t>
            </a:r>
            <a:r>
              <a:rPr lang="en-US" dirty="0"/>
              <a:t> @ </a:t>
            </a:r>
            <a:r>
              <a:rPr lang="en-US" dirty="0" err="1" smtClean="0"/>
              <a:t>mitre.org</a:t>
            </a:r>
            <a:endParaRPr lang="en-US" dirty="0" smtClean="0"/>
          </a:p>
          <a:p>
            <a:endParaRPr lang="en-US" dirty="0"/>
          </a:p>
          <a:p>
            <a:r>
              <a:rPr lang="en-US" dirty="0" smtClean="0"/>
              <a:t>To learn more about TPMs, Reverse Engineering, and other deep security stuff, check out </a:t>
            </a:r>
          </a:p>
          <a:p>
            <a:r>
              <a:rPr lang="en-US" dirty="0" smtClean="0">
                <a:hlinkClick r:id="rId2"/>
              </a:rPr>
              <a:t>http://OpenSecurityTraining.info/Training.html</a:t>
            </a:r>
            <a:endParaRPr lang="en-US" dirty="0" smtClean="0"/>
          </a:p>
          <a:p>
            <a:pPr lvl="1"/>
            <a:r>
              <a:rPr lang="en-US" dirty="0" smtClean="0"/>
              <a:t>John will be creating BIOS/UEFI classes this coming year, follow @</a:t>
            </a:r>
            <a:r>
              <a:rPr lang="en-US" dirty="0" err="1" smtClean="0"/>
              <a:t>OpenSecTraining</a:t>
            </a:r>
            <a:r>
              <a:rPr lang="en-US" dirty="0" smtClean="0"/>
              <a:t> to keep up with news</a:t>
            </a:r>
          </a:p>
          <a:p>
            <a:pPr lvl="1"/>
            <a:r>
              <a:rPr lang="en-US" dirty="0" smtClean="0"/>
              <a:t>And if you already know the stuff, take the materials and teach it!</a:t>
            </a:r>
          </a:p>
          <a:p>
            <a:r>
              <a:rPr lang="en-US" dirty="0" smtClean="0"/>
              <a:t>Also Corey released </a:t>
            </a:r>
            <a:r>
              <a:rPr lang="en-US" dirty="0" err="1" smtClean="0"/>
              <a:t>OpenTPM</a:t>
            </a:r>
            <a:r>
              <a:rPr lang="en-US" dirty="0" smtClean="0"/>
              <a:t> so you too can play around with and learn </a:t>
            </a:r>
            <a:r>
              <a:rPr lang="en-US" smtClean="0"/>
              <a:t>more about the </a:t>
            </a:r>
            <a:r>
              <a:rPr lang="en-US" dirty="0" smtClean="0"/>
              <a:t>TPM</a:t>
            </a:r>
          </a:p>
          <a:p>
            <a:r>
              <a:rPr lang="en-US" dirty="0" smtClean="0">
                <a:hlinkClick r:id="rId3"/>
              </a:rPr>
              <a:t>http:</a:t>
            </a:r>
            <a:r>
              <a:rPr lang="en-US" dirty="0">
                <a:hlinkClick r:id="rId3"/>
              </a:rPr>
              <a:t>//code.google.com/p/opentpm</a:t>
            </a:r>
            <a:r>
              <a:rPr lang="en-US" dirty="0" smtClean="0">
                <a:hlinkClick r:id="rId3"/>
              </a:rPr>
              <a:t>/</a:t>
            </a:r>
            <a:endParaRPr lang="en-US" dirty="0" smtClean="0"/>
          </a:p>
        </p:txBody>
      </p:sp>
    </p:spTree>
    <p:extLst>
      <p:ext uri="{BB962C8B-B14F-4D97-AF65-F5344CB8AC3E}">
        <p14:creationId xmlns:p14="http://schemas.microsoft.com/office/powerpoint/2010/main" val="2036535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42041" y="1296957"/>
            <a:ext cx="8229600" cy="5561043"/>
          </a:xfrm>
        </p:spPr>
        <p:txBody>
          <a:bodyPr>
            <a:normAutofit fontScale="77500" lnSpcReduction="20000"/>
          </a:bodyPr>
          <a:lstStyle/>
          <a:p>
            <a:r>
              <a:rPr lang="en-US" dirty="0" smtClean="0"/>
              <a:t>[1] </a:t>
            </a:r>
            <a:r>
              <a:rPr lang="en-US" dirty="0"/>
              <a:t>Attacking Intel BIOS </a:t>
            </a:r>
            <a:r>
              <a:rPr lang="en-US" dirty="0" smtClean="0">
                <a:hlinkClick r:id="rId2"/>
              </a:rPr>
              <a:t>–</a:t>
            </a:r>
            <a:r>
              <a:rPr lang="en-US" dirty="0" smtClean="0"/>
              <a:t> Alexander </a:t>
            </a:r>
            <a:r>
              <a:rPr lang="en-US" dirty="0" err="1" smtClean="0"/>
              <a:t>Tereshkin</a:t>
            </a:r>
            <a:r>
              <a:rPr lang="en-US" dirty="0" smtClean="0"/>
              <a:t> &amp; </a:t>
            </a:r>
            <a:r>
              <a:rPr lang="en-US" dirty="0" err="1" smtClean="0"/>
              <a:t>Rafal</a:t>
            </a:r>
            <a:r>
              <a:rPr lang="en-US" dirty="0"/>
              <a:t> </a:t>
            </a:r>
            <a:r>
              <a:rPr lang="en-US" dirty="0" err="1" smtClean="0"/>
              <a:t>Wojtczuk</a:t>
            </a:r>
            <a:r>
              <a:rPr lang="en-US" dirty="0" smtClean="0"/>
              <a:t> </a:t>
            </a:r>
            <a:r>
              <a:rPr lang="en-US" dirty="0" smtClean="0">
                <a:hlinkClick r:id="rId2"/>
              </a:rPr>
              <a:t>–</a:t>
            </a:r>
            <a:r>
              <a:rPr lang="en-US" dirty="0" smtClean="0"/>
              <a:t> Jul. 2009</a:t>
            </a:r>
            <a:r>
              <a:rPr lang="en-US" dirty="0" smtClean="0">
                <a:hlinkClick r:id="rId2"/>
              </a:rPr>
              <a:t>http</a:t>
            </a:r>
            <a:r>
              <a:rPr lang="en-US" dirty="0">
                <a:hlinkClick r:id="rId2"/>
              </a:rPr>
              <a:t>://invisiblethingslab.com/resources/bh09usa/Attacking%20Intel%</a:t>
            </a:r>
            <a:r>
              <a:rPr lang="en-US" dirty="0" smtClean="0">
                <a:hlinkClick r:id="rId2"/>
              </a:rPr>
              <a:t>20BIOS.pdf</a:t>
            </a:r>
            <a:r>
              <a:rPr lang="en-US" dirty="0" smtClean="0"/>
              <a:t> </a:t>
            </a:r>
          </a:p>
          <a:p>
            <a:r>
              <a:rPr lang="en-US" dirty="0" smtClean="0"/>
              <a:t>[2] TPM PC </a:t>
            </a:r>
            <a:r>
              <a:rPr lang="en-US" dirty="0"/>
              <a:t>Client Specification -</a:t>
            </a:r>
            <a:r>
              <a:rPr lang="en-US" dirty="0" smtClean="0"/>
              <a:t> Feb. 2013</a:t>
            </a:r>
            <a:r>
              <a:rPr lang="en-US" dirty="0" smtClean="0">
                <a:hlinkClick r:id="rId3"/>
              </a:rPr>
              <a:t>http</a:t>
            </a:r>
            <a:r>
              <a:rPr lang="en-US" dirty="0">
                <a:hlinkClick r:id="rId3"/>
              </a:rPr>
              <a:t>://www.trustedcomputinggroup.org/developers/pc_client/specifications</a:t>
            </a:r>
            <a:r>
              <a:rPr lang="en-US" dirty="0" smtClean="0">
                <a:hlinkClick r:id="rId3"/>
              </a:rPr>
              <a:t>/</a:t>
            </a:r>
            <a:endParaRPr lang="en-US" dirty="0" smtClean="0"/>
          </a:p>
          <a:p>
            <a:r>
              <a:rPr lang="en-US" dirty="0" smtClean="0"/>
              <a:t>[3</a:t>
            </a:r>
            <a:r>
              <a:rPr lang="en-US" dirty="0"/>
              <a:t>] Evil Maid Just Got Angrier: Why Full-Disk Encryption With TPM is Insecure on Many </a:t>
            </a:r>
            <a:r>
              <a:rPr lang="en-US" dirty="0" smtClean="0"/>
              <a:t>Systems – </a:t>
            </a:r>
            <a:r>
              <a:rPr lang="en-US" dirty="0" err="1" smtClean="0"/>
              <a:t>Yuriy</a:t>
            </a:r>
            <a:r>
              <a:rPr lang="en-US" dirty="0" smtClean="0"/>
              <a:t> </a:t>
            </a:r>
            <a:r>
              <a:rPr lang="en-US" dirty="0" err="1" smtClean="0"/>
              <a:t>Bulygin</a:t>
            </a:r>
            <a:r>
              <a:rPr lang="en-US" dirty="0" smtClean="0"/>
              <a:t> – Mar. </a:t>
            </a:r>
            <a:r>
              <a:rPr lang="en-US" dirty="0"/>
              <a:t>2013 </a:t>
            </a:r>
            <a:r>
              <a:rPr lang="en-US" dirty="0">
                <a:hlinkClick r:id="rId4"/>
              </a:rPr>
              <a:t>http://cansecwest.com/slides/2013/Evil%20Maid%20Just%20Got%</a:t>
            </a:r>
            <a:r>
              <a:rPr lang="en-US" dirty="0" smtClean="0">
                <a:hlinkClick r:id="rId4"/>
              </a:rPr>
              <a:t>20Angrier.pdf</a:t>
            </a:r>
            <a:r>
              <a:rPr lang="en-US" dirty="0" smtClean="0"/>
              <a:t> </a:t>
            </a:r>
          </a:p>
          <a:p>
            <a:r>
              <a:rPr lang="en-US" dirty="0" smtClean="0"/>
              <a:t>[4] A Tale of One Software Bypass of Windows 8 Secure Boot – </a:t>
            </a:r>
            <a:r>
              <a:rPr lang="en-US" dirty="0" err="1" smtClean="0"/>
              <a:t>Yuriy</a:t>
            </a:r>
            <a:r>
              <a:rPr lang="en-US" dirty="0" smtClean="0"/>
              <a:t> </a:t>
            </a:r>
            <a:r>
              <a:rPr lang="en-US" dirty="0" err="1" smtClean="0"/>
              <a:t>Bulygin</a:t>
            </a:r>
            <a:r>
              <a:rPr lang="en-US" dirty="0" smtClean="0"/>
              <a:t> – Jul. </a:t>
            </a:r>
            <a:r>
              <a:rPr lang="en-US" dirty="0"/>
              <a:t>2013 </a:t>
            </a:r>
            <a:r>
              <a:rPr lang="en-US" dirty="0">
                <a:hlinkClick r:id="rId5"/>
              </a:rPr>
              <a:t>http://blackhat.com/us-13/briefings.html#</a:t>
            </a:r>
            <a:r>
              <a:rPr lang="en-US" dirty="0" smtClean="0">
                <a:hlinkClick r:id="rId5"/>
              </a:rPr>
              <a:t>Bulygin</a:t>
            </a:r>
            <a:r>
              <a:rPr lang="en-US" dirty="0" smtClean="0"/>
              <a:t> </a:t>
            </a:r>
          </a:p>
          <a:p>
            <a:r>
              <a:rPr lang="en-US" dirty="0" smtClean="0"/>
              <a:t>[5</a:t>
            </a:r>
            <a:r>
              <a:rPr lang="en-US" dirty="0"/>
              <a:t>] </a:t>
            </a:r>
            <a:r>
              <a:rPr lang="en-US" dirty="0" smtClean="0"/>
              <a:t>Attacking Intel Trusted </a:t>
            </a:r>
            <a:r>
              <a:rPr lang="en-US" dirty="0"/>
              <a:t>Execution Technology - </a:t>
            </a:r>
            <a:r>
              <a:rPr lang="en-US" dirty="0" err="1"/>
              <a:t>Rafal</a:t>
            </a:r>
            <a:r>
              <a:rPr lang="en-US" dirty="0"/>
              <a:t> </a:t>
            </a:r>
            <a:r>
              <a:rPr lang="en-US" dirty="0" err="1"/>
              <a:t>Wojtczuk</a:t>
            </a:r>
            <a:r>
              <a:rPr lang="en-US" dirty="0"/>
              <a:t> and Joanna </a:t>
            </a:r>
            <a:r>
              <a:rPr lang="en-US" dirty="0" err="1" smtClean="0"/>
              <a:t>Rutkowska</a:t>
            </a:r>
            <a:r>
              <a:rPr lang="en-US" dirty="0" smtClean="0"/>
              <a:t> </a:t>
            </a:r>
            <a:r>
              <a:rPr lang="en-US" dirty="0" smtClean="0">
                <a:hlinkClick r:id="rId6"/>
              </a:rPr>
              <a:t>–</a:t>
            </a:r>
            <a:r>
              <a:rPr lang="en-US" dirty="0" smtClean="0"/>
              <a:t> Feb. 2009</a:t>
            </a:r>
            <a:r>
              <a:rPr lang="en-US" dirty="0" smtClean="0">
                <a:hlinkClick r:id="rId6"/>
              </a:rPr>
              <a:t>http</a:t>
            </a:r>
            <a:r>
              <a:rPr lang="en-US" dirty="0">
                <a:hlinkClick r:id="rId6"/>
              </a:rPr>
              <a:t>://invisiblethingslab.com/resources/bh09dc/Attacking%20Intel%20TXT%20-%</a:t>
            </a:r>
            <a:r>
              <a:rPr lang="en-US" dirty="0" smtClean="0">
                <a:hlinkClick r:id="rId6"/>
              </a:rPr>
              <a:t>20paper.pdf</a:t>
            </a:r>
            <a:r>
              <a:rPr lang="en-US" dirty="0" smtClean="0"/>
              <a:t> </a:t>
            </a:r>
          </a:p>
          <a:p>
            <a:r>
              <a:rPr lang="en-US" dirty="0" smtClean="0"/>
              <a:t>[</a:t>
            </a:r>
            <a:r>
              <a:rPr lang="en-US" dirty="0"/>
              <a:t>6] Another Way to Circumvent Intel® Trusted Execution Technology - </a:t>
            </a:r>
            <a:r>
              <a:rPr lang="en-US" dirty="0" err="1"/>
              <a:t>Rafal</a:t>
            </a:r>
            <a:r>
              <a:rPr lang="en-US" dirty="0"/>
              <a:t> </a:t>
            </a:r>
            <a:r>
              <a:rPr lang="en-US" dirty="0" err="1"/>
              <a:t>Wojtczuk</a:t>
            </a:r>
            <a:r>
              <a:rPr lang="en-US" dirty="0"/>
              <a:t>, Joanna </a:t>
            </a:r>
            <a:r>
              <a:rPr lang="en-US" dirty="0" err="1"/>
              <a:t>Rutkowska</a:t>
            </a:r>
            <a:r>
              <a:rPr lang="en-US" dirty="0"/>
              <a:t>, and Alexander </a:t>
            </a:r>
            <a:r>
              <a:rPr lang="en-US" dirty="0" err="1" smtClean="0"/>
              <a:t>Tereshkin</a:t>
            </a:r>
            <a:r>
              <a:rPr lang="en-US" dirty="0" smtClean="0"/>
              <a:t> </a:t>
            </a:r>
            <a:r>
              <a:rPr lang="en-US" dirty="0" smtClean="0">
                <a:hlinkClick r:id="rId7"/>
              </a:rPr>
              <a:t>–</a:t>
            </a:r>
            <a:r>
              <a:rPr lang="en-US" dirty="0" smtClean="0"/>
              <a:t> Dec. 2009</a:t>
            </a:r>
            <a:r>
              <a:rPr lang="en-US" dirty="0" smtClean="0">
                <a:hlinkClick r:id="rId7"/>
              </a:rPr>
              <a:t>http</a:t>
            </a:r>
            <a:r>
              <a:rPr lang="en-US" dirty="0">
                <a:hlinkClick r:id="rId7"/>
              </a:rPr>
              <a:t>://invisiblethingslab.com/resources/misc09/Another%20TXT%</a:t>
            </a:r>
            <a:r>
              <a:rPr lang="en-US" dirty="0" smtClean="0">
                <a:hlinkClick r:id="rId7"/>
              </a:rPr>
              <a:t>20Attack.pdf</a:t>
            </a:r>
            <a:endParaRPr lang="en-US" dirty="0" smtClean="0"/>
          </a:p>
          <a:p>
            <a:r>
              <a:rPr lang="en-US" dirty="0"/>
              <a:t>[7] Exploring new lands on Intel CPUs (SINIT code execution hijacking) - </a:t>
            </a:r>
            <a:r>
              <a:rPr lang="en-US" dirty="0" err="1"/>
              <a:t>Rafal</a:t>
            </a:r>
            <a:r>
              <a:rPr lang="en-US" dirty="0"/>
              <a:t> </a:t>
            </a:r>
            <a:r>
              <a:rPr lang="en-US" dirty="0" err="1"/>
              <a:t>Wojtczuk</a:t>
            </a:r>
            <a:r>
              <a:rPr lang="en-US" dirty="0"/>
              <a:t> and Joanna </a:t>
            </a:r>
            <a:r>
              <a:rPr lang="en-US" dirty="0" err="1" smtClean="0"/>
              <a:t>Rutkowska</a:t>
            </a:r>
            <a:r>
              <a:rPr lang="en-US" dirty="0" smtClean="0"/>
              <a:t> </a:t>
            </a:r>
            <a:r>
              <a:rPr lang="en-US" dirty="0" smtClean="0">
                <a:hlinkClick r:id="rId8"/>
              </a:rPr>
              <a:t>–</a:t>
            </a:r>
            <a:r>
              <a:rPr lang="en-US" dirty="0" smtClean="0"/>
              <a:t> Dec. 2011</a:t>
            </a:r>
            <a:r>
              <a:rPr lang="en-US" dirty="0" smtClean="0">
                <a:hlinkClick r:id="rId8"/>
              </a:rPr>
              <a:t>http</a:t>
            </a:r>
            <a:r>
              <a:rPr lang="en-US" dirty="0">
                <a:hlinkClick r:id="rId8"/>
              </a:rPr>
              <a:t>://www.invisiblethingslab.com/resources/2011/</a:t>
            </a:r>
            <a:r>
              <a:rPr lang="en-US" dirty="0" smtClean="0">
                <a:hlinkClick r:id="rId8"/>
              </a:rPr>
              <a:t>Attacking_Intel_TXT_via_SINIT_hijacking.pdf</a:t>
            </a:r>
            <a:r>
              <a:rPr lang="en-US" dirty="0" smtClean="0"/>
              <a:t> </a:t>
            </a:r>
          </a:p>
          <a:p>
            <a:r>
              <a:rPr lang="en-US" dirty="0" smtClean="0"/>
              <a:t>[7] </a:t>
            </a:r>
            <a:r>
              <a:rPr lang="en-US" dirty="0"/>
              <a:t>Meet '</a:t>
            </a:r>
            <a:r>
              <a:rPr lang="en-US" dirty="0" err="1"/>
              <a:t>Rakshasa</a:t>
            </a:r>
            <a:r>
              <a:rPr lang="en-US" dirty="0"/>
              <a:t>,' The Malware Infection Designed To Be Undetectable And </a:t>
            </a:r>
            <a:r>
              <a:rPr lang="en-US" dirty="0" smtClean="0"/>
              <a:t>Incurable - http</a:t>
            </a:r>
            <a:r>
              <a:rPr lang="en-US" dirty="0"/>
              <a:t>://</a:t>
            </a:r>
            <a:r>
              <a:rPr lang="en-US" dirty="0" err="1"/>
              <a:t>www.forbes.com</a:t>
            </a:r>
            <a:r>
              <a:rPr lang="en-US" dirty="0"/>
              <a:t>/sites/</a:t>
            </a:r>
            <a:r>
              <a:rPr lang="en-US" dirty="0" err="1"/>
              <a:t>andygreenberg</a:t>
            </a:r>
            <a:r>
              <a:rPr lang="en-US" dirty="0"/>
              <a:t>/2012/07/26/meet-rakshasa-the-malware-infection-designed-to-be-undetectable-and-incurable/</a:t>
            </a:r>
          </a:p>
        </p:txBody>
      </p:sp>
    </p:spTree>
    <p:extLst>
      <p:ext uri="{BB962C8B-B14F-4D97-AF65-F5344CB8AC3E}">
        <p14:creationId xmlns:p14="http://schemas.microsoft.com/office/powerpoint/2010/main" val="3736469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been targeted? – intra-architecture</a:t>
            </a:r>
            <a:endParaRPr lang="en-US" dirty="0"/>
          </a:p>
        </p:txBody>
      </p:sp>
      <p:sp>
        <p:nvSpPr>
          <p:cNvPr id="6" name="Rectangle 5"/>
          <p:cNvSpPr/>
          <p:nvPr/>
        </p:nvSpPr>
        <p:spPr>
          <a:xfrm>
            <a:off x="394370" y="6550223"/>
            <a:ext cx="7577495" cy="307777"/>
          </a:xfrm>
          <a:prstGeom prst="rect">
            <a:avLst/>
          </a:prstGeom>
        </p:spPr>
        <p:txBody>
          <a:bodyPr wrap="square">
            <a:spAutoFit/>
          </a:bodyPr>
          <a:lstStyle/>
          <a:p>
            <a:r>
              <a:rPr lang="en-US" sz="1400" dirty="0"/>
              <a:t>http://</a:t>
            </a:r>
            <a:r>
              <a:rPr lang="en-US" sz="1400" dirty="0" err="1"/>
              <a:t>www.intel.com</a:t>
            </a:r>
            <a:r>
              <a:rPr lang="en-US" sz="1400" dirty="0"/>
              <a:t>/Assets/PDF/datasheet/316966.pdf</a:t>
            </a:r>
          </a:p>
        </p:txBody>
      </p:sp>
      <p:pic>
        <p:nvPicPr>
          <p:cNvPr id="7" name="Picture 6"/>
          <p:cNvPicPr>
            <a:picLocks noChangeAspect="1"/>
          </p:cNvPicPr>
          <p:nvPr/>
        </p:nvPicPr>
        <p:blipFill>
          <a:blip r:embed="rId3"/>
          <a:stretch>
            <a:fillRect/>
          </a:stretch>
        </p:blipFill>
        <p:spPr>
          <a:xfrm>
            <a:off x="546100" y="1295400"/>
            <a:ext cx="8039100" cy="4267200"/>
          </a:xfrm>
          <a:prstGeom prst="rect">
            <a:avLst/>
          </a:prstGeom>
        </p:spPr>
      </p:pic>
      <p:sp>
        <p:nvSpPr>
          <p:cNvPr id="8" name="Rectangle 7"/>
          <p:cNvSpPr/>
          <p:nvPr/>
        </p:nvSpPr>
        <p:spPr>
          <a:xfrm>
            <a:off x="4242656" y="3674713"/>
            <a:ext cx="1364674" cy="905168"/>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Intel Active Management Technology (AMT)</a:t>
            </a:r>
          </a:p>
        </p:txBody>
      </p:sp>
      <p:sp>
        <p:nvSpPr>
          <p:cNvPr id="9" name="Rectangle 8"/>
          <p:cNvSpPr/>
          <p:nvPr/>
        </p:nvSpPr>
        <p:spPr>
          <a:xfrm>
            <a:off x="7191965" y="3363983"/>
            <a:ext cx="1820298" cy="418809"/>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System Management RAM</a:t>
            </a:r>
          </a:p>
        </p:txBody>
      </p:sp>
      <p:grpSp>
        <p:nvGrpSpPr>
          <p:cNvPr id="10" name="Group 9"/>
          <p:cNvGrpSpPr/>
          <p:nvPr/>
        </p:nvGrpSpPr>
        <p:grpSpPr>
          <a:xfrm>
            <a:off x="7634075" y="3093784"/>
            <a:ext cx="1043811" cy="1026758"/>
            <a:chOff x="1986212" y="2215636"/>
            <a:chExt cx="2499652" cy="2458816"/>
          </a:xfrm>
        </p:grpSpPr>
        <p:cxnSp>
          <p:nvCxnSpPr>
            <p:cNvPr id="11" name="Straight Connector 10"/>
            <p:cNvCxnSpPr>
              <a:stCxn id="12" idx="0"/>
              <a:endCxn id="12"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onut 11"/>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3" name="Straight Connector 12"/>
            <p:cNvCxnSpPr>
              <a:stCxn id="12" idx="2"/>
              <a:endCxn id="12"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4381542" y="3583933"/>
            <a:ext cx="1043811" cy="1026758"/>
            <a:chOff x="1986212" y="2215636"/>
            <a:chExt cx="2499652" cy="2458816"/>
          </a:xfrm>
        </p:grpSpPr>
        <p:cxnSp>
          <p:nvCxnSpPr>
            <p:cNvPr id="15" name="Straight Connector 14"/>
            <p:cNvCxnSpPr>
              <a:stCxn id="16" idx="0"/>
              <a:endCxn id="16" idx="4"/>
            </p:cNvCxnSpPr>
            <p:nvPr/>
          </p:nvCxnSpPr>
          <p:spPr>
            <a:xfrm>
              <a:off x="3236038" y="2215636"/>
              <a:ext cx="0" cy="2458816"/>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onut 15"/>
            <p:cNvSpPr/>
            <p:nvPr/>
          </p:nvSpPr>
          <p:spPr>
            <a:xfrm>
              <a:off x="1986212" y="2215636"/>
              <a:ext cx="2499652" cy="2458816"/>
            </a:xfrm>
            <a:prstGeom prst="donut">
              <a:avLst>
                <a:gd name="adj" fmla="val 6391"/>
              </a:avLst>
            </a:prstGeom>
            <a:solidFill>
              <a:schemeClr val="tx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cxnSp>
          <p:nvCxnSpPr>
            <p:cNvPr id="17" name="Straight Connector 16"/>
            <p:cNvCxnSpPr>
              <a:stCxn id="16" idx="2"/>
              <a:endCxn id="16" idx="6"/>
            </p:cNvCxnSpPr>
            <p:nvPr/>
          </p:nvCxnSpPr>
          <p:spPr>
            <a:xfrm>
              <a:off x="1986212" y="3445044"/>
              <a:ext cx="2499652"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35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58103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83116" y="2568939"/>
            <a:ext cx="8060610" cy="389922"/>
          </a:xfrm>
        </p:spPr>
        <p:txBody>
          <a:bodyPr/>
          <a:lstStyle/>
          <a:p>
            <a:r>
              <a:rPr lang="en-US" dirty="0" smtClean="0"/>
              <a:t>Sam Cornwell, John Butterworth, Xeno Kovah</a:t>
            </a:r>
            <a:r>
              <a:rPr lang="en-US" dirty="0"/>
              <a:t>, Corey </a:t>
            </a:r>
            <a:r>
              <a:rPr lang="en-US" dirty="0" smtClean="0"/>
              <a:t>Kallenberg</a:t>
            </a:r>
            <a:endParaRPr lang="en-US" dirty="0"/>
          </a:p>
        </p:txBody>
      </p:sp>
      <p:sp>
        <p:nvSpPr>
          <p:cNvPr id="3" name="Title 2"/>
          <p:cNvSpPr>
            <a:spLocks noGrp="1"/>
          </p:cNvSpPr>
          <p:nvPr>
            <p:ph type="ctrTitle" sz="quarter"/>
          </p:nvPr>
        </p:nvSpPr>
        <p:spPr>
          <a:xfrm>
            <a:off x="757146" y="368932"/>
            <a:ext cx="7583374" cy="1981200"/>
          </a:xfrm>
        </p:spPr>
        <p:txBody>
          <a:bodyPr/>
          <a:lstStyle/>
          <a:p>
            <a:r>
              <a:rPr lang="en-US" dirty="0" smtClean="0"/>
              <a:t>Copernicus:</a:t>
            </a:r>
            <a:br>
              <a:rPr lang="en-US" dirty="0" smtClean="0"/>
            </a:br>
            <a:r>
              <a:rPr lang="en-US" dirty="0" smtClean="0"/>
              <a:t>"Question your assumptions</a:t>
            </a:r>
            <a:br>
              <a:rPr lang="en-US" dirty="0" smtClean="0"/>
            </a:br>
            <a:r>
              <a:rPr lang="en-US" dirty="0" smtClean="0"/>
              <a:t>(about BIOS security)"</a:t>
            </a:r>
            <a:endParaRPr lang="en-US" dirty="0"/>
          </a:p>
        </p:txBody>
      </p:sp>
    </p:spTree>
    <p:extLst>
      <p:ext uri="{BB962C8B-B14F-4D97-AF65-F5344CB8AC3E}">
        <p14:creationId xmlns:p14="http://schemas.microsoft.com/office/powerpoint/2010/main" val="13207470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a:xfrm>
            <a:off x="609600" y="1447800"/>
            <a:ext cx="8229600" cy="4899212"/>
          </a:xfrm>
        </p:spPr>
        <p:txBody>
          <a:bodyPr>
            <a:normAutofit lnSpcReduction="10000"/>
          </a:bodyPr>
          <a:lstStyle/>
          <a:p>
            <a:r>
              <a:rPr lang="en-US" dirty="0" smtClean="0"/>
              <a:t>We want to know if a BIOS is writable</a:t>
            </a:r>
          </a:p>
          <a:p>
            <a:r>
              <a:rPr lang="en-US" dirty="0" smtClean="0"/>
              <a:t>We want to be able to integrity check the BIOS</a:t>
            </a:r>
          </a:p>
          <a:p>
            <a:pPr lvl="1"/>
            <a:r>
              <a:rPr lang="en-US" dirty="0" smtClean="0"/>
              <a:t>We want our integrity checks to be more actionable than "the hash changed. Do 'something' about it."</a:t>
            </a:r>
          </a:p>
          <a:p>
            <a:r>
              <a:rPr lang="en-US" dirty="0" smtClean="0"/>
              <a:t>We want BIOS integrity checking to be a widely available capability for both industry and our government sponsors</a:t>
            </a:r>
          </a:p>
          <a:p>
            <a:r>
              <a:rPr lang="en-US" dirty="0" smtClean="0"/>
              <a:t>We want to know what the state of the wild for BIOS security looks like right now</a:t>
            </a:r>
          </a:p>
          <a:p>
            <a:endParaRPr lang="en-US" dirty="0" smtClean="0"/>
          </a:p>
          <a:p>
            <a:r>
              <a:rPr lang="en-US" dirty="0" smtClean="0"/>
              <a:t>Copernicus is available now for you to play around with!</a:t>
            </a:r>
          </a:p>
          <a:p>
            <a:r>
              <a:rPr lang="en-US" dirty="0">
                <a:hlinkClick r:id="rId3"/>
              </a:rPr>
              <a:t>http://www.mitre.org/capabilities/cybersecurity/overview/cybersecurity-blog/copernicus-question-your-assumptions-</a:t>
            </a:r>
            <a:r>
              <a:rPr lang="en-US" dirty="0" smtClean="0">
                <a:hlinkClick r:id="rId3"/>
              </a:rPr>
              <a:t>about</a:t>
            </a:r>
            <a:r>
              <a:rPr lang="en-US" dirty="0"/>
              <a:t> or </a:t>
            </a:r>
            <a:r>
              <a:rPr lang="en-US" dirty="0">
                <a:hlinkClick r:id="rId4"/>
              </a:rPr>
              <a:t>http://bit.ly/</a:t>
            </a:r>
            <a:r>
              <a:rPr lang="en-US" dirty="0" smtClean="0">
                <a:hlinkClick r:id="rId4"/>
              </a:rPr>
              <a:t>19rYHin</a:t>
            </a:r>
            <a:endParaRPr lang="en-US" dirty="0"/>
          </a:p>
          <a:p>
            <a:r>
              <a:rPr lang="en-US" dirty="0" smtClean="0"/>
              <a:t>Please contribute your data back to us</a:t>
            </a:r>
          </a:p>
        </p:txBody>
      </p:sp>
    </p:spTree>
    <p:extLst>
      <p:ext uri="{BB962C8B-B14F-4D97-AF65-F5344CB8AC3E}">
        <p14:creationId xmlns:p14="http://schemas.microsoft.com/office/powerpoint/2010/main" val="31829093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 Access Control Checking</a:t>
            </a:r>
            <a:endParaRPr lang="en-US" dirty="0"/>
          </a:p>
        </p:txBody>
      </p:sp>
      <p:sp>
        <p:nvSpPr>
          <p:cNvPr id="3" name="Content Placeholder 2"/>
          <p:cNvSpPr>
            <a:spLocks noGrp="1"/>
          </p:cNvSpPr>
          <p:nvPr>
            <p:ph idx="1"/>
          </p:nvPr>
        </p:nvSpPr>
        <p:spPr/>
        <p:txBody>
          <a:bodyPr>
            <a:normAutofit/>
          </a:bodyPr>
          <a:lstStyle/>
          <a:p>
            <a:r>
              <a:rPr lang="en-US" dirty="0" smtClean="0"/>
              <a:t>BIOS makers are supposed to set certain access control bits that are scattered around a number of hardware registers. These bits should make it so that no one can write to the BIOS flash chip until next reboot.</a:t>
            </a:r>
          </a:p>
          <a:p>
            <a:r>
              <a:rPr lang="en-US" dirty="0" smtClean="0"/>
              <a:t>Unfortunately vendors don't always set these bits correctly, and the BIOS can therefore be written to directly by anyone with admin privileges</a:t>
            </a:r>
          </a:p>
          <a:p>
            <a:endParaRPr lang="en-US" dirty="0"/>
          </a:p>
          <a:p>
            <a:r>
              <a:rPr lang="en-US" dirty="0" smtClean="0"/>
              <a:t>Copernicus checks these bits and reports whether a BIOS flash chip is open for modification</a:t>
            </a:r>
          </a:p>
        </p:txBody>
      </p:sp>
      <p:pic>
        <p:nvPicPr>
          <p:cNvPr id="4" name="Picture 3"/>
          <p:cNvPicPr>
            <a:picLocks noChangeAspect="1"/>
          </p:cNvPicPr>
          <p:nvPr/>
        </p:nvPicPr>
        <p:blipFill>
          <a:blip r:embed="rId3"/>
          <a:stretch>
            <a:fillRect/>
          </a:stretch>
        </p:blipFill>
        <p:spPr>
          <a:xfrm>
            <a:off x="4065211" y="5232400"/>
            <a:ext cx="1625600" cy="1625600"/>
          </a:xfrm>
          <a:prstGeom prst="rect">
            <a:avLst/>
          </a:prstGeom>
        </p:spPr>
      </p:pic>
    </p:spTree>
    <p:extLst>
      <p:ext uri="{BB962C8B-B14F-4D97-AF65-F5344CB8AC3E}">
        <p14:creationId xmlns:p14="http://schemas.microsoft.com/office/powerpoint/2010/main" val="4124325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Copernicus Video</a:t>
            </a:r>
            <a:endParaRPr lang="en-US" dirty="0"/>
          </a:p>
        </p:txBody>
      </p:sp>
      <p:sp>
        <p:nvSpPr>
          <p:cNvPr id="3" name="Content Placeholder 2"/>
          <p:cNvSpPr>
            <a:spLocks noGrp="1"/>
          </p:cNvSpPr>
          <p:nvPr>
            <p:ph idx="1"/>
          </p:nvPr>
        </p:nvSpPr>
        <p:spPr/>
        <p:txBody>
          <a:bodyPr/>
          <a:lstStyle/>
          <a:p>
            <a:r>
              <a:rPr lang="en-US" dirty="0" err="1"/>
              <a:t>s</a:t>
            </a:r>
            <a:r>
              <a:rPr lang="en-US" dirty="0" err="1" smtClean="0"/>
              <a:t>tandalone.bat</a:t>
            </a:r>
            <a:endParaRPr lang="en-US" dirty="0" smtClean="0"/>
          </a:p>
          <a:p>
            <a:r>
              <a:rPr lang="en-US" dirty="0">
                <a:hlinkClick r:id="rId3"/>
              </a:rPr>
              <a:t>http://www.youtube.com/watch?v=</a:t>
            </a:r>
            <a:r>
              <a:rPr lang="en-US" dirty="0" smtClean="0">
                <a:hlinkClick r:id="rId3"/>
              </a:rPr>
              <a:t>zZe88jW9PuE</a:t>
            </a:r>
            <a:endParaRPr lang="en-US" dirty="0" smtClean="0"/>
          </a:p>
          <a:p>
            <a:endParaRPr lang="en-US" dirty="0" smtClean="0"/>
          </a:p>
        </p:txBody>
      </p:sp>
    </p:spTree>
    <p:extLst>
      <p:ext uri="{BB962C8B-B14F-4D97-AF65-F5344CB8AC3E}">
        <p14:creationId xmlns:p14="http://schemas.microsoft.com/office/powerpoint/2010/main" val="15412291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600"/>
            <a:ext cx="9144000" cy="5623723"/>
          </a:xfrm>
          <a:prstGeom prst="rect">
            <a:avLst/>
          </a:prstGeom>
        </p:spPr>
      </p:pic>
      <p:sp>
        <p:nvSpPr>
          <p:cNvPr id="5" name="Title 1"/>
          <p:cNvSpPr>
            <a:spLocks noGrp="1"/>
          </p:cNvSpPr>
          <p:nvPr>
            <p:ph type="title"/>
          </p:nvPr>
        </p:nvSpPr>
        <p:spPr>
          <a:xfrm>
            <a:off x="609600" y="-193056"/>
            <a:ext cx="8229600" cy="868362"/>
          </a:xfrm>
        </p:spPr>
        <p:txBody>
          <a:bodyPr/>
          <a:lstStyle/>
          <a:p>
            <a:r>
              <a:rPr lang="en-US" dirty="0" smtClean="0"/>
              <a:t>Running Copernicus 2</a:t>
            </a:r>
            <a:endParaRPr lang="en-US" dirty="0"/>
          </a:p>
        </p:txBody>
      </p:sp>
    </p:spTree>
    <p:extLst>
      <p:ext uri="{BB962C8B-B14F-4D97-AF65-F5344CB8AC3E}">
        <p14:creationId xmlns:p14="http://schemas.microsoft.com/office/powerpoint/2010/main" val="18206293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40477"/>
            <a:ext cx="9144000" cy="1569203"/>
          </a:xfrm>
          <a:prstGeom prst="rect">
            <a:avLst/>
          </a:prstGeom>
        </p:spPr>
      </p:pic>
      <p:pic>
        <p:nvPicPr>
          <p:cNvPr id="5" name="Picture 4"/>
          <p:cNvPicPr>
            <a:picLocks noChangeAspect="1"/>
          </p:cNvPicPr>
          <p:nvPr/>
        </p:nvPicPr>
        <p:blipFill rotWithShape="1">
          <a:blip r:embed="rId3"/>
          <a:srcRect t="54273"/>
          <a:stretch/>
        </p:blipFill>
        <p:spPr>
          <a:xfrm>
            <a:off x="0" y="2896547"/>
            <a:ext cx="9144000" cy="614429"/>
          </a:xfrm>
          <a:prstGeom prst="rect">
            <a:avLst/>
          </a:prstGeom>
        </p:spPr>
      </p:pic>
      <p:pic>
        <p:nvPicPr>
          <p:cNvPr id="6" name="Picture 5"/>
          <p:cNvPicPr>
            <a:picLocks noChangeAspect="1"/>
          </p:cNvPicPr>
          <p:nvPr/>
        </p:nvPicPr>
        <p:blipFill>
          <a:blip r:embed="rId4"/>
          <a:stretch>
            <a:fillRect/>
          </a:stretch>
        </p:blipFill>
        <p:spPr>
          <a:xfrm>
            <a:off x="0" y="3511439"/>
            <a:ext cx="9144000" cy="586357"/>
          </a:xfrm>
          <a:prstGeom prst="rect">
            <a:avLst/>
          </a:prstGeom>
        </p:spPr>
      </p:pic>
      <p:sp>
        <p:nvSpPr>
          <p:cNvPr id="7" name="Title 1"/>
          <p:cNvSpPr>
            <a:spLocks noGrp="1"/>
          </p:cNvSpPr>
          <p:nvPr>
            <p:ph type="title"/>
          </p:nvPr>
        </p:nvSpPr>
        <p:spPr>
          <a:xfrm>
            <a:off x="609600" y="0"/>
            <a:ext cx="8229600" cy="868362"/>
          </a:xfrm>
        </p:spPr>
        <p:txBody>
          <a:bodyPr/>
          <a:lstStyle/>
          <a:p>
            <a:r>
              <a:rPr lang="en-US" dirty="0" smtClean="0"/>
              <a:t>Running Copernicus 3 – .</a:t>
            </a:r>
            <a:r>
              <a:rPr lang="en-US" dirty="0" err="1" smtClean="0"/>
              <a:t>csv</a:t>
            </a:r>
            <a:r>
              <a:rPr lang="en-US" dirty="0" smtClean="0"/>
              <a:t> output</a:t>
            </a:r>
            <a:endParaRPr lang="en-US" dirty="0"/>
          </a:p>
        </p:txBody>
      </p:sp>
    </p:spTree>
    <p:extLst>
      <p:ext uri="{BB962C8B-B14F-4D97-AF65-F5344CB8AC3E}">
        <p14:creationId xmlns:p14="http://schemas.microsoft.com/office/powerpoint/2010/main" val="16245185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394888"/>
          </a:xfrm>
          <a:prstGeom prst="rect">
            <a:avLst/>
          </a:prstGeom>
        </p:spPr>
      </p:pic>
      <p:sp>
        <p:nvSpPr>
          <p:cNvPr id="5" name="Title 1"/>
          <p:cNvSpPr>
            <a:spLocks noGrp="1"/>
          </p:cNvSpPr>
          <p:nvPr>
            <p:ph type="title"/>
          </p:nvPr>
        </p:nvSpPr>
        <p:spPr>
          <a:xfrm>
            <a:off x="432749" y="6166463"/>
            <a:ext cx="8229600" cy="868362"/>
          </a:xfrm>
        </p:spPr>
        <p:txBody>
          <a:bodyPr/>
          <a:lstStyle/>
          <a:p>
            <a:r>
              <a:rPr lang="en-US" dirty="0" smtClean="0"/>
              <a:t>Running Copernicus 4 – .log output</a:t>
            </a:r>
            <a:endParaRPr lang="en-US" dirty="0"/>
          </a:p>
        </p:txBody>
      </p:sp>
    </p:spTree>
    <p:extLst>
      <p:ext uri="{BB962C8B-B14F-4D97-AF65-F5344CB8AC3E}">
        <p14:creationId xmlns:p14="http://schemas.microsoft.com/office/powerpoint/2010/main" val="23339786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BIOS/SMRAM </a:t>
            </a:r>
            <a:r>
              <a:rPr lang="en-US" dirty="0" err="1" smtClean="0"/>
              <a:t>Writability</a:t>
            </a:r>
            <a:r>
              <a:rPr lang="en-US" dirty="0" smtClean="0"/>
              <a:t> Analysis Video</a:t>
            </a:r>
            <a:endParaRPr lang="en-US" dirty="0"/>
          </a:p>
        </p:txBody>
      </p:sp>
      <p:sp>
        <p:nvSpPr>
          <p:cNvPr id="3" name="Content Placeholder 2"/>
          <p:cNvSpPr>
            <a:spLocks noGrp="1"/>
          </p:cNvSpPr>
          <p:nvPr>
            <p:ph idx="1"/>
          </p:nvPr>
        </p:nvSpPr>
        <p:spPr/>
        <p:txBody>
          <a:bodyPr/>
          <a:lstStyle/>
          <a:p>
            <a:r>
              <a:rPr lang="en-US" dirty="0" err="1" smtClean="0"/>
              <a:t>protections.py</a:t>
            </a:r>
            <a:endParaRPr lang="en-US" dirty="0"/>
          </a:p>
          <a:p>
            <a:r>
              <a:rPr lang="en-US" dirty="0"/>
              <a:t>Public </a:t>
            </a:r>
            <a:r>
              <a:rPr lang="en-US" dirty="0" err="1"/>
              <a:t>youtube</a:t>
            </a:r>
            <a:r>
              <a:rPr lang="en-US" dirty="0"/>
              <a:t> link will be </a:t>
            </a:r>
            <a:r>
              <a:rPr lang="en-US"/>
              <a:t>added </a:t>
            </a:r>
            <a:r>
              <a:rPr lang="en-US" smtClean="0"/>
              <a:t>later</a:t>
            </a:r>
            <a:endParaRPr lang="en-US" dirty="0"/>
          </a:p>
        </p:txBody>
      </p:sp>
      <p:pic>
        <p:nvPicPr>
          <p:cNvPr id="4" name="Picture 3"/>
          <p:cNvPicPr>
            <a:picLocks noChangeAspect="1"/>
          </p:cNvPicPr>
          <p:nvPr/>
        </p:nvPicPr>
        <p:blipFill>
          <a:blip r:embed="rId3"/>
          <a:stretch>
            <a:fillRect/>
          </a:stretch>
        </p:blipFill>
        <p:spPr>
          <a:xfrm>
            <a:off x="-21491" y="2864114"/>
            <a:ext cx="9139591" cy="1121328"/>
          </a:xfrm>
          <a:prstGeom prst="rect">
            <a:avLst/>
          </a:prstGeom>
        </p:spPr>
      </p:pic>
    </p:spTree>
    <p:extLst>
      <p:ext uri="{BB962C8B-B14F-4D97-AF65-F5344CB8AC3E}">
        <p14:creationId xmlns:p14="http://schemas.microsoft.com/office/powerpoint/2010/main" val="21203519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Results</a:t>
            </a:r>
            <a:endParaRPr lang="en-US" dirty="0"/>
          </a:p>
        </p:txBody>
      </p:sp>
      <p:sp>
        <p:nvSpPr>
          <p:cNvPr id="3" name="Content Placeholder 2"/>
          <p:cNvSpPr>
            <a:spLocks noGrp="1"/>
          </p:cNvSpPr>
          <p:nvPr>
            <p:ph idx="1"/>
          </p:nvPr>
        </p:nvSpPr>
        <p:spPr>
          <a:xfrm>
            <a:off x="609600" y="1447800"/>
            <a:ext cx="8534400" cy="4678363"/>
          </a:xfrm>
        </p:spPr>
        <p:txBody>
          <a:bodyPr/>
          <a:lstStyle/>
          <a:p>
            <a:r>
              <a:rPr lang="en-US" dirty="0" smtClean="0"/>
              <a:t>We've tested on &gt; 8k machines from various organizations so far</a:t>
            </a:r>
          </a:p>
          <a:p>
            <a:r>
              <a:rPr lang="en-US" dirty="0" smtClean="0"/>
              <a:t>~55% have </a:t>
            </a:r>
            <a:r>
              <a:rPr lang="en-US" dirty="0"/>
              <a:t>unlocked </a:t>
            </a:r>
            <a:r>
              <a:rPr lang="en-US" dirty="0" smtClean="0"/>
              <a:t>BIOS</a:t>
            </a:r>
            <a:endParaRPr lang="en-US" i="1" dirty="0" smtClean="0"/>
          </a:p>
          <a:p>
            <a:pPr marL="0" indent="0">
              <a:buNone/>
            </a:pPr>
            <a:endParaRPr lang="en-US" i="1" dirty="0" smtClean="0"/>
          </a:p>
        </p:txBody>
      </p:sp>
      <p:graphicFrame>
        <p:nvGraphicFramePr>
          <p:cNvPr id="6" name="Table 5"/>
          <p:cNvGraphicFramePr>
            <a:graphicFrameLocks noGrp="1"/>
          </p:cNvGraphicFramePr>
          <p:nvPr>
            <p:extLst>
              <p:ext uri="{D42A27DB-BD31-4B8C-83A1-F6EECF244321}">
                <p14:modId xmlns:p14="http://schemas.microsoft.com/office/powerpoint/2010/main" val="2895921950"/>
              </p:ext>
            </p:extLst>
          </p:nvPr>
        </p:nvGraphicFramePr>
        <p:xfrm>
          <a:off x="490027" y="2935611"/>
          <a:ext cx="8483600" cy="3263896"/>
        </p:xfrm>
        <a:graphic>
          <a:graphicData uri="http://schemas.openxmlformats.org/drawingml/2006/table">
            <a:tbl>
              <a:tblPr/>
              <a:tblGrid>
                <a:gridCol w="656119"/>
                <a:gridCol w="1400513"/>
                <a:gridCol w="1635553"/>
                <a:gridCol w="1542472"/>
                <a:gridCol w="1719769"/>
                <a:gridCol w="1529174"/>
              </a:tblGrid>
              <a:tr h="407987">
                <a:tc>
                  <a:txBody>
                    <a:bodyPr/>
                    <a:lstStyle/>
                    <a:p>
                      <a:pPr algn="l" fontAlgn="b"/>
                      <a:r>
                        <a:rPr lang="en-US" sz="1600" b="0" i="0" u="none" strike="noStrike" dirty="0">
                          <a:solidFill>
                            <a:srgbClr val="000000"/>
                          </a:solidFill>
                          <a:effectLst/>
                          <a:latin typeface="Calibri"/>
                        </a:rPr>
                        <a:t>COUNT</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BIOS_VENDOR</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PRODUCT_NAME</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BIOS_VERSION</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SMRAM_UNLOCKED</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BIOS_UNLOCKED</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7</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A25</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7</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3</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A27</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3</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10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A29</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10</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7</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A30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1</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A31</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2</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A32</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0</a:t>
                      </a:r>
                    </a:p>
                  </a:txBody>
                  <a:tcPr marL="9525" marR="9525" marT="9525" marB="0" anchor="b">
                    <a:lnL>
                      <a:noFill/>
                    </a:lnL>
                    <a:lnR>
                      <a:noFill/>
                    </a:lnR>
                    <a:lnT>
                      <a:noFill/>
                    </a:lnT>
                    <a:lnB>
                      <a:noFill/>
                    </a:lnB>
                  </a:tcPr>
                </a:tc>
              </a:tr>
              <a:tr h="407987">
                <a:tc>
                  <a:txBody>
                    <a:bodyPr/>
                    <a:lstStyle/>
                    <a:p>
                      <a:pPr algn="l" fontAlgn="b"/>
                      <a:r>
                        <a:rPr lang="en-US" sz="1600" b="0" i="0" u="none" strike="noStrike" dirty="0">
                          <a:solidFill>
                            <a:srgbClr val="000000"/>
                          </a:solidFill>
                          <a:effectLst/>
                          <a:latin typeface="Calibri"/>
                        </a:rPr>
                        <a:t>1</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Dell Inc.</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Latitude E6400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A33</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0</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991445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mitrebriefing_2013">
  <a:themeElements>
    <a:clrScheme name="MITRE Corporate Colors">
      <a:dk1>
        <a:sysClr val="windowText" lastClr="000000"/>
      </a:dk1>
      <a:lt1>
        <a:sysClr val="window" lastClr="FFFFFF"/>
      </a:lt1>
      <a:dk2>
        <a:srgbClr val="005F9E"/>
      </a:dk2>
      <a:lt2>
        <a:srgbClr val="FFFFFF"/>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MITRE Corpor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1">
              <a:lumMod val="50000"/>
              <a:lumOff val="50000"/>
            </a:schemeClr>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spcAft>
            <a:spcPts val="600"/>
          </a:spcAft>
          <a:defRPr sz="160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14979</TotalTime>
  <Words>8375</Words>
  <Application>Microsoft Office PowerPoint</Application>
  <PresentationFormat>On-screen Show (4:3)</PresentationFormat>
  <Paragraphs>978</Paragraphs>
  <Slides>121</Slides>
  <Notes>59</Notes>
  <HiddenSlides>0</HiddenSlides>
  <MMClips>0</MMClips>
  <ScaleCrop>false</ScaleCrop>
  <HeadingPairs>
    <vt:vector size="4" baseType="variant">
      <vt:variant>
        <vt:lpstr>Theme</vt:lpstr>
      </vt:variant>
      <vt:variant>
        <vt:i4>2</vt:i4>
      </vt:variant>
      <vt:variant>
        <vt:lpstr>Slide Titles</vt:lpstr>
      </vt:variant>
      <vt:variant>
        <vt:i4>121</vt:i4>
      </vt:variant>
    </vt:vector>
  </HeadingPairs>
  <TitlesOfParts>
    <vt:vector size="123" baseType="lpstr">
      <vt:lpstr>mitrebriefing_2013</vt:lpstr>
      <vt:lpstr>Office Theme</vt:lpstr>
      <vt:lpstr>BIOS Chronomancy: Fixing the Core Root of Trust for Measurement</vt:lpstr>
      <vt:lpstr>Introduction</vt:lpstr>
      <vt:lpstr>Motivation</vt:lpstr>
      <vt:lpstr>Outline</vt:lpstr>
      <vt:lpstr>Shoulders of Giants</vt:lpstr>
      <vt:lpstr>What's been targeted?</vt:lpstr>
      <vt:lpstr>What's been targeted? – intra-architecture</vt:lpstr>
      <vt:lpstr>What's been targeted? – intra-architecture</vt:lpstr>
      <vt:lpstr>What's been targeted? – intra-architecture</vt:lpstr>
      <vt:lpstr>What's been targeted? – intra-architecture</vt:lpstr>
      <vt:lpstr>What's been targeted? – intra-architecture</vt:lpstr>
      <vt:lpstr>What's been targeted? – intra-architecture</vt:lpstr>
      <vt:lpstr>1998 – CIH/Chernobyl Virus</vt:lpstr>
      <vt:lpstr>2006 – Implementing and Detecting an ACPI BIOS Rootkit – Heasman [8]</vt:lpstr>
      <vt:lpstr>PowerPoint Presentation</vt:lpstr>
      <vt:lpstr>2006 – "Using CPU System Management Mode to Circumvent Operating System Security Functions " – Duflot et al. [10]</vt:lpstr>
      <vt:lpstr>PowerPoint Presentation</vt:lpstr>
      <vt:lpstr>2007 – Implementing and Detecting a PCI Rootkit – Heasman [9] </vt:lpstr>
      <vt:lpstr>2009 – Persistent BIOS Infection – Sacco &amp; Ortega [15]</vt:lpstr>
      <vt:lpstr>PowerPoint Presentation</vt:lpstr>
      <vt:lpstr>2009 – Deactivate the Rootkit – Ortega &amp; Sacco [16]</vt:lpstr>
      <vt:lpstr>PowerPoint Presentation</vt:lpstr>
      <vt:lpstr>2009 – Attacking Intel BIOS – Wojtczuk &amp; Tereshkin [1]</vt:lpstr>
      <vt:lpstr>PowerPoint Presentation</vt:lpstr>
      <vt:lpstr>2011 – Sticky Finger &amp; KBC Custom Shop – Gazet [17]</vt:lpstr>
      <vt:lpstr>PowerPoint Presentation</vt:lpstr>
      <vt:lpstr>2012 - DE MYSTERIIS DOM JOBSIVS Mac EFI Rootkits – Snare [18]</vt:lpstr>
      <vt:lpstr>PowerPoint Presentation</vt:lpstr>
      <vt:lpstr>2011 – Mebromi[14]</vt:lpstr>
      <vt:lpstr>2013 – Evil Maid Just Got Angrier: Why Full-Disk Encryption With TPM is Insecure on Many Systems – Bulygin [3], A Tale of One Software Bypass of Windows 8 Secure Boot – Bulygin et al. [4]</vt:lpstr>
      <vt:lpstr>PowerPoint Presentation</vt:lpstr>
      <vt:lpstr>PowerPoint Presentation</vt:lpstr>
      <vt:lpstr>2013 – BIOS Chronomancy – Butterworth et al.[18], Defeating Signed BIOS Enforcement – Kallenberg et al. [13]</vt:lpstr>
      <vt:lpstr>PowerPoint Presentation</vt:lpstr>
      <vt:lpstr>Getting into BIOS</vt:lpstr>
      <vt:lpstr>Dell E6400 BIOS Update</vt:lpstr>
      <vt:lpstr>BIOS Update Routine (1 of 2)</vt:lpstr>
      <vt:lpstr>BIOS Update Routine (2 of 2)</vt:lpstr>
      <vt:lpstr>Attacker Objective and Plan</vt:lpstr>
      <vt:lpstr>Attack Surface</vt:lpstr>
      <vt:lpstr>Packet Parsing</vt:lpstr>
      <vt:lpstr>Curious GEOR?</vt:lpstr>
      <vt:lpstr>RBU Packet Copied</vt:lpstr>
      <vt:lpstr>RBU Packet Parsing Vulnerability</vt:lpstr>
      <vt:lpstr>Lack of Mitigations</vt:lpstr>
      <vt:lpstr>Exploiting the Vulnerability</vt:lpstr>
      <vt:lpstr>Constraints Overview</vt:lpstr>
      <vt:lpstr>More Problems</vt:lpstr>
      <vt:lpstr>Constraints Corollary</vt:lpstr>
      <vt:lpstr>Faux GEOR</vt:lpstr>
      <vt:lpstr>RBU Packet Solution</vt:lpstr>
      <vt:lpstr>Malicious BIOS Update</vt:lpstr>
      <vt:lpstr>PoC Demonstration Video http://youtu.be/V_ea21CrOPM</vt:lpstr>
      <vt:lpstr>Vulnerability Conclusion</vt:lpstr>
      <vt:lpstr>How can we detect attackers in the BIOS? Trusted Computing Group (TCG)  Static Root of Trust for Measurement (SRTM)</vt:lpstr>
      <vt:lpstr>Terminology</vt:lpstr>
      <vt:lpstr>Example Measured Boot ("measured boot" != UEFI "secure boot")</vt:lpstr>
      <vt:lpstr>All roots of trust are not created equal</vt:lpstr>
      <vt:lpstr>Q45 Express Chipset</vt:lpstr>
      <vt:lpstr>Normal E6400 boot sequence  1</vt:lpstr>
      <vt:lpstr>Normal E6400 boot sequence 2</vt:lpstr>
      <vt:lpstr>The Problems with PCRs</vt:lpstr>
      <vt:lpstr>E6400 PCR0 (SRTM) Measurement</vt:lpstr>
      <vt:lpstr>Implications of the weak SRTM</vt:lpstr>
      <vt:lpstr>Forging the PCRs</vt:lpstr>
      <vt:lpstr>3 Firmware Malware Types</vt:lpstr>
      <vt:lpstr>Normal BIOS PCR0 Measurement</vt:lpstr>
      <vt:lpstr>PCR0 Measurement with a Tick</vt:lpstr>
      <vt:lpstr>Tick Demo Video</vt:lpstr>
      <vt:lpstr>Tick Demo Video</vt:lpstr>
      <vt:lpstr>The Flea</vt:lpstr>
      <vt:lpstr>The Flea</vt:lpstr>
      <vt:lpstr>Flea Demo Video</vt:lpstr>
      <vt:lpstr>Flea Demo Video</vt:lpstr>
      <vt:lpstr>Countermeasure:  Timing-Based Attestation "BIOS Chronomancy"</vt:lpstr>
      <vt:lpstr>Components of All Self-Checks</vt:lpstr>
      <vt:lpstr>Simplified Selfcheck()</vt:lpstr>
      <vt:lpstr>Simplified Selfcheck() Forgery</vt:lpstr>
      <vt:lpstr>TPM-Timing Based Implementation  (BIOS Boot-Time)</vt:lpstr>
      <vt:lpstr>PowerPoint Presentation</vt:lpstr>
      <vt:lpstr>PowerPoint Presentation</vt:lpstr>
      <vt:lpstr>PowerPoint Presentation</vt:lpstr>
      <vt:lpstr>BIOS Chronomancy – attacker overhead vs. clean measurement 18 E6400s, 20 measurements, 3 different loop iteration counts</vt:lpstr>
      <vt:lpstr>Is BC perfect? NOPE! TOCTOU attackers are ongoing work Enter the "flash hopper" :P</vt:lpstr>
      <vt:lpstr>Conclusion</vt:lpstr>
      <vt:lpstr>Conclusion deux!</vt:lpstr>
      <vt:lpstr>But wait…there's just One More Thing!</vt:lpstr>
      <vt:lpstr>Questions?</vt:lpstr>
      <vt:lpstr>References</vt:lpstr>
      <vt:lpstr>Backup slides</vt:lpstr>
      <vt:lpstr>Copernicus: "Question your assumptions (about BIOS security)"</vt:lpstr>
      <vt:lpstr>Motivations</vt:lpstr>
      <vt:lpstr>BIOS Access Control Checking</vt:lpstr>
      <vt:lpstr>Running Copernicus Video</vt:lpstr>
      <vt:lpstr>Running Copernicus 2</vt:lpstr>
      <vt:lpstr>Running Copernicus 3 – .csv output</vt:lpstr>
      <vt:lpstr>Running Copernicus 4 – .log output</vt:lpstr>
      <vt:lpstr>BIOS/SMRAM Writability Analysis Video</vt:lpstr>
      <vt:lpstr>Example Analysis Results</vt:lpstr>
      <vt:lpstr>Possible Defenses</vt:lpstr>
      <vt:lpstr>Looking for BIOS Changes</vt:lpstr>
      <vt:lpstr>BIOS Change Detection Video</vt:lpstr>
      <vt:lpstr>PCR Change Response with Copernicus</vt:lpstr>
      <vt:lpstr>BIOS Static Analysis in IDA Video</vt:lpstr>
      <vt:lpstr>BIOS Static Analysis in IDA 2</vt:lpstr>
      <vt:lpstr>BIOS Static Analysis in IDA 3</vt:lpstr>
      <vt:lpstr>BIOS Static Analysis in IDA 4</vt:lpstr>
      <vt:lpstr>BIOS Static Analysis in IDA 5</vt:lpstr>
      <vt:lpstr>BIOS Static Analysis in IDA 6</vt:lpstr>
      <vt:lpstr>Conclusion</vt:lpstr>
      <vt:lpstr>References</vt:lpstr>
      <vt:lpstr>References 2</vt:lpstr>
      <vt:lpstr>References 3</vt:lpstr>
      <vt:lpstr>E6400 PCR[1-3]</vt:lpstr>
      <vt:lpstr>Future Work: Combat TOCTOU</vt:lpstr>
      <vt:lpstr>Conditions for TOCTOU</vt:lpstr>
      <vt:lpstr>BIOS Acquisition</vt:lpstr>
      <vt:lpstr>BIOS Acquisition</vt:lpstr>
      <vt:lpstr>BIOS Acquisition</vt:lpstr>
      <vt:lpstr>BIOS Analysis: Arium CPU Debugger FTW!*</vt:lpstr>
      <vt:lpstr>BIOS Modification: Access Controls 2</vt:lpstr>
    </vt:vector>
  </TitlesOfParts>
  <Company>The MITRE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Butterworth, John W.</dc:creator>
  <dc:description>For internal MITRE use</dc:description>
  <cp:lastModifiedBy>Kovah, Xeno S.</cp:lastModifiedBy>
  <cp:revision>998</cp:revision>
  <cp:lastPrinted>2013-05-06T22:29:06Z</cp:lastPrinted>
  <dcterms:created xsi:type="dcterms:W3CDTF">2013-04-23T14:15:29Z</dcterms:created>
  <dcterms:modified xsi:type="dcterms:W3CDTF">2013-10-23T14:22:47Z</dcterms:modified>
</cp:coreProperties>
</file>