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9" r:id="rId3"/>
    <p:sldId id="262" r:id="rId4"/>
    <p:sldId id="261" r:id="rId5"/>
    <p:sldId id="257" r:id="rId6"/>
    <p:sldId id="271" r:id="rId7"/>
    <p:sldId id="272" r:id="rId8"/>
    <p:sldId id="269" r:id="rId9"/>
    <p:sldId id="260" r:id="rId10"/>
    <p:sldId id="265" r:id="rId11"/>
    <p:sldId id="287" r:id="rId12"/>
    <p:sldId id="270" r:id="rId13"/>
    <p:sldId id="288" r:id="rId14"/>
    <p:sldId id="278" r:id="rId15"/>
    <p:sldId id="264" r:id="rId16"/>
    <p:sldId id="273" r:id="rId17"/>
    <p:sldId id="266" r:id="rId18"/>
    <p:sldId id="275" r:id="rId19"/>
    <p:sldId id="267" r:id="rId20"/>
    <p:sldId id="276" r:id="rId21"/>
    <p:sldId id="289" r:id="rId22"/>
    <p:sldId id="291" r:id="rId23"/>
    <p:sldId id="268" r:id="rId24"/>
    <p:sldId id="292" r:id="rId25"/>
    <p:sldId id="293" r:id="rId26"/>
    <p:sldId id="294" r:id="rId27"/>
    <p:sldId id="295" r:id="rId28"/>
    <p:sldId id="285" r:id="rId29"/>
    <p:sldId id="286" r:id="rId30"/>
    <p:sldId id="296" r:id="rId31"/>
    <p:sldId id="298" r:id="rId32"/>
  </p:sldIdLst>
  <p:sldSz cx="13004800" cy="9753600"/>
  <p:notesSz cx="6858000" cy="9144000"/>
  <p:defaultTextStyle>
    <a:defPPr>
      <a:defRPr lang="en-US"/>
    </a:defPPr>
    <a:lvl1pPr algn="ctr" rtl="0" fontAlgn="base">
      <a:spcBef>
        <a:spcPct val="0"/>
      </a:spcBef>
      <a:spcAft>
        <a:spcPct val="0"/>
      </a:spcAft>
      <a:defRPr sz="58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58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58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58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58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58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58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58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5800" kern="1200">
        <a:solidFill>
          <a:srgbClr val="000000"/>
        </a:solidFill>
        <a:latin typeface="Gill Sans" charset="0"/>
        <a:ea typeface="ヒラギノ角ゴ ProN W3" charset="-128"/>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58" y="-96"/>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8800" y="990600"/>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D68DBFC-A3E9-43CC-8DE2-49F97121655A}" type="slidenum">
              <a:rPr lang="en-US"/>
              <a:pPr>
                <a:defRPr/>
              </a:pPr>
              <a:t>‹#›</a:t>
            </a:fld>
            <a:endParaRPr lang="en-US"/>
          </a:p>
        </p:txBody>
      </p:sp>
    </p:spTree>
    <p:extLst>
      <p:ext uri="{BB962C8B-B14F-4D97-AF65-F5344CB8AC3E}">
        <p14:creationId xmlns:p14="http://schemas.microsoft.com/office/powerpoint/2010/main" val="10619840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30200"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
        <p:nvSpPr>
          <p:cNvPr id="2" name="Title 1"/>
          <p:cNvSpPr>
            <a:spLocks noGrp="1"/>
          </p:cNvSpPr>
          <p:nvPr>
            <p:ph type="title"/>
          </p:nvPr>
        </p:nvSpPr>
        <p:spPr>
          <a:xfrm>
            <a:off x="558800" y="957262"/>
            <a:ext cx="11049000" cy="20907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p:txBody>
          <a:bodyPr/>
          <a:lstStyle>
            <a:lvl1pPr>
              <a:defRPr/>
            </a:lvl1pPr>
          </a:lstStyle>
          <a:p>
            <a:pPr>
              <a:defRPr/>
            </a:pPr>
            <a:fld id="{46B4A6D1-1C22-4AC7-A6C6-FCF52B5C0EE5}" type="slidenum">
              <a:rPr lang="en-US"/>
              <a:pPr>
                <a:defRPr/>
              </a:pPr>
              <a:t>‹#›</a:t>
            </a:fld>
            <a:endParaRPr lang="en-US"/>
          </a:p>
        </p:txBody>
      </p:sp>
    </p:spTree>
    <p:extLst>
      <p:ext uri="{BB962C8B-B14F-4D97-AF65-F5344CB8AC3E}">
        <p14:creationId xmlns:p14="http://schemas.microsoft.com/office/powerpoint/2010/main" val="295173661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77900" y="3028950"/>
            <a:ext cx="11049000"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ctr" anchorCtr="0" compatLnSpc="1">
            <a:prstTxWarp prst="textNoShape">
              <a:avLst/>
            </a:prstTxWarp>
          </a:bodyPr>
          <a:lstStyle/>
          <a:p>
            <a:pPr lvl="0"/>
            <a:r>
              <a:rPr lang="en-US" smtClean="0">
                <a:sym typeface="Calibri" charset="0"/>
              </a:rPr>
              <a:t>Click to edit Master title style</a:t>
            </a:r>
          </a:p>
        </p:txBody>
      </p:sp>
      <p:sp>
        <p:nvSpPr>
          <p:cNvPr id="1027" name="Rectangle 2"/>
          <p:cNvSpPr>
            <a:spLocks noGrp="1" noChangeArrowheads="1"/>
          </p:cNvSpPr>
          <p:nvPr>
            <p:ph type="body" idx="1"/>
          </p:nvPr>
        </p:nvSpPr>
        <p:spPr bwMode="auto">
          <a:xfrm>
            <a:off x="1955800" y="5524500"/>
            <a:ext cx="91059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smtClean="0">
                <a:sym typeface="Calibri" charset="0"/>
              </a:rPr>
              <a:t>Click to edit Master text styles</a:t>
            </a:r>
          </a:p>
          <a:p>
            <a:pPr lvl="1"/>
            <a:r>
              <a:rPr lang="en-US" smtClean="0">
                <a:sym typeface="Calibri" charset="0"/>
              </a:rPr>
              <a:t>Second level</a:t>
            </a:r>
          </a:p>
          <a:p>
            <a:pPr lvl="2"/>
            <a:r>
              <a:rPr lang="en-US" smtClean="0">
                <a:sym typeface="Calibri" charset="0"/>
              </a:rPr>
              <a:t>Third level</a:t>
            </a:r>
          </a:p>
          <a:p>
            <a:pPr lvl="3"/>
            <a:r>
              <a:rPr lang="en-US" smtClean="0">
                <a:sym typeface="Calibri" charset="0"/>
              </a:rPr>
              <a:t>Fourth level</a:t>
            </a:r>
          </a:p>
          <a:p>
            <a:pPr lvl="4"/>
            <a:r>
              <a:rPr lang="en-US" smtClean="0">
                <a:sym typeface="Calibri" charset="0"/>
              </a:rPr>
              <a:t>Fifth level</a:t>
            </a:r>
          </a:p>
        </p:txBody>
      </p:sp>
      <p:sp>
        <p:nvSpPr>
          <p:cNvPr id="2" name="Text Box 3"/>
          <p:cNvSpPr txBox="1">
            <a:spLocks noGrp="1" noChangeArrowheads="1"/>
          </p:cNvSpPr>
          <p:nvPr>
            <p:ph type="sldNum" sz="quarter" idx="4"/>
          </p:nvPr>
        </p:nvSpPr>
        <p:spPr bwMode="auto">
          <a:xfrm>
            <a:off x="373063" y="9380538"/>
            <a:ext cx="293687" cy="3175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1600">
                <a:solidFill>
                  <a:srgbClr val="878787"/>
                </a:solidFill>
                <a:latin typeface="Calibri" charset="0"/>
                <a:sym typeface="Calibri" charset="0"/>
              </a:defRPr>
            </a:lvl1pPr>
          </a:lstStyle>
          <a:p>
            <a:pPr>
              <a:defRPr/>
            </a:pPr>
            <a:fld id="{A9276259-0A30-423F-AA53-FBC30DE70F99}" type="slidenum">
              <a:rPr lang="en-US"/>
              <a:pPr>
                <a:defRPr/>
              </a:pPr>
              <a:t>‹#›</a:t>
            </a:fld>
            <a:endParaRPr lang="en-US"/>
          </a:p>
        </p:txBody>
      </p:sp>
      <p:pic>
        <p:nvPicPr>
          <p:cNvPr id="1029" name="Picture 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41000" y="152400"/>
            <a:ext cx="22860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pic>
        <p:nvPicPr>
          <p:cNvPr id="1030"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452100" y="8253413"/>
            <a:ext cx="25527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transition/>
  <p:hf hdr="0" ftr="0" dt="0"/>
  <p:txStyles>
    <p:titleStyle>
      <a:lvl1pPr algn="ctr" rtl="0" eaLnBrk="0" fontAlgn="base" hangingPunct="0">
        <a:spcBef>
          <a:spcPct val="0"/>
        </a:spcBef>
        <a:spcAft>
          <a:spcPct val="0"/>
        </a:spcAft>
        <a:defRPr sz="6200">
          <a:solidFill>
            <a:srgbClr val="FFFFFF"/>
          </a:solidFill>
          <a:latin typeface="+mj-lt"/>
          <a:ea typeface="+mj-ea"/>
          <a:cs typeface="+mj-cs"/>
          <a:sym typeface="Calibri" charset="0"/>
        </a:defRPr>
      </a:lvl1pPr>
      <a:lvl2pPr algn="ctr" rtl="0" eaLnBrk="0" fontAlgn="base" hangingPunct="0">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2pPr>
      <a:lvl3pPr algn="ctr" rtl="0" eaLnBrk="0" fontAlgn="base" hangingPunct="0">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3pPr>
      <a:lvl4pPr algn="ctr" rtl="0" eaLnBrk="0" fontAlgn="base" hangingPunct="0">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4pPr>
      <a:lvl5pPr algn="ctr" rtl="0" eaLnBrk="0" fontAlgn="base" hangingPunct="0">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5pPr>
      <a:lvl6pPr marL="457200" algn="ctr" rtl="0" fontAlgn="base">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6pPr>
      <a:lvl7pPr marL="914400" algn="ctr" rtl="0" fontAlgn="base">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7pPr>
      <a:lvl8pPr marL="1371600" algn="ctr" rtl="0" fontAlgn="base">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8pPr>
      <a:lvl9pPr marL="1828800" algn="ctr" rtl="0" fontAlgn="base">
        <a:spcBef>
          <a:spcPct val="0"/>
        </a:spcBef>
        <a:spcAft>
          <a:spcPct val="0"/>
        </a:spcAft>
        <a:defRPr sz="6200">
          <a:solidFill>
            <a:srgbClr val="FFFFFF"/>
          </a:solidFill>
          <a:latin typeface="Calibri" charset="0"/>
          <a:ea typeface="ヒラギノ角ゴ ProN W3" charset="-128"/>
          <a:cs typeface="ヒラギノ角ゴ ProN W3" charset="-128"/>
          <a:sym typeface="Calibri" charset="0"/>
        </a:defRPr>
      </a:lvl9pPr>
    </p:titleStyle>
    <p:bodyStyle>
      <a:lvl1pPr marL="342900" indent="-342900" algn="ctr" rtl="0" eaLnBrk="0" fontAlgn="base" hangingPunct="0">
        <a:spcBef>
          <a:spcPts val="1100"/>
        </a:spcBef>
        <a:spcAft>
          <a:spcPct val="0"/>
        </a:spcAft>
        <a:defRPr sz="4400">
          <a:solidFill>
            <a:srgbClr val="878787"/>
          </a:solidFill>
          <a:latin typeface="+mn-lt"/>
          <a:ea typeface="+mn-ea"/>
          <a:cs typeface="+mn-cs"/>
          <a:sym typeface="Calibri" charset="0"/>
        </a:defRPr>
      </a:lvl1pPr>
      <a:lvl2pPr marL="609600" indent="-152400" algn="ctr" rtl="0" eaLnBrk="0" fontAlgn="base" hangingPunct="0">
        <a:spcBef>
          <a:spcPts val="1000"/>
        </a:spcBef>
        <a:spcAft>
          <a:spcPct val="0"/>
        </a:spcAft>
        <a:defRPr sz="3800">
          <a:solidFill>
            <a:srgbClr val="878787"/>
          </a:solidFill>
          <a:latin typeface="+mn-lt"/>
          <a:ea typeface="+mn-ea"/>
          <a:cs typeface="+mn-cs"/>
          <a:sym typeface="Calibri" charset="0"/>
        </a:defRPr>
      </a:lvl2pPr>
      <a:lvl3pPr marL="1257300" indent="-342900" algn="ctr" rtl="0" eaLnBrk="0" fontAlgn="base" hangingPunct="0">
        <a:spcBef>
          <a:spcPts val="800"/>
        </a:spcBef>
        <a:spcAft>
          <a:spcPct val="0"/>
        </a:spcAft>
        <a:defRPr sz="3400">
          <a:solidFill>
            <a:srgbClr val="878787"/>
          </a:solidFill>
          <a:latin typeface="+mn-lt"/>
          <a:ea typeface="+mn-ea"/>
          <a:cs typeface="+mn-cs"/>
          <a:sym typeface="Calibri" charset="0"/>
        </a:defRPr>
      </a:lvl3pPr>
      <a:lvl4pPr marL="1917700" indent="-546100" algn="ctr" rtl="0" eaLnBrk="0" fontAlgn="base" hangingPunct="0">
        <a:spcBef>
          <a:spcPts val="700"/>
        </a:spcBef>
        <a:spcAft>
          <a:spcPct val="0"/>
        </a:spcAft>
        <a:defRPr sz="2800">
          <a:solidFill>
            <a:srgbClr val="878787"/>
          </a:solidFill>
          <a:latin typeface="+mn-lt"/>
          <a:ea typeface="+mn-ea"/>
          <a:cs typeface="+mn-cs"/>
          <a:sym typeface="Calibri" charset="0"/>
        </a:defRPr>
      </a:lvl4pPr>
      <a:lvl5pPr marL="2565400" indent="-736600" algn="ctr" rtl="0" eaLnBrk="0" fontAlgn="base" hangingPunct="0">
        <a:spcBef>
          <a:spcPts val="700"/>
        </a:spcBef>
        <a:spcAft>
          <a:spcPct val="0"/>
        </a:spcAft>
        <a:defRPr sz="2800">
          <a:solidFill>
            <a:srgbClr val="878787"/>
          </a:solidFill>
          <a:latin typeface="+mn-lt"/>
          <a:ea typeface="+mn-ea"/>
          <a:cs typeface="+mn-cs"/>
          <a:sym typeface="Calibri" charset="0"/>
        </a:defRPr>
      </a:lvl5pPr>
      <a:lvl6pPr marL="3022600" algn="ctr" rtl="0" fontAlgn="base">
        <a:spcBef>
          <a:spcPts val="700"/>
        </a:spcBef>
        <a:spcAft>
          <a:spcPct val="0"/>
        </a:spcAft>
        <a:defRPr sz="2800">
          <a:solidFill>
            <a:srgbClr val="878787"/>
          </a:solidFill>
          <a:latin typeface="+mn-lt"/>
          <a:ea typeface="+mn-ea"/>
          <a:cs typeface="+mn-cs"/>
          <a:sym typeface="Calibri" charset="0"/>
        </a:defRPr>
      </a:lvl6pPr>
      <a:lvl7pPr marL="3479800" algn="ctr" rtl="0" fontAlgn="base">
        <a:spcBef>
          <a:spcPts val="700"/>
        </a:spcBef>
        <a:spcAft>
          <a:spcPct val="0"/>
        </a:spcAft>
        <a:defRPr sz="2800">
          <a:solidFill>
            <a:srgbClr val="878787"/>
          </a:solidFill>
          <a:latin typeface="+mn-lt"/>
          <a:ea typeface="+mn-ea"/>
          <a:cs typeface="+mn-cs"/>
          <a:sym typeface="Calibri" charset="0"/>
        </a:defRPr>
      </a:lvl7pPr>
      <a:lvl8pPr marL="3937000" algn="ctr" rtl="0" fontAlgn="base">
        <a:spcBef>
          <a:spcPts val="700"/>
        </a:spcBef>
        <a:spcAft>
          <a:spcPct val="0"/>
        </a:spcAft>
        <a:defRPr sz="2800">
          <a:solidFill>
            <a:srgbClr val="878787"/>
          </a:solidFill>
          <a:latin typeface="+mn-lt"/>
          <a:ea typeface="+mn-ea"/>
          <a:cs typeface="+mn-cs"/>
          <a:sym typeface="Calibri" charset="0"/>
        </a:defRPr>
      </a:lvl8pPr>
      <a:lvl9pPr marL="4394200" algn="ctr" rtl="0" fontAlgn="base">
        <a:spcBef>
          <a:spcPts val="700"/>
        </a:spcBef>
        <a:spcAft>
          <a:spcPct val="0"/>
        </a:spcAft>
        <a:defRPr sz="28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hodanhq.com/search?q=C7200-ADVIPSERVICESK9_LI-M" TargetMode="External"/><Relationship Id="rId2" Type="http://schemas.openxmlformats.org/officeDocument/2006/relationships/hyperlink" Target="http://www.shodanhq.com/search?q=port:137%20calea" TargetMode="External"/><Relationship Id="rId1" Type="http://schemas.openxmlformats.org/officeDocument/2006/relationships/slideLayout" Target="../slideLayouts/slideLayout2.xml"/><Relationship Id="rId4" Type="http://schemas.openxmlformats.org/officeDocument/2006/relationships/hyperlink" Target="http://www.shodanhq.com/search?q=Blue+Coat+PacketShap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hodanhq.com/search?q=port:23+Nyancat" TargetMode="External"/><Relationship Id="rId2" Type="http://schemas.openxmlformats.org/officeDocument/2006/relationships/hyperlink" Target="http://www.shodanhq.com/search?q=%22I'm+a+teapot.%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hodanhq.com/search?q=PUBLICLY-KNOWN+CREDENTIALS" TargetMode="External"/><Relationship Id="rId2" Type="http://schemas.openxmlformats.org/officeDocument/2006/relationships/hyperlink" Target="http://www.shodanhq.com/search?q=%22Default:+admin/password%22" TargetMode="External"/><Relationship Id="rId1" Type="http://schemas.openxmlformats.org/officeDocument/2006/relationships/slideLayout" Target="../slideLayouts/slideLayout2.xml"/><Relationship Id="rId4" Type="http://schemas.openxmlformats.org/officeDocument/2006/relationships/hyperlink" Target="http://www.shodanhq.com/search?q=\x04Hos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hodanhq.com/search?q=255.255.255.25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hodanhq.com/search?q=net:10.0.0.0/8" TargetMode="External"/><Relationship Id="rId7" Type="http://schemas.openxmlformats.org/officeDocument/2006/relationships/hyperlink" Target="http://www.shodanhq.com/search?q=net:100.64.0.0/10" TargetMode="External"/><Relationship Id="rId2" Type="http://schemas.openxmlformats.org/officeDocument/2006/relationships/hyperlink" Target="http://www.shodanhq.com/search?q=net:0.0.0.0/8" TargetMode="External"/><Relationship Id="rId1" Type="http://schemas.openxmlformats.org/officeDocument/2006/relationships/slideLayout" Target="../slideLayouts/slideLayout2.xml"/><Relationship Id="rId6" Type="http://schemas.openxmlformats.org/officeDocument/2006/relationships/hyperlink" Target="http://www.shodanhq.com/search?q=net:172.16.0.0/12" TargetMode="External"/><Relationship Id="rId5" Type="http://schemas.openxmlformats.org/officeDocument/2006/relationships/hyperlink" Target="http://www.shodanhq.com/search?q=net:169.254.0.0/16" TargetMode="External"/><Relationship Id="rId4" Type="http://schemas.openxmlformats.org/officeDocument/2006/relationships/hyperlink" Target="http://www.shodanhq.com/search?q=net:127.0.0.0/8"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hodanhq.com/search?q=net:198.18.0.0/15" TargetMode="External"/><Relationship Id="rId2" Type="http://schemas.openxmlformats.org/officeDocument/2006/relationships/hyperlink" Target="http://www.shodanhq.com/search?q=net:192.0.0.0/24" TargetMode="External"/><Relationship Id="rId1" Type="http://schemas.openxmlformats.org/officeDocument/2006/relationships/slideLayout" Target="../slideLayouts/slideLayout2.xml"/><Relationship Id="rId4" Type="http://schemas.openxmlformats.org/officeDocument/2006/relationships/hyperlink" Target="http://www.shodanhq.com/search?q=net:240.0.0.0/4"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hodanhq.com/search?q=port:23+switch" TargetMode="External"/><Relationship Id="rId2" Type="http://schemas.openxmlformats.org/officeDocument/2006/relationships/hyperlink" Target="http://www.shodanhq.com/search?q=SMSLockSy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shodanhq.com/search?q=port:23+Anonymous+ftp+is+still+available" TargetMode="External"/><Relationship Id="rId2" Type="http://schemas.openxmlformats.org/officeDocument/2006/relationships/hyperlink" Target="http://www.shodanhq.com/search?q=port:23+%22list+of+built+in+commands%22"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hodanhq.com/search?q=cipher_protocol:TLSv1+cipher_name:NULL-MD5" TargetMode="External"/><Relationship Id="rId2" Type="http://schemas.openxmlformats.org/officeDocument/2006/relationships/hyperlink" Target="http://www.shodanhq.com/search?q=cipher_protocol:TLSv1+cipher_name:NULL-SH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shodanhq.com/search?q=+AIROS_SESSIONID=" TargetMode="External"/><Relationship Id="rId2" Type="http://schemas.openxmlformats.org/officeDocument/2006/relationships/hyperlink" Target="http://www.shodanhq.com/search?q=PHPSESSID=" TargetMode="External"/><Relationship Id="rId1" Type="http://schemas.openxmlformats.org/officeDocument/2006/relationships/slideLayout" Target="../slideLayouts/slideLayout2.xml"/><Relationship Id="rId4" Type="http://schemas.openxmlformats.org/officeDocument/2006/relationships/hyperlink" Target="http://www.shodanhq.com/search?q=JSESSIONI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hodanhq.com/search?q=title:%22Test%22" TargetMode="External"/><Relationship Id="rId2" Type="http://schemas.openxmlformats.org/officeDocument/2006/relationships/hyperlink" Target="http://www.shodanhq.com/search?q=org:%22Akamai+Technologies%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5E544740-4507-47BC-9DF7-35F790A7A754}" type="slidenum">
              <a:rPr lang="en-US" sz="1600" smtClean="0">
                <a:solidFill>
                  <a:srgbClr val="878787"/>
                </a:solidFill>
                <a:latin typeface="Calibri" charset="0"/>
                <a:sym typeface="Calibri" charset="0"/>
              </a:rPr>
              <a:pPr eaLnBrk="1" hangingPunct="1"/>
              <a:t>1</a:t>
            </a:fld>
            <a:endParaRPr lang="en-US" sz="1600" smtClean="0">
              <a:solidFill>
                <a:srgbClr val="878787"/>
              </a:solidFill>
              <a:latin typeface="Calibri" charset="0"/>
              <a:sym typeface="Calibri" charset="0"/>
            </a:endParaRPr>
          </a:p>
        </p:txBody>
      </p:sp>
      <p:sp>
        <p:nvSpPr>
          <p:cNvPr id="3075" name="Rectangle 4"/>
          <p:cNvSpPr>
            <a:spLocks noGrp="1" noChangeArrowheads="1"/>
          </p:cNvSpPr>
          <p:nvPr>
            <p:ph type="title"/>
          </p:nvPr>
        </p:nvSpPr>
        <p:spPr>
          <a:xfrm>
            <a:off x="1092200" y="3048000"/>
            <a:ext cx="11049000" cy="2090738"/>
          </a:xfrm>
        </p:spPr>
        <p:txBody>
          <a:bodyPr/>
          <a:lstStyle/>
          <a:p>
            <a:pPr eaLnBrk="1" hangingPunct="1"/>
            <a:r>
              <a:rPr lang="en-US" dirty="0" smtClean="0">
                <a:latin typeface="Algerian" pitchFamily="82" charset="0"/>
              </a:rPr>
              <a:t>Global </a:t>
            </a:r>
            <a:r>
              <a:rPr lang="en-US" dirty="0" err="1" smtClean="0">
                <a:latin typeface="Algerian" pitchFamily="82" charset="0"/>
              </a:rPr>
              <a:t>Logfile</a:t>
            </a:r>
            <a:r>
              <a:rPr lang="en-US" dirty="0" smtClean="0">
                <a:latin typeface="Algerian" pitchFamily="82" charset="0"/>
              </a:rPr>
              <a:t> of (IN)security</a:t>
            </a:r>
          </a:p>
        </p:txBody>
      </p:sp>
      <p:sp>
        <p:nvSpPr>
          <p:cNvPr id="3076" name="Rectangle 5"/>
          <p:cNvSpPr>
            <a:spLocks noGrp="1" noChangeArrowheads="1"/>
          </p:cNvSpPr>
          <p:nvPr>
            <p:ph type="body" idx="1"/>
          </p:nvPr>
        </p:nvSpPr>
        <p:spPr/>
        <p:txBody>
          <a:bodyPr/>
          <a:lstStyle/>
          <a:p>
            <a:pPr marL="0" indent="0" eaLnBrk="1" hangingPunct="1"/>
            <a:r>
              <a:rPr lang="en-US" dirty="0" smtClean="0">
                <a:latin typeface="Algerian" pitchFamily="82" charset="0"/>
              </a:rPr>
              <a:t>Using SHODAN to change the world.</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roadway" pitchFamily="82" charset="0"/>
              </a:rPr>
              <a:t>Inspirational Dorks!</a:t>
            </a:r>
            <a:endParaRPr lang="en-GB" dirty="0">
              <a:latin typeface="Broadway" pitchFamily="82" charset="0"/>
            </a:endParaRPr>
          </a:p>
        </p:txBody>
      </p:sp>
      <p:sp>
        <p:nvSpPr>
          <p:cNvPr id="3" name="Content Placeholder 2"/>
          <p:cNvSpPr>
            <a:spLocks noGrp="1"/>
          </p:cNvSpPr>
          <p:nvPr>
            <p:ph idx="1"/>
          </p:nvPr>
        </p:nvSpPr>
        <p:spPr>
          <a:xfrm>
            <a:off x="1244600" y="2895600"/>
            <a:ext cx="10515600" cy="5638800"/>
          </a:xfrm>
        </p:spPr>
        <p:txBody>
          <a:bodyPr/>
          <a:lstStyle/>
          <a:p>
            <a:r>
              <a:rPr lang="en-GB" dirty="0" smtClean="0">
                <a:latin typeface="Britannic Bold" pitchFamily="34" charset="0"/>
              </a:rPr>
              <a:t>Throughout this workshop I will drop inspirational queries to keep things interesting. You can have a copy of the slides, so don’t panic and write them down.</a:t>
            </a:r>
          </a:p>
          <a:p>
            <a:r>
              <a:rPr lang="en-GB" dirty="0" smtClean="0">
                <a:latin typeface="Britannic Bold" pitchFamily="34" charset="0"/>
              </a:rPr>
              <a:t>I have carefully chosen queries that don’t just tell you ‘here is a device’ but suggest some other problem or interesting research question…</a:t>
            </a:r>
            <a:endParaRPr lang="en-GB" dirty="0">
              <a:latin typeface="Britannic Bold" pitchFamily="34" charset="0"/>
            </a:endParaRP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10</a:t>
            </a:fld>
            <a:endParaRPr lang="en-US"/>
          </a:p>
        </p:txBody>
      </p:sp>
    </p:spTree>
    <p:extLst>
      <p:ext uri="{BB962C8B-B14F-4D97-AF65-F5344CB8AC3E}">
        <p14:creationId xmlns:p14="http://schemas.microsoft.com/office/powerpoint/2010/main" val="799461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Surveillence</a:t>
            </a:r>
            <a:r>
              <a:rPr lang="en-GB" dirty="0" smtClean="0"/>
              <a:t>/Censorship Dorks</a:t>
            </a:r>
            <a:endParaRPr lang="en-GB" dirty="0"/>
          </a:p>
        </p:txBody>
      </p:sp>
      <p:sp>
        <p:nvSpPr>
          <p:cNvPr id="3" name="Content Placeholder 2"/>
          <p:cNvSpPr>
            <a:spLocks noGrp="1"/>
          </p:cNvSpPr>
          <p:nvPr>
            <p:ph idx="1"/>
          </p:nvPr>
        </p:nvSpPr>
        <p:spPr>
          <a:xfrm>
            <a:off x="1244600" y="2895600"/>
            <a:ext cx="10515600" cy="5118100"/>
          </a:xfrm>
        </p:spPr>
        <p:txBody>
          <a:bodyPr/>
          <a:lstStyle/>
          <a:p>
            <a:pPr marL="742950" indent="-742950" algn="l">
              <a:buFont typeface="+mj-lt"/>
              <a:buAutoNum type="arabicPeriod"/>
            </a:pPr>
            <a:r>
              <a:rPr lang="en-GB" sz="2400" dirty="0">
                <a:hlinkClick r:id="rId2"/>
              </a:rPr>
              <a:t>http://</a:t>
            </a:r>
            <a:r>
              <a:rPr lang="en-GB" sz="2400" dirty="0" smtClean="0">
                <a:hlinkClick r:id="rId2"/>
              </a:rPr>
              <a:t>www.shodanhq.com/search?q=port%3A137%20calea</a:t>
            </a:r>
            <a:endParaRPr lang="en-GB" sz="2400" dirty="0"/>
          </a:p>
          <a:p>
            <a:pPr marL="742950" indent="-742950" algn="l">
              <a:buFont typeface="+mj-lt"/>
              <a:buAutoNum type="arabicPeriod"/>
            </a:pPr>
            <a:r>
              <a:rPr lang="en-GB" sz="2400" dirty="0">
                <a:hlinkClick r:id="rId3"/>
              </a:rPr>
              <a:t>http://</a:t>
            </a:r>
            <a:r>
              <a:rPr lang="en-GB" sz="2400" dirty="0" smtClean="0">
                <a:hlinkClick r:id="rId3"/>
              </a:rPr>
              <a:t>www.shodanhq.com/search?q=C7200-ADVIPSERVICESK9_LI-M</a:t>
            </a:r>
            <a:endParaRPr lang="en-GB" sz="2400" dirty="0"/>
          </a:p>
          <a:p>
            <a:pPr marL="742950" indent="-742950" algn="l">
              <a:buFont typeface="+mj-lt"/>
              <a:buAutoNum type="arabicPeriod"/>
            </a:pPr>
            <a:r>
              <a:rPr lang="en-GB" sz="2400" dirty="0">
                <a:hlinkClick r:id="rId4"/>
              </a:rPr>
              <a:t>http://</a:t>
            </a:r>
            <a:r>
              <a:rPr lang="en-GB" sz="2400" dirty="0" smtClean="0">
                <a:hlinkClick r:id="rId4"/>
              </a:rPr>
              <a:t>www.shodanhq.com/search?q=Blue+Coat+PacketShaper</a:t>
            </a:r>
            <a:endParaRPr lang="en-GB" sz="2400" dirty="0" smtClean="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11</a:t>
            </a:fld>
            <a:endParaRPr lang="en-US"/>
          </a:p>
        </p:txBody>
      </p:sp>
    </p:spTree>
    <p:extLst>
      <p:ext uri="{BB962C8B-B14F-4D97-AF65-F5344CB8AC3E}">
        <p14:creationId xmlns:p14="http://schemas.microsoft.com/office/powerpoint/2010/main" val="197421280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16000" y="762000"/>
            <a:ext cx="10591800" cy="1328738"/>
          </a:xfrm>
        </p:spPr>
        <p:txBody>
          <a:bodyPr/>
          <a:lstStyle/>
          <a:p>
            <a:pPr algn="l"/>
            <a:r>
              <a:rPr lang="en-US" dirty="0" smtClean="0">
                <a:latin typeface="Chiller" pitchFamily="82" charset="0"/>
              </a:rPr>
              <a:t>Common Coding Pitfalls</a:t>
            </a:r>
          </a:p>
        </p:txBody>
      </p:sp>
      <p:sp>
        <p:nvSpPr>
          <p:cNvPr id="4099" name="Content Placeholder 2"/>
          <p:cNvSpPr>
            <a:spLocks noGrp="1"/>
          </p:cNvSpPr>
          <p:nvPr>
            <p:ph idx="1"/>
          </p:nvPr>
        </p:nvSpPr>
        <p:spPr>
          <a:xfrm>
            <a:off x="1016000" y="2743200"/>
            <a:ext cx="11201400" cy="5715000"/>
          </a:xfrm>
        </p:spPr>
        <p:txBody>
          <a:bodyPr/>
          <a:lstStyle/>
          <a:p>
            <a:pPr algn="l">
              <a:buFontTx/>
              <a:buChar char="•"/>
            </a:pPr>
            <a:r>
              <a:rPr lang="en-US" sz="4000" dirty="0" smtClean="0">
                <a:solidFill>
                  <a:srgbClr val="FFFFFF"/>
                </a:solidFill>
                <a:latin typeface="Chiller" pitchFamily="82" charset="0"/>
              </a:rPr>
              <a:t>Paging through results</a:t>
            </a:r>
          </a:p>
          <a:p>
            <a:pPr algn="l">
              <a:buFontTx/>
              <a:buChar char="•"/>
            </a:pPr>
            <a:r>
              <a:rPr lang="en-US" sz="4000" dirty="0" smtClean="0">
                <a:solidFill>
                  <a:srgbClr val="FFFFFF"/>
                </a:solidFill>
                <a:latin typeface="Chiller" pitchFamily="82" charset="0"/>
              </a:rPr>
              <a:t>Matches are not all the data; use </a:t>
            </a:r>
            <a:r>
              <a:rPr lang="en-US" sz="4000" dirty="0" err="1" smtClean="0">
                <a:solidFill>
                  <a:srgbClr val="FFFFFF"/>
                </a:solidFill>
                <a:latin typeface="Chiller" pitchFamily="82" charset="0"/>
              </a:rPr>
              <a:t>host.get</a:t>
            </a:r>
            <a:r>
              <a:rPr lang="en-US" sz="4000" dirty="0" smtClean="0">
                <a:solidFill>
                  <a:srgbClr val="FFFFFF"/>
                </a:solidFill>
                <a:latin typeface="Chiller" pitchFamily="82" charset="0"/>
              </a:rPr>
              <a:t>()</a:t>
            </a:r>
          </a:p>
          <a:p>
            <a:pPr algn="l">
              <a:buFontTx/>
              <a:buChar char="•"/>
            </a:pPr>
            <a:r>
              <a:rPr lang="en-US" sz="4000" dirty="0" smtClean="0">
                <a:solidFill>
                  <a:srgbClr val="FFFFFF"/>
                </a:solidFill>
                <a:latin typeface="Chiller" pitchFamily="82" charset="0"/>
              </a:rPr>
              <a:t>Regular expressions (Groups)</a:t>
            </a:r>
          </a:p>
          <a:p>
            <a:pPr algn="l">
              <a:buFontTx/>
              <a:buChar char="•"/>
            </a:pPr>
            <a:r>
              <a:rPr lang="en-US" sz="4000" dirty="0" smtClean="0">
                <a:solidFill>
                  <a:srgbClr val="FFFFFF"/>
                </a:solidFill>
                <a:latin typeface="Chiller" pitchFamily="82" charset="0"/>
              </a:rPr>
              <a:t>Multiple net filters</a:t>
            </a:r>
          </a:p>
          <a:p>
            <a:pPr algn="l">
              <a:buFontTx/>
              <a:buChar char="•"/>
            </a:pPr>
            <a:r>
              <a:rPr lang="en-US" sz="4000" dirty="0" smtClean="0">
                <a:solidFill>
                  <a:srgbClr val="FFFFFF"/>
                </a:solidFill>
                <a:latin typeface="Chiller" pitchFamily="82" charset="0"/>
              </a:rPr>
              <a:t>Check your encodings before </a:t>
            </a:r>
            <a:r>
              <a:rPr lang="en-US" sz="4000" dirty="0" err="1" smtClean="0">
                <a:solidFill>
                  <a:srgbClr val="FFFFFF"/>
                </a:solidFill>
                <a:latin typeface="Chiller" pitchFamily="82" charset="0"/>
              </a:rPr>
              <a:t>serialisation</a:t>
            </a:r>
            <a:endParaRPr lang="en-US" sz="4000" dirty="0" smtClean="0">
              <a:solidFill>
                <a:srgbClr val="FFFFFF"/>
              </a:solidFill>
              <a:latin typeface="Chiller" pitchFamily="82" charset="0"/>
            </a:endParaRPr>
          </a:p>
          <a:p>
            <a:pPr algn="l">
              <a:buFontTx/>
              <a:buChar char="•"/>
            </a:pPr>
            <a:r>
              <a:rPr lang="en-US" sz="4000" dirty="0" smtClean="0">
                <a:solidFill>
                  <a:srgbClr val="FFFFFF"/>
                </a:solidFill>
                <a:latin typeface="Chiller" pitchFamily="82" charset="0"/>
              </a:rPr>
              <a:t>Exploits can be cached</a:t>
            </a:r>
          </a:p>
          <a:p>
            <a:pPr algn="l">
              <a:buFontTx/>
              <a:buChar char="•"/>
            </a:pPr>
            <a:r>
              <a:rPr lang="en-US" sz="4000" dirty="0" smtClean="0">
                <a:solidFill>
                  <a:srgbClr val="FFFFFF"/>
                </a:solidFill>
                <a:latin typeface="Chiller" pitchFamily="82" charset="0"/>
              </a:rPr>
              <a:t>Don’t forget to search both </a:t>
            </a:r>
            <a:r>
              <a:rPr lang="en-US" sz="4000" dirty="0" err="1" smtClean="0">
                <a:solidFill>
                  <a:srgbClr val="FFFFFF"/>
                </a:solidFill>
                <a:latin typeface="Chiller" pitchFamily="82" charset="0"/>
              </a:rPr>
              <a:t>Metasploit</a:t>
            </a:r>
            <a:r>
              <a:rPr lang="en-US" sz="4000" dirty="0" smtClean="0">
                <a:solidFill>
                  <a:srgbClr val="FFFFFF"/>
                </a:solidFill>
                <a:latin typeface="Chiller" pitchFamily="82" charset="0"/>
              </a:rPr>
              <a:t> and </a:t>
            </a:r>
            <a:r>
              <a:rPr lang="en-US" sz="4000" dirty="0" err="1" smtClean="0">
                <a:solidFill>
                  <a:srgbClr val="FFFFFF"/>
                </a:solidFill>
                <a:latin typeface="Chiller" pitchFamily="82" charset="0"/>
              </a:rPr>
              <a:t>ExploitDB</a:t>
            </a:r>
            <a:r>
              <a:rPr lang="en-US" sz="4000" dirty="0" smtClean="0">
                <a:solidFill>
                  <a:srgbClr val="FFFFFF"/>
                </a:solidFill>
                <a:latin typeface="Chiller" pitchFamily="82" charset="0"/>
              </a:rPr>
              <a:t> (They use different API calls)</a:t>
            </a:r>
          </a:p>
        </p:txBody>
      </p:sp>
      <p:sp>
        <p:nvSpPr>
          <p:cNvPr id="410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E5F7D629-9138-4972-8EB2-04401B6EC068}" type="slidenum">
              <a:rPr lang="en-US" sz="1600" smtClean="0">
                <a:solidFill>
                  <a:srgbClr val="878787"/>
                </a:solidFill>
                <a:latin typeface="Calibri" charset="0"/>
                <a:sym typeface="Calibri" charset="0"/>
              </a:rPr>
              <a:pPr eaLnBrk="1" hangingPunct="1"/>
              <a:t>12</a:t>
            </a:fld>
            <a:endParaRPr lang="en-US" sz="1600" smtClean="0">
              <a:solidFill>
                <a:srgbClr val="878787"/>
              </a:solidFill>
              <a:latin typeface="Calibri" charset="0"/>
              <a:sym typeface="Calibri" charset="0"/>
            </a:endParaRPr>
          </a:p>
        </p:txBody>
      </p:sp>
    </p:spTree>
    <p:extLst>
      <p:ext uri="{BB962C8B-B14F-4D97-AF65-F5344CB8AC3E}">
        <p14:creationId xmlns:p14="http://schemas.microsoft.com/office/powerpoint/2010/main" val="33426163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Luckily…I </a:t>
            </a:r>
            <a:r>
              <a:rPr lang="en-GB" dirty="0" err="1" smtClean="0"/>
              <a:t>haz</a:t>
            </a:r>
            <a:r>
              <a:rPr lang="en-GB" dirty="0" smtClean="0"/>
              <a:t> code </a:t>
            </a:r>
            <a:r>
              <a:rPr lang="en-GB" dirty="0" err="1" smtClean="0"/>
              <a:t>templatez</a:t>
            </a:r>
            <a:r>
              <a:rPr lang="en-GB" dirty="0" smtClean="0"/>
              <a:t>!!!</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7400" y="2667000"/>
            <a:ext cx="10910768" cy="6094065"/>
          </a:xfrm>
        </p:spPr>
      </p:pic>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13</a:t>
            </a:fld>
            <a:endParaRPr lang="en-US"/>
          </a:p>
        </p:txBody>
      </p:sp>
    </p:spTree>
    <p:extLst>
      <p:ext uri="{BB962C8B-B14F-4D97-AF65-F5344CB8AC3E}">
        <p14:creationId xmlns:p14="http://schemas.microsoft.com/office/powerpoint/2010/main" val="409742096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Comedy Queries</a:t>
            </a:r>
            <a:endParaRPr lang="en-GB" dirty="0"/>
          </a:p>
        </p:txBody>
      </p:sp>
      <p:sp>
        <p:nvSpPr>
          <p:cNvPr id="3" name="Content Placeholder 2"/>
          <p:cNvSpPr>
            <a:spLocks noGrp="1"/>
          </p:cNvSpPr>
          <p:nvPr>
            <p:ph idx="1"/>
          </p:nvPr>
        </p:nvSpPr>
        <p:spPr>
          <a:xfrm>
            <a:off x="1955800" y="2667000"/>
            <a:ext cx="9105900" cy="5346700"/>
          </a:xfrm>
        </p:spPr>
        <p:txBody>
          <a:bodyPr/>
          <a:lstStyle/>
          <a:p>
            <a:pPr marL="457200" indent="-457200" algn="l">
              <a:buFont typeface="+mj-lt"/>
              <a:buAutoNum type="arabicPeriod"/>
            </a:pPr>
            <a:r>
              <a:rPr lang="en-GB" sz="2400" dirty="0">
                <a:hlinkClick r:id="rId2"/>
              </a:rPr>
              <a:t>http://www.shodanhq.com/search?q=%22I%27m+a+teapot.%</a:t>
            </a:r>
            <a:r>
              <a:rPr lang="en-GB" sz="2400" dirty="0" smtClean="0">
                <a:hlinkClick r:id="rId2"/>
              </a:rPr>
              <a:t>22</a:t>
            </a:r>
            <a:endParaRPr lang="en-GB" sz="2400" dirty="0" smtClean="0"/>
          </a:p>
          <a:p>
            <a:pPr marL="457200" indent="-457200" algn="l">
              <a:buFont typeface="+mj-lt"/>
              <a:buAutoNum type="arabicPeriod"/>
            </a:pPr>
            <a:r>
              <a:rPr lang="en-GB" sz="2400" dirty="0">
                <a:hlinkClick r:id="rId3"/>
              </a:rPr>
              <a:t>http://www.shodanhq.com/search?q=port%3A23+Nyancat</a:t>
            </a:r>
            <a:endParaRPr lang="en-GB" sz="24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14</a:t>
            </a:fld>
            <a:endParaRPr lang="en-US"/>
          </a:p>
        </p:txBody>
      </p:sp>
    </p:spTree>
    <p:extLst>
      <p:ext uri="{BB962C8B-B14F-4D97-AF65-F5344CB8AC3E}">
        <p14:creationId xmlns:p14="http://schemas.microsoft.com/office/powerpoint/2010/main" val="332480950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Jokerman" pitchFamily="82" charset="0"/>
              </a:rPr>
              <a:t>Storing the data</a:t>
            </a:r>
            <a:endParaRPr lang="en-GB" dirty="0">
              <a:latin typeface="Jokerman" pitchFamily="82" charset="0"/>
            </a:endParaRPr>
          </a:p>
        </p:txBody>
      </p:sp>
      <p:sp>
        <p:nvSpPr>
          <p:cNvPr id="3" name="Content Placeholder 2"/>
          <p:cNvSpPr>
            <a:spLocks noGrp="1"/>
          </p:cNvSpPr>
          <p:nvPr>
            <p:ph idx="1"/>
          </p:nvPr>
        </p:nvSpPr>
        <p:spPr>
          <a:xfrm>
            <a:off x="1955800" y="2895600"/>
            <a:ext cx="9105900" cy="5118100"/>
          </a:xfrm>
        </p:spPr>
        <p:txBody>
          <a:bodyPr/>
          <a:lstStyle/>
          <a:p>
            <a:r>
              <a:rPr lang="en-GB" dirty="0" smtClean="0">
                <a:latin typeface="Jokerman" pitchFamily="82" charset="0"/>
              </a:rPr>
              <a:t>Serialise the data if you want to analyse it later.</a:t>
            </a:r>
          </a:p>
          <a:p>
            <a:r>
              <a:rPr lang="en-GB" dirty="0" smtClean="0">
                <a:latin typeface="Jokerman" pitchFamily="82" charset="0"/>
              </a:rPr>
              <a:t>I pickle it in python.</a:t>
            </a:r>
          </a:p>
          <a:p>
            <a:r>
              <a:rPr lang="en-GB" dirty="0" smtClean="0">
                <a:latin typeface="Jokerman" pitchFamily="82" charset="0"/>
              </a:rPr>
              <a:t>Watch your encodings.</a:t>
            </a:r>
          </a:p>
          <a:p>
            <a:r>
              <a:rPr lang="en-GB" dirty="0" smtClean="0">
                <a:latin typeface="Jokerman" pitchFamily="82" charset="0"/>
              </a:rPr>
              <a:t>For example, you want to keep devices but re-run exploit searches.</a:t>
            </a:r>
          </a:p>
          <a:p>
            <a:endParaRPr lang="en-GB"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15</a:t>
            </a:fld>
            <a:endParaRPr lang="en-US"/>
          </a:p>
        </p:txBody>
      </p:sp>
    </p:spTree>
    <p:extLst>
      <p:ext uri="{BB962C8B-B14F-4D97-AF65-F5344CB8AC3E}">
        <p14:creationId xmlns:p14="http://schemas.microsoft.com/office/powerpoint/2010/main" val="26842798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Statefullness</a:t>
            </a:r>
            <a:r>
              <a:rPr lang="en-GB" dirty="0" smtClean="0"/>
              <a:t>!</a:t>
            </a:r>
            <a:endParaRPr lang="en-GB" dirty="0"/>
          </a:p>
        </p:txBody>
      </p:sp>
      <p:sp>
        <p:nvSpPr>
          <p:cNvPr id="3" name="Content Placeholder 2"/>
          <p:cNvSpPr>
            <a:spLocks noGrp="1"/>
          </p:cNvSpPr>
          <p:nvPr>
            <p:ph idx="1"/>
          </p:nvPr>
        </p:nvSpPr>
        <p:spPr>
          <a:xfrm>
            <a:off x="1955800" y="2895600"/>
            <a:ext cx="9105900" cy="5118100"/>
          </a:xfrm>
        </p:spPr>
        <p:txBody>
          <a:bodyPr/>
          <a:lstStyle/>
          <a:p>
            <a:pPr marL="742950" indent="-742950" algn="l">
              <a:buFont typeface="Arial" pitchFamily="34" charset="0"/>
              <a:buChar char="•"/>
            </a:pPr>
            <a:r>
              <a:rPr lang="en-GB" sz="2800" b="1" dirty="0" smtClean="0">
                <a:latin typeface="+mj-lt"/>
              </a:rPr>
              <a:t>Configuration state:</a:t>
            </a:r>
            <a:endParaRPr lang="en-GB" sz="2800" b="1" dirty="0" smtClean="0">
              <a:latin typeface="+mj-lt"/>
              <a:hlinkClick r:id="rId2"/>
            </a:endParaRPr>
          </a:p>
          <a:p>
            <a:pPr marL="1009650" lvl="1" indent="-742950" algn="l">
              <a:buFont typeface="+mj-lt"/>
              <a:buAutoNum type="arabicPeriod"/>
            </a:pPr>
            <a:r>
              <a:rPr lang="en-GB" sz="1800" dirty="0" smtClean="0">
                <a:hlinkClick r:id="rId2"/>
              </a:rPr>
              <a:t>http</a:t>
            </a:r>
            <a:r>
              <a:rPr lang="en-GB" sz="1800" dirty="0">
                <a:hlinkClick r:id="rId2"/>
              </a:rPr>
              <a:t>://www.shodanhq.com/search?q=%</a:t>
            </a:r>
            <a:r>
              <a:rPr lang="en-GB" sz="1800" dirty="0" smtClean="0">
                <a:hlinkClick r:id="rId2"/>
              </a:rPr>
              <a:t>22Default%3A+admin%2Fpassword%22</a:t>
            </a:r>
            <a:endParaRPr lang="en-GB" sz="1800" dirty="0" smtClean="0"/>
          </a:p>
          <a:p>
            <a:pPr marL="1009650" lvl="1" indent="-742950" algn="l">
              <a:buFont typeface="+mj-lt"/>
              <a:buAutoNum type="arabicPeriod"/>
            </a:pPr>
            <a:r>
              <a:rPr lang="en-GB" sz="1800" dirty="0">
                <a:hlinkClick r:id="rId3"/>
              </a:rPr>
              <a:t>http://www.shodanhq.com/search?q=PUBLICLY-KNOWN+CREDENTIALS</a:t>
            </a:r>
            <a:endParaRPr lang="en-GB" sz="1800" dirty="0" smtClean="0">
              <a:hlinkClick r:id="rId4"/>
            </a:endParaRPr>
          </a:p>
          <a:p>
            <a:pPr marL="457200" indent="-457200" algn="l">
              <a:buFont typeface="Arial" pitchFamily="34" charset="0"/>
              <a:buChar char="•"/>
            </a:pPr>
            <a:endParaRPr lang="en-GB" sz="2800" dirty="0" smtClean="0">
              <a:hlinkClick r:id="rId4"/>
            </a:endParaRPr>
          </a:p>
          <a:p>
            <a:pPr marL="457200" indent="-457200" algn="l">
              <a:buFont typeface="Arial" pitchFamily="34" charset="0"/>
              <a:buChar char="•"/>
            </a:pPr>
            <a:r>
              <a:rPr lang="en-GB" sz="2800" b="1" dirty="0" smtClean="0"/>
              <a:t>Run time state:</a:t>
            </a:r>
            <a:endParaRPr lang="en-GB" sz="2800" b="1" dirty="0" smtClean="0">
              <a:hlinkClick r:id="rId4"/>
            </a:endParaRPr>
          </a:p>
          <a:p>
            <a:pPr marL="1009650" lvl="1" indent="-742950" algn="l">
              <a:buFont typeface="+mj-lt"/>
              <a:buAutoNum type="arabicPeriod"/>
            </a:pPr>
            <a:r>
              <a:rPr lang="en-GB" sz="2200" dirty="0" smtClean="0">
                <a:hlinkClick r:id="rId4"/>
              </a:rPr>
              <a:t>http</a:t>
            </a:r>
            <a:r>
              <a:rPr lang="en-GB" sz="2200" dirty="0">
                <a:hlinkClick r:id="rId4"/>
              </a:rPr>
              <a:t>://www.shodanhq.com/search?q=%5Cx04Host</a:t>
            </a:r>
            <a:endParaRPr lang="en-GB" sz="22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16</a:t>
            </a:fld>
            <a:endParaRPr lang="en-US"/>
          </a:p>
        </p:txBody>
      </p:sp>
    </p:spTree>
    <p:extLst>
      <p:ext uri="{BB962C8B-B14F-4D97-AF65-F5344CB8AC3E}">
        <p14:creationId xmlns:p14="http://schemas.microsoft.com/office/powerpoint/2010/main" val="92839561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nstantia" pitchFamily="18" charset="0"/>
              </a:rPr>
              <a:t>Complimentary sources of Info</a:t>
            </a:r>
            <a:endParaRPr lang="en-GB" dirty="0">
              <a:latin typeface="Constantia" pitchFamily="18" charset="0"/>
            </a:endParaRPr>
          </a:p>
        </p:txBody>
      </p:sp>
      <p:sp>
        <p:nvSpPr>
          <p:cNvPr id="3" name="Content Placeholder 2"/>
          <p:cNvSpPr>
            <a:spLocks noGrp="1"/>
          </p:cNvSpPr>
          <p:nvPr>
            <p:ph idx="1"/>
          </p:nvPr>
        </p:nvSpPr>
        <p:spPr>
          <a:xfrm>
            <a:off x="1955800" y="2743200"/>
            <a:ext cx="9105900" cy="5270500"/>
          </a:xfrm>
        </p:spPr>
        <p:txBody>
          <a:bodyPr/>
          <a:lstStyle/>
          <a:p>
            <a:pPr marL="742950" indent="-742950" algn="l">
              <a:buFont typeface="Arial" pitchFamily="34" charset="0"/>
              <a:buChar char="•"/>
            </a:pPr>
            <a:r>
              <a:rPr lang="en-GB" dirty="0" smtClean="0">
                <a:latin typeface="Constantia" pitchFamily="18" charset="0"/>
              </a:rPr>
              <a:t>ERIPP</a:t>
            </a:r>
          </a:p>
          <a:p>
            <a:pPr marL="742950" indent="-742950" algn="l">
              <a:buFont typeface="Arial" pitchFamily="34" charset="0"/>
              <a:buChar char="•"/>
            </a:pPr>
            <a:r>
              <a:rPr lang="en-GB" dirty="0" smtClean="0">
                <a:latin typeface="Constantia" pitchFamily="18" charset="0"/>
              </a:rPr>
              <a:t>Team </a:t>
            </a:r>
            <a:r>
              <a:rPr lang="en-GB" dirty="0" err="1" smtClean="0">
                <a:latin typeface="Constantia" pitchFamily="18" charset="0"/>
              </a:rPr>
              <a:t>Cymru</a:t>
            </a:r>
            <a:r>
              <a:rPr lang="en-GB" dirty="0" smtClean="0">
                <a:latin typeface="Constantia" pitchFamily="18" charset="0"/>
              </a:rPr>
              <a:t> IP to ASN Lookup</a:t>
            </a:r>
          </a:p>
          <a:p>
            <a:pPr marL="742950" indent="-742950" algn="l">
              <a:buFont typeface="Arial" pitchFamily="34" charset="0"/>
              <a:buChar char="•"/>
            </a:pPr>
            <a:r>
              <a:rPr lang="en-GB" dirty="0" err="1" smtClean="0">
                <a:latin typeface="Constantia" pitchFamily="18" charset="0"/>
              </a:rPr>
              <a:t>Rwhois</a:t>
            </a:r>
            <a:endParaRPr lang="en-GB" dirty="0" smtClean="0">
              <a:latin typeface="Constantia" pitchFamily="18" charset="0"/>
            </a:endParaRPr>
          </a:p>
          <a:p>
            <a:pPr marL="742950" indent="-742950" algn="l">
              <a:buFont typeface="Arial" pitchFamily="34" charset="0"/>
              <a:buChar char="•"/>
            </a:pPr>
            <a:r>
              <a:rPr lang="en-GB" dirty="0" smtClean="0">
                <a:latin typeface="Constantia" pitchFamily="18" charset="0"/>
              </a:rPr>
              <a:t>DNS &amp;&amp; </a:t>
            </a:r>
            <a:r>
              <a:rPr lang="en-GB" dirty="0" err="1" smtClean="0">
                <a:latin typeface="Constantia" pitchFamily="18" charset="0"/>
              </a:rPr>
              <a:t>rDNS</a:t>
            </a:r>
            <a:endParaRPr lang="en-GB" dirty="0" smtClean="0">
              <a:latin typeface="Constantia" pitchFamily="18" charset="0"/>
            </a:endParaRPr>
          </a:p>
          <a:p>
            <a:pPr marL="742950" indent="-742950" algn="l">
              <a:buFont typeface="Arial" pitchFamily="34" charset="0"/>
              <a:buChar char="•"/>
            </a:pPr>
            <a:r>
              <a:rPr lang="en-GB" dirty="0" smtClean="0">
                <a:latin typeface="Constantia" pitchFamily="18" charset="0"/>
              </a:rPr>
              <a:t>Google hacks</a:t>
            </a:r>
            <a:endParaRPr lang="en-GB" dirty="0">
              <a:latin typeface="Constantia" pitchFamily="18" charset="0"/>
            </a:endParaRP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17</a:t>
            </a:fld>
            <a:endParaRPr lang="en-US"/>
          </a:p>
        </p:txBody>
      </p:sp>
    </p:spTree>
    <p:extLst>
      <p:ext uri="{BB962C8B-B14F-4D97-AF65-F5344CB8AC3E}">
        <p14:creationId xmlns:p14="http://schemas.microsoft.com/office/powerpoint/2010/main" val="200972849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Network Oddities:</a:t>
            </a:r>
            <a:endParaRPr lang="en-GB" dirty="0"/>
          </a:p>
        </p:txBody>
      </p:sp>
      <p:sp>
        <p:nvSpPr>
          <p:cNvPr id="3" name="Content Placeholder 2"/>
          <p:cNvSpPr>
            <a:spLocks noGrp="1"/>
          </p:cNvSpPr>
          <p:nvPr>
            <p:ph idx="1"/>
          </p:nvPr>
        </p:nvSpPr>
        <p:spPr>
          <a:xfrm>
            <a:off x="1955800" y="2819400"/>
            <a:ext cx="9105900" cy="5194300"/>
          </a:xfrm>
        </p:spPr>
        <p:txBody>
          <a:bodyPr/>
          <a:lstStyle/>
          <a:p>
            <a:r>
              <a:rPr lang="en-GB" sz="2800" dirty="0">
                <a:hlinkClick r:id="rId2"/>
              </a:rPr>
              <a:t>http://www.shodanhq.com/search?q=255.255.255.255</a:t>
            </a:r>
            <a:endParaRPr lang="en-GB" sz="28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18</a:t>
            </a:fld>
            <a:endParaRPr lang="en-US"/>
          </a:p>
        </p:txBody>
      </p:sp>
    </p:spTree>
    <p:extLst>
      <p:ext uri="{BB962C8B-B14F-4D97-AF65-F5344CB8AC3E}">
        <p14:creationId xmlns:p14="http://schemas.microsoft.com/office/powerpoint/2010/main" val="52935872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KaiTi" pitchFamily="49" charset="-122"/>
                <a:ea typeface="KaiTi" pitchFamily="49" charset="-122"/>
              </a:rPr>
              <a:t>Working with CERTs</a:t>
            </a:r>
            <a:endParaRPr lang="en-GB" dirty="0">
              <a:latin typeface="KaiTi" pitchFamily="49" charset="-122"/>
              <a:ea typeface="KaiTi" pitchFamily="49" charset="-122"/>
            </a:endParaRPr>
          </a:p>
        </p:txBody>
      </p:sp>
      <p:sp>
        <p:nvSpPr>
          <p:cNvPr id="3" name="Content Placeholder 2"/>
          <p:cNvSpPr>
            <a:spLocks noGrp="1"/>
          </p:cNvSpPr>
          <p:nvPr>
            <p:ph idx="1"/>
          </p:nvPr>
        </p:nvSpPr>
        <p:spPr>
          <a:xfrm>
            <a:off x="1955800" y="2743200"/>
            <a:ext cx="9105900" cy="5270500"/>
          </a:xfrm>
        </p:spPr>
        <p:txBody>
          <a:bodyPr/>
          <a:lstStyle/>
          <a:p>
            <a:r>
              <a:rPr lang="en-GB" dirty="0" smtClean="0">
                <a:latin typeface="KaiTi" pitchFamily="49" charset="-122"/>
                <a:ea typeface="KaiTi" pitchFamily="49" charset="-122"/>
              </a:rPr>
              <a:t>Many of you know more about this than me…</a:t>
            </a:r>
          </a:p>
          <a:p>
            <a:r>
              <a:rPr lang="en-GB" dirty="0" smtClean="0">
                <a:latin typeface="KaiTi" pitchFamily="49" charset="-122"/>
                <a:ea typeface="KaiTi" pitchFamily="49" charset="-122"/>
              </a:rPr>
              <a:t>My experience is be patient, maintain dialog, and ask what would assist them.</a:t>
            </a:r>
          </a:p>
          <a:p>
            <a:r>
              <a:rPr lang="en-GB" dirty="0" smtClean="0">
                <a:latin typeface="KaiTi" pitchFamily="49" charset="-122"/>
                <a:ea typeface="KaiTi" pitchFamily="49" charset="-122"/>
              </a:rPr>
              <a:t>Try to teach them what you do, and then leave them alone.</a:t>
            </a: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19</a:t>
            </a:fld>
            <a:endParaRPr lang="en-US"/>
          </a:p>
        </p:txBody>
      </p:sp>
    </p:spTree>
    <p:extLst>
      <p:ext uri="{BB962C8B-B14F-4D97-AF65-F5344CB8AC3E}">
        <p14:creationId xmlns:p14="http://schemas.microsoft.com/office/powerpoint/2010/main" val="229951470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16000" y="1295400"/>
            <a:ext cx="11049000" cy="7696200"/>
          </a:xfrm>
        </p:spPr>
        <p:txBody>
          <a:bodyPr/>
          <a:lstStyle/>
          <a:p>
            <a:r>
              <a:rPr lang="en-US" dirty="0" smtClean="0">
                <a:latin typeface="Centaur" pitchFamily="18" charset="0"/>
              </a:rPr>
              <a:t>Who the hell…</a:t>
            </a:r>
            <a:br>
              <a:rPr lang="en-US" dirty="0" smtClean="0">
                <a:latin typeface="Centaur" pitchFamily="18" charset="0"/>
              </a:rPr>
            </a:br>
            <a:r>
              <a:rPr lang="en-US" dirty="0">
                <a:latin typeface="Centaur" pitchFamily="18" charset="0"/>
              </a:rPr>
              <a:t/>
            </a:r>
            <a:br>
              <a:rPr lang="en-US" dirty="0">
                <a:latin typeface="Centaur" pitchFamily="18" charset="0"/>
              </a:rPr>
            </a:br>
            <a:r>
              <a:rPr lang="en-US" sz="4000" dirty="0" err="1" smtClean="0">
                <a:latin typeface="Centaur" pitchFamily="18" charset="0"/>
              </a:rPr>
              <a:t>Éireann</a:t>
            </a:r>
            <a:r>
              <a:rPr lang="en-US" sz="4000" dirty="0" smtClean="0">
                <a:latin typeface="Centaur" pitchFamily="18" charset="0"/>
              </a:rPr>
              <a:t> </a:t>
            </a:r>
            <a:r>
              <a:rPr lang="en-US" sz="4000" dirty="0" err="1" smtClean="0">
                <a:latin typeface="Centaur" pitchFamily="18" charset="0"/>
              </a:rPr>
              <a:t>Leverett</a:t>
            </a:r>
            <a:r>
              <a:rPr lang="en-US" sz="4000" dirty="0" smtClean="0">
                <a:latin typeface="Centaur" pitchFamily="18" charset="0"/>
              </a:rPr>
              <a:t/>
            </a:r>
            <a:br>
              <a:rPr lang="en-US" sz="4000" dirty="0" smtClean="0">
                <a:latin typeface="Centaur" pitchFamily="18" charset="0"/>
              </a:rPr>
            </a:br>
            <a:r>
              <a:rPr lang="en-US" sz="4000" dirty="0" smtClean="0">
                <a:latin typeface="Centaur" pitchFamily="18" charset="0"/>
              </a:rPr>
              <a:t>BEng: Software Engineering and Artificial Intelligence</a:t>
            </a:r>
            <a:br>
              <a:rPr lang="en-US" sz="4000" dirty="0" smtClean="0">
                <a:latin typeface="Centaur" pitchFamily="18" charset="0"/>
              </a:rPr>
            </a:br>
            <a:r>
              <a:rPr lang="en-US" sz="4000" dirty="0" smtClean="0">
                <a:latin typeface="Centaur" pitchFamily="18" charset="0"/>
              </a:rPr>
              <a:t>MPhil: Advanced Computer Science</a:t>
            </a:r>
            <a:br>
              <a:rPr lang="en-US" sz="4000" dirty="0" smtClean="0">
                <a:latin typeface="Centaur" pitchFamily="18" charset="0"/>
              </a:rPr>
            </a:br>
            <a:r>
              <a:rPr lang="en-US" sz="4000" dirty="0" smtClean="0">
                <a:latin typeface="Centaur" pitchFamily="18" charset="0"/>
              </a:rPr>
              <a:t>…and I have some alphabet soup after my name. </a:t>
            </a:r>
            <a:r>
              <a:rPr lang="en-US" sz="4000" dirty="0">
                <a:latin typeface="Centaur" pitchFamily="18" charset="0"/>
              </a:rPr>
              <a:t/>
            </a:r>
            <a:br>
              <a:rPr lang="en-US" sz="4000" dirty="0">
                <a:latin typeface="Centaur" pitchFamily="18" charset="0"/>
              </a:rPr>
            </a:br>
            <a:r>
              <a:rPr lang="en-US" sz="4000" dirty="0" smtClean="0">
                <a:latin typeface="Centaur" pitchFamily="18" charset="0"/>
              </a:rPr>
              <a:t>I am primarily here because I used SHODAN to find tens of thousands  of industrial system devices directly connected to the internet. </a:t>
            </a:r>
            <a:br>
              <a:rPr lang="en-US" sz="4000" dirty="0" smtClean="0">
                <a:latin typeface="Centaur" pitchFamily="18" charset="0"/>
              </a:rPr>
            </a:br>
            <a:r>
              <a:rPr lang="en-US" sz="4000" dirty="0" smtClean="0">
                <a:latin typeface="Centaur" pitchFamily="18" charset="0"/>
              </a:rPr>
              <a:t/>
            </a:r>
            <a:br>
              <a:rPr lang="en-US" sz="4000" dirty="0" smtClean="0">
                <a:latin typeface="Centaur" pitchFamily="18" charset="0"/>
              </a:rPr>
            </a:br>
            <a:r>
              <a:rPr lang="en-US" sz="4000" dirty="0" smtClean="0">
                <a:latin typeface="Centaur" pitchFamily="18" charset="0"/>
              </a:rPr>
              <a:t>This is not about that.</a:t>
            </a:r>
            <a:br>
              <a:rPr lang="en-US" sz="4000" dirty="0" smtClean="0">
                <a:latin typeface="Centaur" pitchFamily="18" charset="0"/>
              </a:rPr>
            </a:br>
            <a:r>
              <a:rPr lang="en-US" sz="4000" dirty="0" smtClean="0">
                <a:latin typeface="Centaur" pitchFamily="18" charset="0"/>
              </a:rPr>
              <a:t>This is about using SHODAN for empirical computer science research, security metrics, and mitigation.</a:t>
            </a:r>
            <a:r>
              <a:rPr lang="en-US" sz="4000" dirty="0" smtClean="0"/>
              <a:t/>
            </a:r>
            <a:br>
              <a:rPr lang="en-US" sz="4000" dirty="0" smtClean="0"/>
            </a:br>
            <a:r>
              <a:rPr lang="en-US" sz="4000" dirty="0" smtClean="0"/>
              <a:t/>
            </a:r>
            <a:br>
              <a:rPr lang="en-US" sz="4000" dirty="0" smtClean="0"/>
            </a:br>
            <a:endParaRPr lang="en-US" dirty="0" smtClean="0"/>
          </a:p>
        </p:txBody>
      </p:sp>
      <p:sp>
        <p:nvSpPr>
          <p:cNvPr id="5123"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FC465E82-6262-47EF-8C98-462A00335C72}" type="slidenum">
              <a:rPr lang="en-US" sz="1600" smtClean="0">
                <a:solidFill>
                  <a:srgbClr val="878787"/>
                </a:solidFill>
                <a:latin typeface="Calibri" charset="0"/>
                <a:sym typeface="Calibri" charset="0"/>
              </a:rPr>
              <a:pPr eaLnBrk="1" hangingPunct="1"/>
              <a:t>2</a:t>
            </a:fld>
            <a:endParaRPr lang="en-US" sz="1600" smtClean="0">
              <a:solidFill>
                <a:srgbClr val="878787"/>
              </a:solidFill>
              <a:latin typeface="Calibri" charset="0"/>
              <a:sym typeface="Calibri"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Reserved Spaces</a:t>
            </a:r>
            <a:endParaRPr lang="en-GB" dirty="0"/>
          </a:p>
        </p:txBody>
      </p:sp>
      <p:sp>
        <p:nvSpPr>
          <p:cNvPr id="3" name="Content Placeholder 2"/>
          <p:cNvSpPr>
            <a:spLocks noGrp="1"/>
          </p:cNvSpPr>
          <p:nvPr>
            <p:ph idx="1"/>
          </p:nvPr>
        </p:nvSpPr>
        <p:spPr>
          <a:xfrm>
            <a:off x="1955800" y="2819400"/>
            <a:ext cx="9105900" cy="5194300"/>
          </a:xfrm>
        </p:spPr>
        <p:txBody>
          <a:bodyPr/>
          <a:lstStyle/>
          <a:p>
            <a:pPr marL="514350" indent="-514350">
              <a:buFont typeface="+mj-lt"/>
              <a:buAutoNum type="arabicPeriod"/>
            </a:pPr>
            <a:r>
              <a:rPr lang="en-GB" sz="2400" dirty="0" smtClean="0">
                <a:hlinkClick r:id="rId2"/>
              </a:rPr>
              <a:t>http://www.shodanhq.com/search?q=net%3A0.0.0.0%2F8</a:t>
            </a:r>
            <a:endParaRPr lang="en-GB" sz="2400" dirty="0" smtClean="0"/>
          </a:p>
          <a:p>
            <a:pPr marL="514350" indent="-514350">
              <a:buFont typeface="+mj-lt"/>
              <a:buAutoNum type="arabicPeriod"/>
            </a:pPr>
            <a:r>
              <a:rPr lang="en-GB" sz="2400" dirty="0">
                <a:hlinkClick r:id="rId3"/>
              </a:rPr>
              <a:t>http://</a:t>
            </a:r>
            <a:r>
              <a:rPr lang="en-GB" sz="2400" dirty="0" smtClean="0">
                <a:hlinkClick r:id="rId3"/>
              </a:rPr>
              <a:t>www.shodanhq.com/search?q=net%3A10.0.0.0%2F8</a:t>
            </a:r>
            <a:endParaRPr lang="en-GB" sz="2400" dirty="0" smtClean="0"/>
          </a:p>
          <a:p>
            <a:pPr marL="514350" indent="-514350">
              <a:buFont typeface="+mj-lt"/>
              <a:buAutoNum type="arabicPeriod"/>
            </a:pPr>
            <a:r>
              <a:rPr lang="en-GB" sz="2400" dirty="0">
                <a:hlinkClick r:id="rId4"/>
              </a:rPr>
              <a:t>http://</a:t>
            </a:r>
            <a:r>
              <a:rPr lang="en-GB" sz="2400" dirty="0" smtClean="0">
                <a:hlinkClick r:id="rId4"/>
              </a:rPr>
              <a:t>www.shodanhq.com/search?q=net%3A127.0.0.0%2F8</a:t>
            </a:r>
            <a:endParaRPr lang="en-GB" sz="2400" dirty="0" smtClean="0"/>
          </a:p>
          <a:p>
            <a:pPr marL="514350" indent="-514350">
              <a:buFont typeface="+mj-lt"/>
              <a:buAutoNum type="arabicPeriod"/>
            </a:pPr>
            <a:r>
              <a:rPr lang="en-GB" sz="2400" dirty="0">
                <a:hlinkClick r:id="rId5"/>
              </a:rPr>
              <a:t>http://</a:t>
            </a:r>
            <a:r>
              <a:rPr lang="en-GB" sz="2400" dirty="0" smtClean="0">
                <a:hlinkClick r:id="rId5"/>
              </a:rPr>
              <a:t>www.shodanhq.com/search?q=net%3A169.254.0.0%2F16</a:t>
            </a:r>
            <a:endParaRPr lang="en-GB" sz="2400" dirty="0" smtClean="0"/>
          </a:p>
          <a:p>
            <a:pPr marL="514350" indent="-514350">
              <a:buFont typeface="+mj-lt"/>
              <a:buAutoNum type="arabicPeriod"/>
            </a:pPr>
            <a:r>
              <a:rPr lang="en-GB" sz="2400" dirty="0">
                <a:hlinkClick r:id="rId6"/>
              </a:rPr>
              <a:t>http://</a:t>
            </a:r>
            <a:r>
              <a:rPr lang="en-GB" sz="2400" dirty="0" smtClean="0">
                <a:hlinkClick r:id="rId6"/>
              </a:rPr>
              <a:t>www.shodanhq.com/search?q=net%3A172.16.0.0%2F12</a:t>
            </a:r>
            <a:endParaRPr lang="en-GB" sz="2400" dirty="0" smtClean="0"/>
          </a:p>
          <a:p>
            <a:pPr marL="514350" indent="-514350">
              <a:buFont typeface="+mj-lt"/>
              <a:buAutoNum type="arabicPeriod"/>
            </a:pPr>
            <a:r>
              <a:rPr lang="en-GB" sz="2400" dirty="0">
                <a:hlinkClick r:id="rId7"/>
              </a:rPr>
              <a:t>http://www.shodanhq.com/search?q=net%3A100.64.0.0%2F10</a:t>
            </a:r>
            <a:endParaRPr lang="en-GB" sz="24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20</a:t>
            </a:fld>
            <a:endParaRPr lang="en-US"/>
          </a:p>
        </p:txBody>
      </p:sp>
    </p:spTree>
    <p:extLst>
      <p:ext uri="{BB962C8B-B14F-4D97-AF65-F5344CB8AC3E}">
        <p14:creationId xmlns:p14="http://schemas.microsoft.com/office/powerpoint/2010/main" val="11744994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 TIME</a:t>
            </a:r>
            <a:r>
              <a:rPr lang="en-GB" dirty="0" smtClean="0"/>
              <a:t>!</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8800" y="3276600"/>
            <a:ext cx="11981790" cy="4343400"/>
          </a:xfrm>
        </p:spPr>
      </p:pic>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21</a:t>
            </a:fld>
            <a:endParaRPr lang="en-US"/>
          </a:p>
        </p:txBody>
      </p:sp>
    </p:spTree>
    <p:extLst>
      <p:ext uri="{BB962C8B-B14F-4D97-AF65-F5344CB8AC3E}">
        <p14:creationId xmlns:p14="http://schemas.microsoft.com/office/powerpoint/2010/main" val="29970791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Staring into the void</a:t>
            </a:r>
            <a:endParaRPr lang="en-GB" dirty="0"/>
          </a:p>
        </p:txBody>
      </p:sp>
      <p:sp>
        <p:nvSpPr>
          <p:cNvPr id="3" name="Content Placeholder 2"/>
          <p:cNvSpPr>
            <a:spLocks noGrp="1"/>
          </p:cNvSpPr>
          <p:nvPr>
            <p:ph idx="1"/>
          </p:nvPr>
        </p:nvSpPr>
        <p:spPr>
          <a:xfrm>
            <a:off x="1955800" y="2667000"/>
            <a:ext cx="9105900" cy="5346700"/>
          </a:xfrm>
        </p:spPr>
        <p:txBody>
          <a:bodyPr/>
          <a:lstStyle/>
          <a:p>
            <a:pPr marL="742950" indent="-742950" algn="l">
              <a:buFont typeface="+mj-lt"/>
              <a:buAutoNum type="arabicPeriod"/>
            </a:pPr>
            <a:r>
              <a:rPr lang="en-GB" sz="2400" dirty="0">
                <a:hlinkClick r:id="rId2"/>
              </a:rPr>
              <a:t>http://</a:t>
            </a:r>
            <a:r>
              <a:rPr lang="en-GB" sz="2400" dirty="0" smtClean="0">
                <a:hlinkClick r:id="rId2"/>
              </a:rPr>
              <a:t>www.shodanhq.com/search?q=net%3A192.0.0.0%2F24</a:t>
            </a:r>
            <a:endParaRPr lang="en-GB" sz="2400" dirty="0"/>
          </a:p>
          <a:p>
            <a:pPr marL="742950" indent="-742950" algn="l">
              <a:buFont typeface="+mj-lt"/>
              <a:buAutoNum type="arabicPeriod"/>
            </a:pPr>
            <a:r>
              <a:rPr lang="en-GB" sz="2400" dirty="0">
                <a:hlinkClick r:id="rId3"/>
              </a:rPr>
              <a:t>http://</a:t>
            </a:r>
            <a:r>
              <a:rPr lang="en-GB" sz="2400" dirty="0" smtClean="0">
                <a:hlinkClick r:id="rId3"/>
              </a:rPr>
              <a:t>www.shodanhq.com/search?q=net%3A198.18.0.0%2F15</a:t>
            </a:r>
            <a:endParaRPr lang="en-GB" sz="2400" dirty="0" smtClean="0"/>
          </a:p>
          <a:p>
            <a:pPr marL="742950" indent="-742950" algn="l">
              <a:buFont typeface="+mj-lt"/>
              <a:buAutoNum type="arabicPeriod"/>
            </a:pPr>
            <a:r>
              <a:rPr lang="en-GB" sz="2400" dirty="0">
                <a:hlinkClick r:id="rId4"/>
              </a:rPr>
              <a:t>http://www.shodanhq.com/search?q=net%3A240.0.0.0%2F4</a:t>
            </a:r>
            <a:endParaRPr lang="en-GB" sz="24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22</a:t>
            </a:fld>
            <a:endParaRPr lang="en-US"/>
          </a:p>
        </p:txBody>
      </p:sp>
    </p:spTree>
    <p:extLst>
      <p:ext uri="{BB962C8B-B14F-4D97-AF65-F5344CB8AC3E}">
        <p14:creationId xmlns:p14="http://schemas.microsoft.com/office/powerpoint/2010/main" val="335196984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16000" y="762000"/>
            <a:ext cx="10591800" cy="1328738"/>
          </a:xfrm>
        </p:spPr>
        <p:txBody>
          <a:bodyPr/>
          <a:lstStyle/>
          <a:p>
            <a:pPr algn="l"/>
            <a:r>
              <a:rPr lang="en-US" sz="5400" dirty="0" smtClean="0">
                <a:latin typeface="Eras Bold ITC" pitchFamily="34" charset="0"/>
              </a:rPr>
              <a:t>Preparing Reports For CERTs</a:t>
            </a:r>
          </a:p>
        </p:txBody>
      </p:sp>
      <p:sp>
        <p:nvSpPr>
          <p:cNvPr id="4099" name="Content Placeholder 2"/>
          <p:cNvSpPr>
            <a:spLocks noGrp="1"/>
          </p:cNvSpPr>
          <p:nvPr>
            <p:ph idx="1"/>
          </p:nvPr>
        </p:nvSpPr>
        <p:spPr>
          <a:xfrm>
            <a:off x="1016000" y="2743200"/>
            <a:ext cx="11201400" cy="5715000"/>
          </a:xfrm>
        </p:spPr>
        <p:txBody>
          <a:bodyPr/>
          <a:lstStyle/>
          <a:p>
            <a:pPr algn="l">
              <a:buFontTx/>
              <a:buChar char="•"/>
            </a:pPr>
            <a:r>
              <a:rPr lang="en-US" sz="4000" dirty="0" smtClean="0">
                <a:solidFill>
                  <a:srgbClr val="FFFFFF"/>
                </a:solidFill>
                <a:latin typeface="Eras Bold ITC" pitchFamily="34" charset="0"/>
              </a:rPr>
              <a:t>De-Duplicate IPs</a:t>
            </a:r>
          </a:p>
          <a:p>
            <a:pPr algn="l">
              <a:buFontTx/>
              <a:buChar char="•"/>
            </a:pPr>
            <a:r>
              <a:rPr lang="en-US" sz="4000" dirty="0" smtClean="0">
                <a:solidFill>
                  <a:srgbClr val="FFFFFF"/>
                </a:solidFill>
                <a:latin typeface="Eras Bold ITC" pitchFamily="34" charset="0"/>
              </a:rPr>
              <a:t>Add ASNs</a:t>
            </a:r>
          </a:p>
          <a:p>
            <a:pPr algn="l">
              <a:buFontTx/>
              <a:buChar char="•"/>
            </a:pPr>
            <a:r>
              <a:rPr lang="en-US" sz="4000" dirty="0" smtClean="0">
                <a:solidFill>
                  <a:srgbClr val="FFFFFF"/>
                </a:solidFill>
                <a:latin typeface="Eras Bold ITC" pitchFamily="34" charset="0"/>
              </a:rPr>
              <a:t>Use CSV</a:t>
            </a:r>
          </a:p>
          <a:p>
            <a:pPr algn="l">
              <a:buFontTx/>
              <a:buChar char="•"/>
            </a:pPr>
            <a:r>
              <a:rPr lang="en-US" sz="4000" dirty="0" smtClean="0">
                <a:solidFill>
                  <a:srgbClr val="FFFFFF"/>
                </a:solidFill>
                <a:latin typeface="Eras Bold ITC" pitchFamily="34" charset="0"/>
              </a:rPr>
              <a:t>Add Abuse Emails</a:t>
            </a:r>
          </a:p>
          <a:p>
            <a:pPr algn="l">
              <a:buFontTx/>
              <a:buChar char="•"/>
            </a:pPr>
            <a:r>
              <a:rPr lang="en-US" sz="4000" dirty="0" smtClean="0">
                <a:solidFill>
                  <a:srgbClr val="FFFFFF"/>
                </a:solidFill>
                <a:latin typeface="Eras Bold ITC" pitchFamily="34" charset="0"/>
              </a:rPr>
              <a:t>Add Exploits</a:t>
            </a:r>
          </a:p>
          <a:p>
            <a:pPr algn="l">
              <a:buFontTx/>
              <a:buChar char="•"/>
            </a:pPr>
            <a:r>
              <a:rPr lang="en-US" sz="4000" dirty="0" smtClean="0">
                <a:solidFill>
                  <a:srgbClr val="FFFFFF"/>
                </a:solidFill>
                <a:latin typeface="Eras Bold ITC" pitchFamily="34" charset="0"/>
              </a:rPr>
              <a:t>Exchange keys</a:t>
            </a:r>
          </a:p>
          <a:p>
            <a:pPr algn="l">
              <a:buFontTx/>
              <a:buChar char="•"/>
            </a:pPr>
            <a:r>
              <a:rPr lang="en-US" sz="4000" dirty="0" smtClean="0">
                <a:solidFill>
                  <a:srgbClr val="FFFFFF"/>
                </a:solidFill>
                <a:latin typeface="Eras Bold ITC" pitchFamily="34" charset="0"/>
              </a:rPr>
              <a:t>Get them to sign keys later</a:t>
            </a:r>
          </a:p>
          <a:p>
            <a:pPr algn="l">
              <a:buFontTx/>
              <a:buChar char="•"/>
            </a:pPr>
            <a:endParaRPr lang="en-US" sz="4000" dirty="0" smtClean="0">
              <a:solidFill>
                <a:srgbClr val="FFFFFF"/>
              </a:solidFill>
            </a:endParaRPr>
          </a:p>
        </p:txBody>
      </p:sp>
      <p:sp>
        <p:nvSpPr>
          <p:cNvPr id="410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E5F7D629-9138-4972-8EB2-04401B6EC068}" type="slidenum">
              <a:rPr lang="en-US" sz="1600" smtClean="0">
                <a:solidFill>
                  <a:srgbClr val="878787"/>
                </a:solidFill>
                <a:latin typeface="Calibri" charset="0"/>
                <a:sym typeface="Calibri" charset="0"/>
              </a:rPr>
              <a:pPr eaLnBrk="1" hangingPunct="1"/>
              <a:t>23</a:t>
            </a:fld>
            <a:endParaRPr lang="en-US" sz="1600" smtClean="0">
              <a:solidFill>
                <a:srgbClr val="878787"/>
              </a:solidFill>
              <a:latin typeface="Calibri" charset="0"/>
              <a:sym typeface="Calibri" charset="0"/>
            </a:endParaRPr>
          </a:p>
        </p:txBody>
      </p:sp>
    </p:spTree>
    <p:extLst>
      <p:ext uri="{BB962C8B-B14F-4D97-AF65-F5344CB8AC3E}">
        <p14:creationId xmlns:p14="http://schemas.microsoft.com/office/powerpoint/2010/main" val="143804199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Devices</a:t>
            </a:r>
            <a:endParaRPr lang="en-GB" dirty="0"/>
          </a:p>
        </p:txBody>
      </p:sp>
      <p:sp>
        <p:nvSpPr>
          <p:cNvPr id="3" name="Content Placeholder 2"/>
          <p:cNvSpPr>
            <a:spLocks noGrp="1"/>
          </p:cNvSpPr>
          <p:nvPr>
            <p:ph idx="1"/>
          </p:nvPr>
        </p:nvSpPr>
        <p:spPr>
          <a:xfrm>
            <a:off x="1955800" y="2667000"/>
            <a:ext cx="9105900" cy="5346700"/>
          </a:xfrm>
        </p:spPr>
        <p:txBody>
          <a:bodyPr/>
          <a:lstStyle/>
          <a:p>
            <a:pPr marL="742950" indent="-742950" algn="l">
              <a:buFont typeface="+mj-lt"/>
              <a:buAutoNum type="arabicPeriod"/>
            </a:pPr>
            <a:r>
              <a:rPr lang="en-GB" sz="2400" dirty="0">
                <a:hlinkClick r:id="rId2"/>
              </a:rPr>
              <a:t>http://</a:t>
            </a:r>
            <a:r>
              <a:rPr lang="en-GB" sz="2400" dirty="0" smtClean="0">
                <a:hlinkClick r:id="rId2"/>
              </a:rPr>
              <a:t>www.shodanhq.com/search?q=SMSLockSys</a:t>
            </a:r>
            <a:endParaRPr lang="en-GB" sz="2400" dirty="0" smtClean="0"/>
          </a:p>
          <a:p>
            <a:pPr marL="742950" indent="-742950" algn="l">
              <a:buFont typeface="+mj-lt"/>
              <a:buAutoNum type="arabicPeriod"/>
            </a:pPr>
            <a:r>
              <a:rPr lang="en-GB" sz="2400" dirty="0">
                <a:hlinkClick r:id="rId3"/>
              </a:rPr>
              <a:t>http://www.shodanhq.com/search?q=port%3A23+switch</a:t>
            </a:r>
            <a:endParaRPr lang="en-GB" sz="24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24</a:t>
            </a:fld>
            <a:endParaRPr lang="en-US"/>
          </a:p>
        </p:txBody>
      </p:sp>
    </p:spTree>
    <p:extLst>
      <p:ext uri="{BB962C8B-B14F-4D97-AF65-F5344CB8AC3E}">
        <p14:creationId xmlns:p14="http://schemas.microsoft.com/office/powerpoint/2010/main" val="89370363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Services</a:t>
            </a:r>
            <a:endParaRPr lang="en-GB" dirty="0"/>
          </a:p>
        </p:txBody>
      </p:sp>
      <p:sp>
        <p:nvSpPr>
          <p:cNvPr id="3" name="Content Placeholder 2"/>
          <p:cNvSpPr>
            <a:spLocks noGrp="1"/>
          </p:cNvSpPr>
          <p:nvPr>
            <p:ph idx="1"/>
          </p:nvPr>
        </p:nvSpPr>
        <p:spPr/>
        <p:txBody>
          <a:bodyPr/>
          <a:lstStyle/>
          <a:p>
            <a:pPr marL="457200" indent="-457200" algn="l">
              <a:buFont typeface="+mj-lt"/>
              <a:buAutoNum type="arabicPeriod"/>
            </a:pPr>
            <a:r>
              <a:rPr lang="en-GB" sz="1800" dirty="0">
                <a:hlinkClick r:id="rId2"/>
              </a:rPr>
              <a:t>http://www.shodanhq.com/search?q=port%3A23+%</a:t>
            </a:r>
            <a:r>
              <a:rPr lang="en-GB" sz="1800" dirty="0" smtClean="0">
                <a:hlinkClick r:id="rId2"/>
              </a:rPr>
              <a:t>22list+of+built+in+commands%22</a:t>
            </a:r>
            <a:endParaRPr lang="en-GB" sz="1800" dirty="0" smtClean="0"/>
          </a:p>
          <a:p>
            <a:pPr marL="457200" indent="-457200" algn="l">
              <a:buFont typeface="+mj-lt"/>
              <a:buAutoNum type="arabicPeriod"/>
            </a:pPr>
            <a:r>
              <a:rPr lang="en-GB" sz="1800" dirty="0">
                <a:hlinkClick r:id="rId3"/>
              </a:rPr>
              <a:t>http://</a:t>
            </a:r>
            <a:r>
              <a:rPr lang="en-GB" sz="1800" dirty="0" smtClean="0">
                <a:hlinkClick r:id="rId3"/>
              </a:rPr>
              <a:t>www.shodanhq.com/search?q=port%3A23+Anonymous+ftp+is+still+available</a:t>
            </a:r>
            <a:endParaRPr lang="en-GB" sz="1800" dirty="0" smtClean="0"/>
          </a:p>
          <a:p>
            <a:pPr marL="457200" indent="-457200" algn="l">
              <a:buFont typeface="+mj-lt"/>
              <a:buAutoNum type="arabicPeriod"/>
            </a:pPr>
            <a:endParaRPr lang="en-GB" sz="18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25</a:t>
            </a:fld>
            <a:endParaRPr lang="en-US"/>
          </a:p>
        </p:txBody>
      </p:sp>
    </p:spTree>
    <p:extLst>
      <p:ext uri="{BB962C8B-B14F-4D97-AF65-F5344CB8AC3E}">
        <p14:creationId xmlns:p14="http://schemas.microsoft.com/office/powerpoint/2010/main" val="215971358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SSL/TLS</a:t>
            </a:r>
            <a:endParaRPr lang="en-GB" dirty="0"/>
          </a:p>
        </p:txBody>
      </p:sp>
      <p:sp>
        <p:nvSpPr>
          <p:cNvPr id="3" name="Content Placeholder 2"/>
          <p:cNvSpPr>
            <a:spLocks noGrp="1"/>
          </p:cNvSpPr>
          <p:nvPr>
            <p:ph idx="1"/>
          </p:nvPr>
        </p:nvSpPr>
        <p:spPr>
          <a:xfrm>
            <a:off x="1955800" y="2667000"/>
            <a:ext cx="9105900" cy="5346700"/>
          </a:xfrm>
        </p:spPr>
        <p:txBody>
          <a:bodyPr/>
          <a:lstStyle/>
          <a:p>
            <a:pPr>
              <a:buFont typeface="+mj-lt"/>
              <a:buAutoNum type="arabicPeriod"/>
            </a:pPr>
            <a:r>
              <a:rPr lang="en-GB" sz="1600" dirty="0">
                <a:hlinkClick r:id="rId2"/>
              </a:rPr>
              <a:t>http://</a:t>
            </a:r>
            <a:r>
              <a:rPr lang="en-GB" sz="1600" dirty="0" smtClean="0">
                <a:hlinkClick r:id="rId2"/>
              </a:rPr>
              <a:t>www.shodanhq.com/search?q=cipher_protocol%3ATLSv1+cipher_name%3ANULL-SHA</a:t>
            </a:r>
            <a:endParaRPr lang="en-GB" sz="1600" dirty="0" smtClean="0"/>
          </a:p>
          <a:p>
            <a:pPr>
              <a:buFont typeface="+mj-lt"/>
              <a:buAutoNum type="arabicPeriod"/>
            </a:pPr>
            <a:r>
              <a:rPr lang="en-GB" sz="1600" dirty="0">
                <a:hlinkClick r:id="rId3"/>
              </a:rPr>
              <a:t>http://www.shodanhq.com/search?q=cipher_protocol%3ATLSv1+cipher_name%3ANULL-MD5</a:t>
            </a:r>
            <a:endParaRPr lang="en-GB" sz="16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26</a:t>
            </a:fld>
            <a:endParaRPr lang="en-US"/>
          </a:p>
        </p:txBody>
      </p:sp>
    </p:spTree>
    <p:extLst>
      <p:ext uri="{BB962C8B-B14F-4D97-AF65-F5344CB8AC3E}">
        <p14:creationId xmlns:p14="http://schemas.microsoft.com/office/powerpoint/2010/main" val="17767501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ID Research!</a:t>
            </a:r>
            <a:endParaRPr lang="en-GB" dirty="0"/>
          </a:p>
        </p:txBody>
      </p:sp>
      <p:sp>
        <p:nvSpPr>
          <p:cNvPr id="3" name="Content Placeholder 2"/>
          <p:cNvSpPr>
            <a:spLocks noGrp="1"/>
          </p:cNvSpPr>
          <p:nvPr>
            <p:ph idx="1"/>
          </p:nvPr>
        </p:nvSpPr>
        <p:spPr>
          <a:xfrm>
            <a:off x="1955800" y="2667000"/>
            <a:ext cx="9105900" cy="5346700"/>
          </a:xfrm>
        </p:spPr>
        <p:txBody>
          <a:bodyPr/>
          <a:lstStyle/>
          <a:p>
            <a:r>
              <a:rPr lang="en-GB" sz="2800" dirty="0">
                <a:hlinkClick r:id="rId2"/>
              </a:rPr>
              <a:t>http://</a:t>
            </a:r>
            <a:r>
              <a:rPr lang="en-GB" sz="2800" dirty="0" smtClean="0">
                <a:hlinkClick r:id="rId2"/>
              </a:rPr>
              <a:t>www.shodanhq.com/search?q=PHPSESSID%3D</a:t>
            </a:r>
            <a:endParaRPr lang="en-GB" sz="2800" dirty="0" smtClean="0"/>
          </a:p>
          <a:p>
            <a:r>
              <a:rPr lang="en-GB" sz="2800" dirty="0">
                <a:hlinkClick r:id="rId3"/>
              </a:rPr>
              <a:t>http://</a:t>
            </a:r>
            <a:r>
              <a:rPr lang="en-GB" sz="2800" dirty="0" smtClean="0">
                <a:hlinkClick r:id="rId3"/>
              </a:rPr>
              <a:t>www.shodanhq.com/search?q</a:t>
            </a:r>
            <a:r>
              <a:rPr lang="en-GB" sz="2800" dirty="0">
                <a:hlinkClick r:id="rId3"/>
              </a:rPr>
              <a:t>=+</a:t>
            </a:r>
            <a:r>
              <a:rPr lang="en-GB" sz="2800" dirty="0" smtClean="0">
                <a:hlinkClick r:id="rId3"/>
              </a:rPr>
              <a:t>AIROS_SESSIONID%3D</a:t>
            </a:r>
            <a:endParaRPr lang="en-GB" sz="2800" dirty="0" smtClean="0"/>
          </a:p>
          <a:p>
            <a:r>
              <a:rPr lang="en-GB" sz="2800" dirty="0">
                <a:hlinkClick r:id="rId4"/>
              </a:rPr>
              <a:t>http://www.shodanhq.com/search?q=JSESSIONID%3D</a:t>
            </a:r>
            <a:endParaRPr lang="en-GB" sz="2800"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27</a:t>
            </a:fld>
            <a:endParaRPr lang="en-US"/>
          </a:p>
        </p:txBody>
      </p:sp>
    </p:spTree>
    <p:extLst>
      <p:ext uri="{BB962C8B-B14F-4D97-AF65-F5344CB8AC3E}">
        <p14:creationId xmlns:p14="http://schemas.microsoft.com/office/powerpoint/2010/main" val="20826308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OCR A Extended" pitchFamily="50" charset="0"/>
              </a:rPr>
              <a:t>Broad Ideas</a:t>
            </a:r>
            <a:endParaRPr lang="en-GB" dirty="0">
              <a:latin typeface="OCR A Extended" pitchFamily="50" charset="0"/>
            </a:endParaRPr>
          </a:p>
        </p:txBody>
      </p:sp>
      <p:sp>
        <p:nvSpPr>
          <p:cNvPr id="3" name="Content Placeholder 2"/>
          <p:cNvSpPr>
            <a:spLocks noGrp="1"/>
          </p:cNvSpPr>
          <p:nvPr>
            <p:ph idx="1"/>
          </p:nvPr>
        </p:nvSpPr>
        <p:spPr>
          <a:xfrm>
            <a:off x="1955800" y="2743200"/>
            <a:ext cx="9105900" cy="5270500"/>
          </a:xfrm>
        </p:spPr>
        <p:txBody>
          <a:bodyPr/>
          <a:lstStyle/>
          <a:p>
            <a:pPr marL="571500" indent="-571500" algn="l">
              <a:buFont typeface="Arial" pitchFamily="34" charset="0"/>
              <a:buChar char="•"/>
            </a:pPr>
            <a:r>
              <a:rPr lang="en-GB" dirty="0" smtClean="0">
                <a:latin typeface="OCR A Extended" pitchFamily="50" charset="0"/>
              </a:rPr>
              <a:t>Profile an ISP/ASN/Country</a:t>
            </a:r>
          </a:p>
          <a:p>
            <a:pPr marL="571500" indent="-571500" algn="l">
              <a:buFont typeface="Arial" pitchFamily="34" charset="0"/>
              <a:buChar char="•"/>
            </a:pPr>
            <a:r>
              <a:rPr lang="en-GB" dirty="0" smtClean="0">
                <a:latin typeface="OCR A Extended" pitchFamily="50" charset="0"/>
              </a:rPr>
              <a:t>Examine the state of surveillance</a:t>
            </a:r>
          </a:p>
          <a:p>
            <a:pPr marL="571500" indent="-571500" algn="l">
              <a:buFont typeface="Arial" pitchFamily="34" charset="0"/>
              <a:buChar char="•"/>
            </a:pPr>
            <a:r>
              <a:rPr lang="en-GB" dirty="0" smtClean="0">
                <a:latin typeface="OCR A Extended" pitchFamily="50" charset="0"/>
              </a:rPr>
              <a:t>Comparison of countries</a:t>
            </a:r>
          </a:p>
          <a:p>
            <a:pPr marL="571500" indent="-571500" algn="l">
              <a:buFont typeface="Arial" pitchFamily="34" charset="0"/>
              <a:buChar char="•"/>
            </a:pPr>
            <a:r>
              <a:rPr lang="en-GB" dirty="0" smtClean="0">
                <a:latin typeface="OCR A Extended" pitchFamily="50" charset="0"/>
              </a:rPr>
              <a:t>Comparison of SSL</a:t>
            </a:r>
          </a:p>
          <a:p>
            <a:pPr marL="571500" indent="-571500" algn="l">
              <a:buFont typeface="Arial" pitchFamily="34" charset="0"/>
              <a:buChar char="•"/>
            </a:pPr>
            <a:r>
              <a:rPr lang="en-GB" dirty="0" smtClean="0">
                <a:latin typeface="OCR A Extended" pitchFamily="50" charset="0"/>
              </a:rPr>
              <a:t>Uniqueness of session IDS</a:t>
            </a:r>
          </a:p>
          <a:p>
            <a:pPr marL="571500" indent="-571500" algn="l">
              <a:buFont typeface="Arial" pitchFamily="34" charset="0"/>
              <a:buChar char="•"/>
            </a:pPr>
            <a:endParaRPr lang="en-GB" dirty="0" smtClean="0"/>
          </a:p>
          <a:p>
            <a:pPr marL="571500" indent="-571500" algn="l">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28</a:t>
            </a:fld>
            <a:endParaRPr lang="en-US"/>
          </a:p>
        </p:txBody>
      </p:sp>
    </p:spTree>
    <p:extLst>
      <p:ext uri="{BB962C8B-B14F-4D97-AF65-F5344CB8AC3E}">
        <p14:creationId xmlns:p14="http://schemas.microsoft.com/office/powerpoint/2010/main" val="408100053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Haettenschweiler" pitchFamily="34" charset="0"/>
              </a:rPr>
              <a:t>Conclusions</a:t>
            </a:r>
            <a:endParaRPr lang="en-GB" dirty="0">
              <a:latin typeface="Haettenschweiler" pitchFamily="34" charset="0"/>
            </a:endParaRPr>
          </a:p>
        </p:txBody>
      </p:sp>
      <p:sp>
        <p:nvSpPr>
          <p:cNvPr id="3" name="Content Placeholder 2"/>
          <p:cNvSpPr>
            <a:spLocks noGrp="1"/>
          </p:cNvSpPr>
          <p:nvPr>
            <p:ph idx="1"/>
          </p:nvPr>
        </p:nvSpPr>
        <p:spPr>
          <a:xfrm>
            <a:off x="1955800" y="2743200"/>
            <a:ext cx="9105900" cy="5270500"/>
          </a:xfrm>
        </p:spPr>
        <p:txBody>
          <a:bodyPr/>
          <a:lstStyle/>
          <a:p>
            <a:r>
              <a:rPr lang="en-GB" dirty="0" smtClean="0">
                <a:latin typeface="Haettenschweiler" pitchFamily="34" charset="0"/>
              </a:rPr>
              <a:t>Network oddities</a:t>
            </a:r>
          </a:p>
          <a:p>
            <a:r>
              <a:rPr lang="en-GB" dirty="0" smtClean="0">
                <a:latin typeface="Haettenschweiler" pitchFamily="34" charset="0"/>
              </a:rPr>
              <a:t>Host oddities</a:t>
            </a:r>
          </a:p>
          <a:p>
            <a:r>
              <a:rPr lang="en-GB" dirty="0" err="1" smtClean="0">
                <a:latin typeface="Haettenschweiler" pitchFamily="34" charset="0"/>
              </a:rPr>
              <a:t>Config</a:t>
            </a:r>
            <a:r>
              <a:rPr lang="en-GB" dirty="0" smtClean="0">
                <a:latin typeface="Haettenschweiler" pitchFamily="34" charset="0"/>
              </a:rPr>
              <a:t> State</a:t>
            </a:r>
          </a:p>
          <a:p>
            <a:r>
              <a:rPr lang="en-GB" dirty="0" smtClean="0">
                <a:latin typeface="Haettenschweiler" pitchFamily="34" charset="0"/>
              </a:rPr>
              <a:t>Runtime State</a:t>
            </a:r>
          </a:p>
          <a:p>
            <a:r>
              <a:rPr lang="en-GB" dirty="0" smtClean="0">
                <a:latin typeface="Haettenschweiler" pitchFamily="34" charset="0"/>
              </a:rPr>
              <a:t>Political State</a:t>
            </a:r>
          </a:p>
          <a:p>
            <a:r>
              <a:rPr lang="en-GB" dirty="0" smtClean="0">
                <a:latin typeface="Haettenschweiler" pitchFamily="34" charset="0"/>
              </a:rPr>
              <a:t>Location or connection types</a:t>
            </a:r>
          </a:p>
          <a:p>
            <a:r>
              <a:rPr lang="en-GB" dirty="0" smtClean="0">
                <a:latin typeface="Haettenschweiler" pitchFamily="34" charset="0"/>
              </a:rPr>
              <a:t>Cipher types</a:t>
            </a:r>
            <a:endParaRPr lang="en-GB" dirty="0">
              <a:latin typeface="Haettenschweiler" pitchFamily="34" charset="0"/>
            </a:endParaRP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29</a:t>
            </a:fld>
            <a:endParaRPr lang="en-US"/>
          </a:p>
        </p:txBody>
      </p:sp>
    </p:spTree>
    <p:extLst>
      <p:ext uri="{BB962C8B-B14F-4D97-AF65-F5344CB8AC3E}">
        <p14:creationId xmlns:p14="http://schemas.microsoft.com/office/powerpoint/2010/main" val="152471366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16000" y="1295400"/>
            <a:ext cx="11049000" cy="7696200"/>
          </a:xfrm>
        </p:spPr>
        <p:txBody>
          <a:bodyPr/>
          <a:lstStyle/>
          <a:p>
            <a:r>
              <a:rPr lang="en-US" dirty="0" smtClean="0">
                <a:latin typeface="Franklin Gothic Heavy" pitchFamily="34" charset="0"/>
              </a:rPr>
              <a:t>GR33TZ</a:t>
            </a:r>
            <a:br>
              <a:rPr lang="en-US" dirty="0" smtClean="0">
                <a:latin typeface="Franklin Gothic Heavy" pitchFamily="34" charset="0"/>
              </a:rPr>
            </a:br>
            <a:r>
              <a:rPr lang="en-US" sz="2800" dirty="0" smtClean="0">
                <a:latin typeface="Franklin Gothic Heavy" pitchFamily="34" charset="0"/>
              </a:rPr>
              <a:t>Shawn </a:t>
            </a:r>
            <a:r>
              <a:rPr lang="en-US" sz="2800" dirty="0" err="1" smtClean="0">
                <a:latin typeface="Franklin Gothic Heavy" pitchFamily="34" charset="0"/>
              </a:rPr>
              <a:t>Merdinger</a:t>
            </a:r>
            <a:r>
              <a:rPr lang="en-US" sz="2800" dirty="0" smtClean="0">
                <a:latin typeface="Franklin Gothic Heavy" pitchFamily="34" charset="0"/>
              </a:rPr>
              <a:t>, Bob </a:t>
            </a:r>
            <a:r>
              <a:rPr lang="en-US" sz="2800" dirty="0" err="1" smtClean="0">
                <a:latin typeface="Franklin Gothic Heavy" pitchFamily="34" charset="0"/>
              </a:rPr>
              <a:t>Radvanovsky</a:t>
            </a:r>
            <a:r>
              <a:rPr lang="en-US" sz="2800" dirty="0" smtClean="0">
                <a:latin typeface="Franklin Gothic Heavy" pitchFamily="34" charset="0"/>
              </a:rPr>
              <a:t>, Ruben </a:t>
            </a:r>
            <a:r>
              <a:rPr lang="en-US" sz="2800" dirty="0" err="1" smtClean="0">
                <a:latin typeface="Franklin Gothic Heavy" pitchFamily="34" charset="0"/>
              </a:rPr>
              <a:t>Santamarta</a:t>
            </a:r>
            <a:r>
              <a:rPr lang="en-US" sz="2800" dirty="0" smtClean="0">
                <a:latin typeface="Franklin Gothic Heavy" pitchFamily="34" charset="0"/>
              </a:rPr>
              <a:t>, Mike Davis, Michael </a:t>
            </a:r>
            <a:r>
              <a:rPr lang="en-US" sz="2800" dirty="0" err="1" smtClean="0">
                <a:latin typeface="Franklin Gothic Heavy" pitchFamily="34" charset="0"/>
              </a:rPr>
              <a:t>Milvich</a:t>
            </a:r>
            <a:r>
              <a:rPr lang="en-US" sz="2800" dirty="0" smtClean="0">
                <a:latin typeface="Franklin Gothic Heavy" pitchFamily="34" charset="0"/>
              </a:rPr>
              <a:t>, Reid Wightman, </a:t>
            </a:r>
            <a:r>
              <a:rPr lang="en-US" sz="2800" dirty="0" err="1" smtClean="0">
                <a:latin typeface="Franklin Gothic Heavy" pitchFamily="34" charset="0"/>
              </a:rPr>
              <a:t>Alexandre</a:t>
            </a:r>
            <a:r>
              <a:rPr lang="en-US" sz="2800" dirty="0" smtClean="0">
                <a:latin typeface="Franklin Gothic Heavy" pitchFamily="34" charset="0"/>
              </a:rPr>
              <a:t> </a:t>
            </a:r>
            <a:r>
              <a:rPr lang="en-US" sz="2800" dirty="0" err="1" smtClean="0">
                <a:latin typeface="Franklin Gothic Heavy" pitchFamily="34" charset="0"/>
              </a:rPr>
              <a:t>Dulanoy</a:t>
            </a:r>
            <a:r>
              <a:rPr lang="en-US" sz="2800" dirty="0" smtClean="0">
                <a:latin typeface="Franklin Gothic Heavy" pitchFamily="34" charset="0"/>
              </a:rPr>
              <a:t>, Morgan Marquis-</a:t>
            </a:r>
            <a:r>
              <a:rPr lang="en-US" sz="2800" dirty="0" err="1" smtClean="0">
                <a:latin typeface="Franklin Gothic Heavy" pitchFamily="34" charset="0"/>
              </a:rPr>
              <a:t>Debois</a:t>
            </a:r>
            <a:r>
              <a:rPr lang="en-US" sz="2800" dirty="0" smtClean="0">
                <a:latin typeface="Franklin Gothic Heavy" pitchFamily="34" charset="0"/>
              </a:rPr>
              <a:t>, </a:t>
            </a:r>
            <a:r>
              <a:rPr lang="en-US" sz="2800" dirty="0" err="1" smtClean="0">
                <a:latin typeface="Franklin Gothic Heavy" pitchFamily="34" charset="0"/>
              </a:rPr>
              <a:t>Shailendra</a:t>
            </a:r>
            <a:r>
              <a:rPr lang="en-US" sz="2800" dirty="0" smtClean="0">
                <a:latin typeface="Franklin Gothic Heavy" pitchFamily="34" charset="0"/>
              </a:rPr>
              <a:t> </a:t>
            </a:r>
            <a:r>
              <a:rPr lang="en-US" sz="2800" dirty="0" err="1" smtClean="0">
                <a:latin typeface="Franklin Gothic Heavy" pitchFamily="34" charset="0"/>
              </a:rPr>
              <a:t>Fuloria</a:t>
            </a:r>
            <a:r>
              <a:rPr lang="en-US" sz="2800" dirty="0" smtClean="0">
                <a:latin typeface="Franklin Gothic Heavy" pitchFamily="34" charset="0"/>
              </a:rPr>
              <a:t>, Arthur </a:t>
            </a:r>
            <a:r>
              <a:rPr lang="en-US" sz="2800" dirty="0" err="1" smtClean="0">
                <a:latin typeface="Franklin Gothic Heavy" pitchFamily="34" charset="0"/>
              </a:rPr>
              <a:t>Gervais</a:t>
            </a:r>
            <a:r>
              <a:rPr lang="en-US" sz="2800" dirty="0" smtClean="0">
                <a:latin typeface="Franklin Gothic Heavy" pitchFamily="34" charset="0"/>
              </a:rPr>
              <a:t>,</a:t>
            </a:r>
            <a:br>
              <a:rPr lang="en-US" sz="2800" dirty="0" smtClean="0">
                <a:latin typeface="Franklin Gothic Heavy" pitchFamily="34" charset="0"/>
              </a:rPr>
            </a:br>
            <a:r>
              <a:rPr lang="en-US" sz="2800" dirty="0" smtClean="0">
                <a:latin typeface="Franklin Gothic Heavy" pitchFamily="34" charset="0"/>
              </a:rPr>
              <a:t>Colin Cassidy, Ben Miller, Billy Rios, </a:t>
            </a:r>
            <a:r>
              <a:rPr lang="en-US" sz="2800" dirty="0">
                <a:latin typeface="Franklin Gothic Heavy" pitchFamily="34" charset="0"/>
              </a:rPr>
              <a:t>T</a:t>
            </a:r>
            <a:r>
              <a:rPr lang="en-US" sz="2800" dirty="0" smtClean="0">
                <a:latin typeface="Franklin Gothic Heavy" pitchFamily="34" charset="0"/>
              </a:rPr>
              <a:t>erry McCorkle, </a:t>
            </a:r>
            <a:br>
              <a:rPr lang="en-US" sz="2800" dirty="0" smtClean="0">
                <a:latin typeface="Franklin Gothic Heavy" pitchFamily="34" charset="0"/>
              </a:rPr>
            </a:br>
            <a:r>
              <a:rPr lang="en-US" sz="2800" dirty="0" smtClean="0">
                <a:latin typeface="Franklin Gothic Heavy" pitchFamily="34" charset="0"/>
              </a:rPr>
              <a:t>Carlos </a:t>
            </a:r>
            <a:r>
              <a:rPr lang="en-US" sz="2800" dirty="0" err="1" smtClean="0">
                <a:latin typeface="Franklin Gothic Heavy" pitchFamily="34" charset="0"/>
              </a:rPr>
              <a:t>Hollman</a:t>
            </a:r>
            <a:r>
              <a:rPr lang="en-US" sz="2800" dirty="0" smtClean="0">
                <a:latin typeface="Franklin Gothic Heavy" pitchFamily="34" charset="0"/>
              </a:rPr>
              <a:t/>
            </a:r>
            <a:br>
              <a:rPr lang="en-US" sz="2800" dirty="0" smtClean="0">
                <a:latin typeface="Franklin Gothic Heavy" pitchFamily="34" charset="0"/>
              </a:rPr>
            </a:br>
            <a:r>
              <a:rPr lang="en-US" sz="2800" dirty="0">
                <a:latin typeface="Franklin Gothic Heavy" pitchFamily="34" charset="0"/>
              </a:rPr>
              <a:t/>
            </a:r>
            <a:br>
              <a:rPr lang="en-US" sz="2800" dirty="0">
                <a:latin typeface="Franklin Gothic Heavy" pitchFamily="34" charset="0"/>
              </a:rPr>
            </a:br>
            <a:r>
              <a:rPr lang="en-US" sz="2800" dirty="0">
                <a:latin typeface="Franklin Gothic Heavy" pitchFamily="34" charset="0"/>
              </a:rPr>
              <a:t>A</a:t>
            </a:r>
            <a:r>
              <a:rPr lang="en-US" sz="2800" dirty="0" smtClean="0">
                <a:latin typeface="Franklin Gothic Heavy" pitchFamily="34" charset="0"/>
              </a:rPr>
              <a:t>nd of course:</a:t>
            </a:r>
            <a:br>
              <a:rPr lang="en-US" sz="2800" dirty="0" smtClean="0">
                <a:latin typeface="Franklin Gothic Heavy" pitchFamily="34" charset="0"/>
              </a:rPr>
            </a:br>
            <a:r>
              <a:rPr lang="en-US" sz="2800" dirty="0">
                <a:latin typeface="Franklin Gothic Heavy" pitchFamily="34" charset="0"/>
              </a:rPr>
              <a:t/>
            </a:r>
            <a:br>
              <a:rPr lang="en-US" sz="2800" dirty="0">
                <a:latin typeface="Franklin Gothic Heavy" pitchFamily="34" charset="0"/>
              </a:rPr>
            </a:br>
            <a:r>
              <a:rPr lang="en-US" sz="2800" dirty="0" smtClean="0">
                <a:latin typeface="Franklin Gothic Heavy" pitchFamily="34" charset="0"/>
              </a:rPr>
              <a:t>John </a:t>
            </a:r>
            <a:r>
              <a:rPr lang="en-US" sz="2800" dirty="0" err="1" smtClean="0">
                <a:latin typeface="Franklin Gothic Heavy" pitchFamily="34" charset="0"/>
              </a:rPr>
              <a:t>Matherly</a:t>
            </a:r>
            <a:r>
              <a:rPr lang="en-US" sz="2800" dirty="0" smtClean="0">
                <a:latin typeface="Franklin Gothic Heavy" pitchFamily="34" charset="0"/>
              </a:rPr>
              <a:t/>
            </a:r>
            <a:br>
              <a:rPr lang="en-US" sz="2800" dirty="0" smtClean="0">
                <a:latin typeface="Franklin Gothic Heavy" pitchFamily="34" charset="0"/>
              </a:rPr>
            </a:br>
            <a:r>
              <a:rPr lang="en-US" sz="2800" dirty="0" smtClean="0">
                <a:latin typeface="Franklin Gothic Heavy" pitchFamily="34" charset="0"/>
              </a:rPr>
              <a:t>@</a:t>
            </a:r>
            <a:r>
              <a:rPr lang="en-US" sz="2800" dirty="0" err="1" smtClean="0">
                <a:latin typeface="Franklin Gothic Heavy" pitchFamily="34" charset="0"/>
              </a:rPr>
              <a:t>achillean</a:t>
            </a:r>
            <a:r>
              <a:rPr lang="en-US" sz="2800" dirty="0" smtClean="0">
                <a:latin typeface="+mn-lt"/>
              </a:rPr>
              <a:t/>
            </a:r>
            <a:br>
              <a:rPr lang="en-US" sz="2800" dirty="0" smtClean="0">
                <a:latin typeface="+mn-lt"/>
              </a:rPr>
            </a:br>
            <a:r>
              <a:rPr lang="en-US" sz="2800" dirty="0">
                <a:latin typeface="+mn-lt"/>
              </a:rPr>
              <a:t/>
            </a:r>
            <a:br>
              <a:rPr lang="en-US" sz="2800" dirty="0">
                <a:latin typeface="+mn-lt"/>
              </a:rPr>
            </a:br>
            <a:r>
              <a:rPr lang="en-GB" sz="4000" dirty="0" smtClean="0">
                <a:latin typeface="Franklin Gothic Heavy" pitchFamily="34" charset="0"/>
              </a:rPr>
              <a:t>www.shodanhq.com/promo/hacklu</a:t>
            </a:r>
            <a:r>
              <a:rPr lang="en-US" sz="4000" dirty="0" smtClean="0"/>
              <a:t/>
            </a:r>
            <a:br>
              <a:rPr lang="en-US" sz="4000" dirty="0" smtClean="0"/>
            </a:br>
            <a:r>
              <a:rPr lang="en-US" sz="4000" dirty="0" smtClean="0"/>
              <a:t/>
            </a:r>
            <a:br>
              <a:rPr lang="en-US" sz="4000" dirty="0" smtClean="0"/>
            </a:br>
            <a:endParaRPr lang="en-US" dirty="0" smtClean="0"/>
          </a:p>
        </p:txBody>
      </p:sp>
      <p:sp>
        <p:nvSpPr>
          <p:cNvPr id="5123"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FC465E82-6262-47EF-8C98-462A00335C72}" type="slidenum">
              <a:rPr lang="en-US" sz="1600" smtClean="0">
                <a:solidFill>
                  <a:srgbClr val="878787"/>
                </a:solidFill>
                <a:latin typeface="Calibri" charset="0"/>
                <a:sym typeface="Calibri" charset="0"/>
              </a:rPr>
              <a:pPr eaLnBrk="1" hangingPunct="1"/>
              <a:t>3</a:t>
            </a:fld>
            <a:endParaRPr lang="en-US" sz="1600" smtClean="0">
              <a:solidFill>
                <a:srgbClr val="878787"/>
              </a:solidFill>
              <a:latin typeface="Calibri" charset="0"/>
              <a:sym typeface="Calibri" charset="0"/>
            </a:endParaRPr>
          </a:p>
        </p:txBody>
      </p:sp>
    </p:spTree>
    <p:extLst>
      <p:ext uri="{BB962C8B-B14F-4D97-AF65-F5344CB8AC3E}">
        <p14:creationId xmlns:p14="http://schemas.microsoft.com/office/powerpoint/2010/main" val="23190044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Conclusions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1955800" y="2667000"/>
            <a:ext cx="9105900" cy="5346700"/>
          </a:xfrm>
        </p:spPr>
        <p:txBody>
          <a:bodyPr/>
          <a:lstStyle/>
          <a:p>
            <a:r>
              <a:rPr lang="en-GB" dirty="0" smtClean="0">
                <a:latin typeface="Times New Roman" pitchFamily="18" charset="0"/>
                <a:cs typeface="Times New Roman" pitchFamily="18" charset="0"/>
              </a:rPr>
              <a:t>SHODAN is for more than just finding cool </a:t>
            </a:r>
            <a:r>
              <a:rPr lang="en-GB" dirty="0" err="1" smtClean="0">
                <a:latin typeface="Times New Roman" pitchFamily="18" charset="0"/>
                <a:cs typeface="Times New Roman" pitchFamily="18" charset="0"/>
              </a:rPr>
              <a:t>boxen</a:t>
            </a:r>
            <a:r>
              <a:rPr lang="en-GB" dirty="0" smtClean="0">
                <a:latin typeface="Times New Roman" pitchFamily="18" charset="0"/>
                <a:cs typeface="Times New Roman" pitchFamily="18" charset="0"/>
              </a:rPr>
              <a:t>. You can research AT SCALE, CHEAPLY.</a:t>
            </a:r>
          </a:p>
          <a:p>
            <a:r>
              <a:rPr lang="en-GB" dirty="0" smtClean="0">
                <a:latin typeface="Times New Roman" pitchFamily="18" charset="0"/>
                <a:cs typeface="Times New Roman" pitchFamily="18" charset="0"/>
              </a:rPr>
              <a:t>Think about researching THE WHOLE THING and outputting metrics that will help us all.</a:t>
            </a:r>
          </a:p>
          <a:p>
            <a:r>
              <a:rPr lang="en-GB" dirty="0" smtClean="0">
                <a:latin typeface="Times New Roman" pitchFamily="18" charset="0"/>
                <a:cs typeface="Times New Roman" pitchFamily="18" charset="0"/>
              </a:rPr>
              <a:t>Then go to cool places and talk about it!</a:t>
            </a:r>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30</a:t>
            </a:fld>
            <a:endParaRPr lang="en-US"/>
          </a:p>
        </p:txBody>
      </p:sp>
    </p:spTree>
    <p:extLst>
      <p:ext uri="{BB962C8B-B14F-4D97-AF65-F5344CB8AC3E}">
        <p14:creationId xmlns:p14="http://schemas.microsoft.com/office/powerpoint/2010/main" val="146110932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dirty="0" smtClean="0"/>
              <a:t>Thanks for coming (if you </a:t>
            </a:r>
            <a:r>
              <a:rPr lang="en-GB" smtClean="0"/>
              <a:t>did)!</a:t>
            </a:r>
            <a:endParaRPr lang="en-GB" dirty="0" smtClean="0"/>
          </a:p>
        </p:txBody>
      </p:sp>
      <p:sp>
        <p:nvSpPr>
          <p:cNvPr id="10243" name="Content Placeholder 2"/>
          <p:cNvSpPr>
            <a:spLocks noGrp="1"/>
          </p:cNvSpPr>
          <p:nvPr>
            <p:ph idx="1"/>
          </p:nvPr>
        </p:nvSpPr>
        <p:spPr>
          <a:xfrm>
            <a:off x="1955800" y="2895600"/>
            <a:ext cx="9105900" cy="5118100"/>
          </a:xfrm>
        </p:spPr>
        <p:txBody>
          <a:bodyPr/>
          <a:lstStyle/>
          <a:p>
            <a:pPr eaLnBrk="1" hangingPunct="1"/>
            <a:endParaRPr lang="en-GB" dirty="0" smtClean="0"/>
          </a:p>
          <a:p>
            <a:pPr eaLnBrk="1" hangingPunct="1"/>
            <a:r>
              <a:rPr lang="en-GB" sz="2800" dirty="0" smtClean="0">
                <a:solidFill>
                  <a:schemeClr val="accent3">
                    <a:lumMod val="20000"/>
                    <a:lumOff val="80000"/>
                  </a:schemeClr>
                </a:solidFill>
              </a:rPr>
              <a:t>Email:</a:t>
            </a:r>
            <a:r>
              <a:rPr lang="en-GB" sz="2800" dirty="0">
                <a:solidFill>
                  <a:schemeClr val="accent3">
                    <a:lumMod val="20000"/>
                    <a:lumOff val="80000"/>
                  </a:schemeClr>
                </a:solidFill>
              </a:rPr>
              <a:t>	</a:t>
            </a:r>
            <a:r>
              <a:rPr lang="en-GB" sz="2800" dirty="0" err="1" smtClean="0">
                <a:solidFill>
                  <a:schemeClr val="accent3">
                    <a:lumMod val="20000"/>
                    <a:lumOff val="80000"/>
                  </a:schemeClr>
                </a:solidFill>
              </a:rPr>
              <a:t>eireann</a:t>
            </a:r>
            <a:r>
              <a:rPr lang="en-GB" sz="2800" dirty="0" smtClean="0">
                <a:solidFill>
                  <a:schemeClr val="accent3">
                    <a:lumMod val="20000"/>
                    <a:lumOff val="80000"/>
                  </a:schemeClr>
                </a:solidFill>
              </a:rPr>
              <a:t> (.) </a:t>
            </a:r>
            <a:r>
              <a:rPr lang="en-GB" sz="2800" dirty="0" err="1" smtClean="0">
                <a:solidFill>
                  <a:schemeClr val="accent3">
                    <a:lumMod val="20000"/>
                    <a:lumOff val="80000"/>
                  </a:schemeClr>
                </a:solidFill>
              </a:rPr>
              <a:t>leverett</a:t>
            </a:r>
            <a:r>
              <a:rPr lang="en-GB" sz="2800" dirty="0" smtClean="0">
                <a:solidFill>
                  <a:schemeClr val="accent3">
                    <a:lumMod val="20000"/>
                    <a:lumOff val="80000"/>
                  </a:schemeClr>
                </a:solidFill>
              </a:rPr>
              <a:t> [AT] </a:t>
            </a:r>
            <a:r>
              <a:rPr lang="en-GB" sz="2800" dirty="0" err="1" smtClean="0">
                <a:solidFill>
                  <a:schemeClr val="accent3">
                    <a:lumMod val="20000"/>
                    <a:lumOff val="80000"/>
                  </a:schemeClr>
                </a:solidFill>
              </a:rPr>
              <a:t>ioactive</a:t>
            </a:r>
            <a:r>
              <a:rPr lang="en-GB" sz="2800" dirty="0" smtClean="0">
                <a:solidFill>
                  <a:schemeClr val="accent3">
                    <a:lumMod val="20000"/>
                    <a:lumOff val="80000"/>
                  </a:schemeClr>
                </a:solidFill>
              </a:rPr>
              <a:t> (dot) co (dot) </a:t>
            </a:r>
            <a:r>
              <a:rPr lang="en-GB" sz="2800" dirty="0" err="1" smtClean="0">
                <a:solidFill>
                  <a:schemeClr val="accent3">
                    <a:lumMod val="20000"/>
                    <a:lumOff val="80000"/>
                  </a:schemeClr>
                </a:solidFill>
              </a:rPr>
              <a:t>uk</a:t>
            </a:r>
            <a:endParaRPr lang="en-GB" sz="2800" dirty="0" smtClean="0">
              <a:solidFill>
                <a:schemeClr val="accent3">
                  <a:lumMod val="20000"/>
                  <a:lumOff val="80000"/>
                </a:schemeClr>
              </a:solidFill>
            </a:endParaRPr>
          </a:p>
          <a:p>
            <a:pPr eaLnBrk="1" hangingPunct="1"/>
            <a:r>
              <a:rPr lang="en-GB" sz="4800" dirty="0" smtClean="0">
                <a:solidFill>
                  <a:schemeClr val="accent3">
                    <a:lumMod val="20000"/>
                    <a:lumOff val="80000"/>
                  </a:schemeClr>
                </a:solidFill>
              </a:rPr>
              <a:t>Twitter:			@</a:t>
            </a:r>
            <a:r>
              <a:rPr lang="en-GB" sz="4800" dirty="0" err="1" smtClean="0">
                <a:solidFill>
                  <a:schemeClr val="accent3">
                    <a:lumMod val="20000"/>
                    <a:lumOff val="80000"/>
                  </a:schemeClr>
                </a:solidFill>
              </a:rPr>
              <a:t>blackswanburst</a:t>
            </a:r>
            <a:endParaRPr lang="en-GB" sz="4800" dirty="0" smtClean="0">
              <a:solidFill>
                <a:schemeClr val="accent3">
                  <a:lumMod val="20000"/>
                  <a:lumOff val="80000"/>
                </a:schemeClr>
              </a:solidFill>
            </a:endParaRPr>
          </a:p>
          <a:p>
            <a:pPr eaLnBrk="1" hangingPunct="1"/>
            <a:r>
              <a:rPr lang="en-GB" sz="4800" dirty="0" smtClean="0">
                <a:solidFill>
                  <a:schemeClr val="accent3">
                    <a:lumMod val="20000"/>
                    <a:lumOff val="80000"/>
                  </a:schemeClr>
                </a:solidFill>
              </a:rPr>
              <a:t>PGP: 			C97C1513</a:t>
            </a:r>
          </a:p>
        </p:txBody>
      </p:sp>
    </p:spTree>
    <p:extLst>
      <p:ext uri="{BB962C8B-B14F-4D97-AF65-F5344CB8AC3E}">
        <p14:creationId xmlns:p14="http://schemas.microsoft.com/office/powerpoint/2010/main" val="12292216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9600" dirty="0" smtClean="0">
                <a:latin typeface="Vivaldi" pitchFamily="66" charset="0"/>
              </a:rPr>
              <a:t>Filtering the ocean of data</a:t>
            </a:r>
            <a:endParaRPr lang="en-GB" sz="9600" dirty="0">
              <a:latin typeface="Vivaldi" pitchFamily="66"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40400" y="2590800"/>
            <a:ext cx="5638800" cy="6130400"/>
          </a:xfrm>
        </p:spPr>
      </p:pic>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4</a:t>
            </a:fld>
            <a:endParaRPr lang="en-US"/>
          </a:p>
        </p:txBody>
      </p:sp>
    </p:spTree>
    <p:extLst>
      <p:ext uri="{BB962C8B-B14F-4D97-AF65-F5344CB8AC3E}">
        <p14:creationId xmlns:p14="http://schemas.microsoft.com/office/powerpoint/2010/main" val="3992358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16000" y="762000"/>
            <a:ext cx="10591800" cy="1328738"/>
          </a:xfrm>
        </p:spPr>
        <p:txBody>
          <a:bodyPr/>
          <a:lstStyle/>
          <a:p>
            <a:pPr algn="l"/>
            <a:r>
              <a:rPr lang="en-US" dirty="0" smtClean="0"/>
              <a:t>List o’ Filters</a:t>
            </a:r>
          </a:p>
        </p:txBody>
      </p:sp>
      <p:sp>
        <p:nvSpPr>
          <p:cNvPr id="4099" name="Content Placeholder 2"/>
          <p:cNvSpPr>
            <a:spLocks noGrp="1"/>
          </p:cNvSpPr>
          <p:nvPr>
            <p:ph idx="1"/>
          </p:nvPr>
        </p:nvSpPr>
        <p:spPr>
          <a:xfrm>
            <a:off x="1016000" y="2743200"/>
            <a:ext cx="5638800" cy="5715000"/>
          </a:xfrm>
        </p:spPr>
        <p:txBody>
          <a:bodyPr/>
          <a:lstStyle/>
          <a:p>
            <a:pPr marL="571500" indent="-571500" algn="l">
              <a:buFont typeface="Courier New" pitchFamily="49" charset="0"/>
              <a:buChar char="o"/>
            </a:pPr>
            <a:r>
              <a:rPr lang="en-US" sz="4000" dirty="0" err="1" smtClean="0">
                <a:solidFill>
                  <a:srgbClr val="FFFFFF"/>
                </a:solidFill>
              </a:rPr>
              <a:t>Freetext</a:t>
            </a:r>
            <a:endParaRPr lang="en-US" sz="4000" dirty="0" smtClean="0">
              <a:solidFill>
                <a:srgbClr val="FFFFFF"/>
              </a:solidFill>
            </a:endParaRPr>
          </a:p>
          <a:p>
            <a:pPr marL="571500" indent="-571500" algn="l">
              <a:buFont typeface="Courier New" pitchFamily="49" charset="0"/>
              <a:buChar char="o"/>
            </a:pPr>
            <a:r>
              <a:rPr lang="en-US" sz="4000" dirty="0" smtClean="0">
                <a:solidFill>
                  <a:srgbClr val="FFFFFF"/>
                </a:solidFill>
              </a:rPr>
              <a:t>Host</a:t>
            </a:r>
          </a:p>
          <a:p>
            <a:pPr marL="571500" indent="-571500" algn="l">
              <a:buFont typeface="Courier New" pitchFamily="49" charset="0"/>
              <a:buChar char="o"/>
            </a:pPr>
            <a:r>
              <a:rPr lang="en-US" sz="4000" dirty="0" smtClean="0">
                <a:solidFill>
                  <a:srgbClr val="FFFFFF"/>
                </a:solidFill>
              </a:rPr>
              <a:t>Net</a:t>
            </a:r>
          </a:p>
          <a:p>
            <a:pPr marL="571500" indent="-571500" algn="l">
              <a:buFont typeface="Courier New" pitchFamily="49" charset="0"/>
              <a:buChar char="o"/>
            </a:pPr>
            <a:r>
              <a:rPr lang="en-US" sz="4000" dirty="0" smtClean="0">
                <a:solidFill>
                  <a:srgbClr val="FFFFFF"/>
                </a:solidFill>
              </a:rPr>
              <a:t>City</a:t>
            </a:r>
          </a:p>
          <a:p>
            <a:pPr marL="571500" indent="-571500" algn="l">
              <a:buFont typeface="Courier New" pitchFamily="49" charset="0"/>
              <a:buChar char="o"/>
            </a:pPr>
            <a:r>
              <a:rPr lang="en-US" sz="4000" dirty="0" smtClean="0">
                <a:solidFill>
                  <a:srgbClr val="FFFFFF"/>
                </a:solidFill>
              </a:rPr>
              <a:t>Country</a:t>
            </a:r>
          </a:p>
          <a:p>
            <a:pPr marL="571500" indent="-571500" algn="l">
              <a:buFont typeface="Courier New" pitchFamily="49" charset="0"/>
              <a:buChar char="o"/>
            </a:pPr>
            <a:r>
              <a:rPr lang="en-US" sz="4000" dirty="0">
                <a:solidFill>
                  <a:srgbClr val="FFFFFF"/>
                </a:solidFill>
              </a:rPr>
              <a:t>Port</a:t>
            </a:r>
          </a:p>
          <a:p>
            <a:pPr marL="571500" indent="-571500" algn="l">
              <a:buFont typeface="Courier New" pitchFamily="49" charset="0"/>
              <a:buChar char="o"/>
            </a:pPr>
            <a:r>
              <a:rPr lang="en-US" sz="4000" dirty="0">
                <a:solidFill>
                  <a:srgbClr val="FFFFFF"/>
                </a:solidFill>
              </a:rPr>
              <a:t>OS</a:t>
            </a:r>
          </a:p>
          <a:p>
            <a:pPr marL="571500" indent="-571500" algn="l">
              <a:buFont typeface="Courier New" pitchFamily="49" charset="0"/>
              <a:buChar char="o"/>
            </a:pPr>
            <a:endParaRPr lang="en-US" sz="4000" dirty="0" smtClean="0">
              <a:solidFill>
                <a:srgbClr val="FFFFFF"/>
              </a:solidFill>
            </a:endParaRPr>
          </a:p>
        </p:txBody>
      </p:sp>
      <p:sp>
        <p:nvSpPr>
          <p:cNvPr id="410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E5F7D629-9138-4972-8EB2-04401B6EC068}" type="slidenum">
              <a:rPr lang="en-US" sz="1600" smtClean="0">
                <a:solidFill>
                  <a:srgbClr val="878787"/>
                </a:solidFill>
                <a:latin typeface="Calibri" charset="0"/>
                <a:sym typeface="Calibri" charset="0"/>
              </a:rPr>
              <a:pPr eaLnBrk="1" hangingPunct="1"/>
              <a:t>5</a:t>
            </a:fld>
            <a:endParaRPr lang="en-US" sz="1600" smtClean="0">
              <a:solidFill>
                <a:srgbClr val="878787"/>
              </a:solidFill>
              <a:latin typeface="Calibri" charset="0"/>
              <a:sym typeface="Calibri" charset="0"/>
            </a:endParaRPr>
          </a:p>
        </p:txBody>
      </p:sp>
      <p:sp>
        <p:nvSpPr>
          <p:cNvPr id="3" name="TextBox 2"/>
          <p:cNvSpPr txBox="1"/>
          <p:nvPr/>
        </p:nvSpPr>
        <p:spPr>
          <a:xfrm>
            <a:off x="7112000" y="2667000"/>
            <a:ext cx="5410200" cy="6247864"/>
          </a:xfrm>
          <a:prstGeom prst="rect">
            <a:avLst/>
          </a:prstGeom>
          <a:noFill/>
        </p:spPr>
        <p:txBody>
          <a:bodyPr wrap="square" rtlCol="0">
            <a:spAutoFit/>
          </a:bodyPr>
          <a:lstStyle/>
          <a:p>
            <a:pPr marL="571500" indent="-571500" algn="l">
              <a:buFont typeface="Courier New" pitchFamily="49" charset="0"/>
              <a:buChar char="o"/>
            </a:pPr>
            <a:r>
              <a:rPr lang="en-US" sz="4000" dirty="0" smtClean="0">
                <a:solidFill>
                  <a:srgbClr val="FFFFFF"/>
                </a:solidFill>
                <a:latin typeface="+mn-lt"/>
              </a:rPr>
              <a:t>Before/After</a:t>
            </a:r>
            <a:endParaRPr lang="en-GB" sz="4000" dirty="0">
              <a:solidFill>
                <a:srgbClr val="FFFFFF"/>
              </a:solidFill>
              <a:latin typeface="+mn-lt"/>
            </a:endParaRPr>
          </a:p>
          <a:p>
            <a:pPr marL="571500" indent="-571500" algn="l">
              <a:buFont typeface="Courier New" pitchFamily="49" charset="0"/>
              <a:buChar char="o"/>
            </a:pPr>
            <a:r>
              <a:rPr lang="en-GB" sz="4000" dirty="0" smtClean="0">
                <a:solidFill>
                  <a:srgbClr val="FFFFFF"/>
                </a:solidFill>
                <a:latin typeface="+mn-lt"/>
              </a:rPr>
              <a:t>Geo</a:t>
            </a:r>
            <a:endParaRPr lang="en-GB" sz="4000" dirty="0">
              <a:solidFill>
                <a:srgbClr val="FFFFFF"/>
              </a:solidFill>
              <a:latin typeface="+mn-lt"/>
            </a:endParaRPr>
          </a:p>
          <a:p>
            <a:pPr marL="571500" indent="-571500" algn="l">
              <a:buFont typeface="Courier New" pitchFamily="49" charset="0"/>
              <a:buChar char="o"/>
            </a:pPr>
            <a:r>
              <a:rPr lang="en-GB" sz="4000" dirty="0" smtClean="0">
                <a:solidFill>
                  <a:srgbClr val="FFFFFF"/>
                </a:solidFill>
                <a:latin typeface="+mn-lt"/>
              </a:rPr>
              <a:t>Hostname</a:t>
            </a:r>
          </a:p>
          <a:p>
            <a:pPr marL="571500" indent="-571500" algn="l">
              <a:buFont typeface="Courier New" pitchFamily="49" charset="0"/>
              <a:buChar char="o"/>
            </a:pPr>
            <a:r>
              <a:rPr lang="en-GB" sz="4000" dirty="0" smtClean="0">
                <a:solidFill>
                  <a:srgbClr val="FFFFFF"/>
                </a:solidFill>
                <a:latin typeface="+mn-lt"/>
              </a:rPr>
              <a:t>Org </a:t>
            </a:r>
            <a:r>
              <a:rPr lang="en-GB" sz="4000" dirty="0">
                <a:solidFill>
                  <a:srgbClr val="FFFFFF"/>
                </a:solidFill>
                <a:latin typeface="+mn-lt"/>
              </a:rPr>
              <a:t>(</a:t>
            </a:r>
            <a:r>
              <a:rPr lang="en-GB" sz="4000" dirty="0" smtClean="0">
                <a:solidFill>
                  <a:srgbClr val="FFFFFF"/>
                </a:solidFill>
                <a:latin typeface="+mn-lt"/>
              </a:rPr>
              <a:t>ASN)</a:t>
            </a:r>
          </a:p>
          <a:p>
            <a:pPr marL="571500" indent="-571500" algn="l">
              <a:buFont typeface="Courier New" pitchFamily="49" charset="0"/>
              <a:buChar char="o"/>
            </a:pPr>
            <a:r>
              <a:rPr lang="en-GB" sz="4000" dirty="0" smtClean="0">
                <a:solidFill>
                  <a:srgbClr val="FFFFFF"/>
                </a:solidFill>
                <a:latin typeface="+mn-lt"/>
              </a:rPr>
              <a:t>Title</a:t>
            </a:r>
          </a:p>
          <a:p>
            <a:pPr marL="571500" indent="-571500" algn="l">
              <a:buFont typeface="Courier New" pitchFamily="49" charset="0"/>
              <a:buChar char="o"/>
            </a:pPr>
            <a:r>
              <a:rPr lang="en-GB" sz="4000" dirty="0" smtClean="0">
                <a:solidFill>
                  <a:srgbClr val="FFFFFF"/>
                </a:solidFill>
                <a:latin typeface="+mn-lt"/>
              </a:rPr>
              <a:t>ISP </a:t>
            </a:r>
          </a:p>
          <a:p>
            <a:pPr marL="1028700" lvl="1" indent="-571500" algn="l">
              <a:buFont typeface="Courier New" pitchFamily="49" charset="0"/>
              <a:buChar char="o"/>
            </a:pPr>
            <a:r>
              <a:rPr lang="en-GB" sz="4000" dirty="0" smtClean="0">
                <a:solidFill>
                  <a:srgbClr val="FFFFFF"/>
                </a:solidFill>
                <a:latin typeface="+mn-lt"/>
              </a:rPr>
              <a:t>Assigned</a:t>
            </a:r>
          </a:p>
          <a:p>
            <a:pPr marL="1028700" lvl="1" indent="-571500" algn="l">
              <a:buFont typeface="Courier New" pitchFamily="49" charset="0"/>
              <a:buChar char="o"/>
            </a:pPr>
            <a:r>
              <a:rPr lang="en-GB" sz="4000" dirty="0" smtClean="0">
                <a:solidFill>
                  <a:srgbClr val="FFFFFF"/>
                </a:solidFill>
                <a:latin typeface="+mn-lt"/>
              </a:rPr>
              <a:t>peered</a:t>
            </a:r>
          </a:p>
          <a:p>
            <a:pPr marL="571500" indent="-571500" algn="l">
              <a:buFont typeface="Courier New" pitchFamily="49" charset="0"/>
              <a:buChar char="o"/>
            </a:pPr>
            <a:r>
              <a:rPr lang="en-GB" sz="4000" dirty="0" smtClean="0">
                <a:solidFill>
                  <a:srgbClr val="FFFFFF"/>
                </a:solidFill>
                <a:latin typeface="+mn-lt"/>
              </a:rPr>
              <a:t>HTML</a:t>
            </a:r>
          </a:p>
          <a:p>
            <a:pPr marL="857250" indent="-857250" algn="l">
              <a:buFont typeface="Arial" pitchFamily="34" charset="0"/>
              <a:buChar char="•"/>
            </a:pPr>
            <a:endParaRPr lang="en-GB" sz="4000" dirty="0">
              <a:solidFill>
                <a:srgbClr val="FFFFFF"/>
              </a:solidFill>
              <a:latin typeface="+mn-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empus Sans ITC" pitchFamily="82" charset="0"/>
              </a:rPr>
              <a:t>Hack the filters!</a:t>
            </a:r>
            <a:endParaRPr lang="en-GB" dirty="0">
              <a:latin typeface="Tempus Sans ITC" pitchFamily="82" charset="0"/>
            </a:endParaRPr>
          </a:p>
        </p:txBody>
      </p:sp>
      <p:sp>
        <p:nvSpPr>
          <p:cNvPr id="3" name="Content Placeholder 2"/>
          <p:cNvSpPr>
            <a:spLocks noGrp="1"/>
          </p:cNvSpPr>
          <p:nvPr>
            <p:ph idx="1"/>
          </p:nvPr>
        </p:nvSpPr>
        <p:spPr>
          <a:xfrm>
            <a:off x="1955800" y="2590800"/>
            <a:ext cx="9105900" cy="5422900"/>
          </a:xfrm>
        </p:spPr>
        <p:txBody>
          <a:bodyPr/>
          <a:lstStyle/>
          <a:p>
            <a:r>
              <a:rPr lang="en-GB" dirty="0">
                <a:latin typeface="Tempus Sans ITC" pitchFamily="82" charset="0"/>
              </a:rPr>
              <a:t>T</a:t>
            </a:r>
            <a:r>
              <a:rPr lang="en-GB" dirty="0" smtClean="0">
                <a:latin typeface="Tempus Sans ITC" pitchFamily="82" charset="0"/>
              </a:rPr>
              <a:t>he country filter is </a:t>
            </a:r>
          </a:p>
          <a:p>
            <a:r>
              <a:rPr lang="en-GB" dirty="0" smtClean="0">
                <a:latin typeface="Tempus Sans ITC" pitchFamily="82" charset="0"/>
              </a:rPr>
              <a:t>ISO-3166-2</a:t>
            </a:r>
          </a:p>
          <a:p>
            <a:r>
              <a:rPr lang="en-GB" dirty="0" smtClean="0">
                <a:latin typeface="Tempus Sans ITC" pitchFamily="82" charset="0"/>
              </a:rPr>
              <a:t>Which is not TLD or Country</a:t>
            </a:r>
          </a:p>
          <a:p>
            <a:r>
              <a:rPr lang="en-GB" dirty="0" smtClean="0">
                <a:latin typeface="Tempus Sans ITC" pitchFamily="82" charset="0"/>
              </a:rPr>
              <a:t>And has some surprises like A0. A1. A2</a:t>
            </a:r>
          </a:p>
          <a:p>
            <a:r>
              <a:rPr lang="en-GB" dirty="0" smtClean="0">
                <a:latin typeface="Tempus Sans ITC" pitchFamily="82" charset="0"/>
              </a:rPr>
              <a:t>AQ</a:t>
            </a:r>
          </a:p>
          <a:p>
            <a:r>
              <a:rPr lang="en-GB" dirty="0" smtClean="0">
                <a:latin typeface="Tempus Sans ITC" pitchFamily="82" charset="0"/>
              </a:rPr>
              <a:t>Take down AQ! Damn </a:t>
            </a:r>
            <a:r>
              <a:rPr lang="en-GB" dirty="0" err="1" smtClean="0">
                <a:latin typeface="Tempus Sans ITC" pitchFamily="82" charset="0"/>
              </a:rPr>
              <a:t>Terroirists</a:t>
            </a:r>
            <a:r>
              <a:rPr lang="en-GB" dirty="0" smtClean="0">
                <a:latin typeface="Tempus Sans ITC" pitchFamily="82" charset="0"/>
              </a:rPr>
              <a:t>!</a:t>
            </a:r>
          </a:p>
          <a:p>
            <a:r>
              <a:rPr lang="en-GB" dirty="0" smtClean="0">
                <a:latin typeface="Tempus Sans ITC" pitchFamily="82" charset="0"/>
              </a:rPr>
              <a:t>(Antarctica)</a:t>
            </a: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6</a:t>
            </a:fld>
            <a:endParaRPr lang="en-US"/>
          </a:p>
        </p:txBody>
      </p:sp>
    </p:spTree>
    <p:extLst>
      <p:ext uri="{BB962C8B-B14F-4D97-AF65-F5344CB8AC3E}">
        <p14:creationId xmlns:p14="http://schemas.microsoft.com/office/powerpoint/2010/main" val="30350031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dirty="0" smtClean="0">
                <a:latin typeface="Showcard Gothic" pitchFamily="82" charset="0"/>
              </a:rPr>
              <a:t>The Undocumented Filters!</a:t>
            </a:r>
            <a:endParaRPr lang="en-GB" sz="5400" dirty="0">
              <a:latin typeface="Showcard Gothic" pitchFamily="82" charset="0"/>
            </a:endParaRPr>
          </a:p>
        </p:txBody>
      </p:sp>
      <p:sp>
        <p:nvSpPr>
          <p:cNvPr id="3" name="Content Placeholder 2"/>
          <p:cNvSpPr>
            <a:spLocks noGrp="1"/>
          </p:cNvSpPr>
          <p:nvPr>
            <p:ph idx="1"/>
          </p:nvPr>
        </p:nvSpPr>
        <p:spPr>
          <a:xfrm>
            <a:off x="1955800" y="2743200"/>
            <a:ext cx="9105900" cy="5270500"/>
          </a:xfrm>
        </p:spPr>
        <p:txBody>
          <a:bodyPr/>
          <a:lstStyle/>
          <a:p>
            <a:r>
              <a:rPr lang="en-GB" dirty="0" smtClean="0"/>
              <a:t>ORG</a:t>
            </a:r>
          </a:p>
          <a:p>
            <a:r>
              <a:rPr lang="en-GB" sz="2000" dirty="0">
                <a:hlinkClick r:id="rId2"/>
              </a:rPr>
              <a:t>http://www.shodanhq.com/search?q=org%3A%22Akamai+Technologies%22</a:t>
            </a:r>
            <a:endParaRPr lang="en-GB" sz="2000" dirty="0" smtClean="0"/>
          </a:p>
          <a:p>
            <a:r>
              <a:rPr lang="en-GB" dirty="0" smtClean="0"/>
              <a:t>Title</a:t>
            </a:r>
          </a:p>
          <a:p>
            <a:r>
              <a:rPr lang="en-GB" sz="2400" dirty="0">
                <a:hlinkClick r:id="rId3"/>
              </a:rPr>
              <a:t>http://www.shodanhq.com/search?q=title%3A%22Test%22</a:t>
            </a:r>
            <a:endParaRPr lang="en-GB" sz="2400" dirty="0" smtClean="0"/>
          </a:p>
          <a:p>
            <a:r>
              <a:rPr lang="en-GB" smtClean="0"/>
              <a:t>Coming Soon:</a:t>
            </a:r>
          </a:p>
          <a:p>
            <a:r>
              <a:rPr lang="en-GB" dirty="0" smtClean="0"/>
              <a:t>ISP</a:t>
            </a:r>
            <a:endParaRPr lang="en-GB" dirty="0" smtClean="0"/>
          </a:p>
          <a:p>
            <a:r>
              <a:rPr lang="en-GB" dirty="0" smtClean="0"/>
              <a:t>HTML</a:t>
            </a:r>
          </a:p>
          <a:p>
            <a:endParaRPr lang="en-GB" dirty="0"/>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7</a:t>
            </a:fld>
            <a:endParaRPr lang="en-US"/>
          </a:p>
        </p:txBody>
      </p:sp>
    </p:spTree>
    <p:extLst>
      <p:ext uri="{BB962C8B-B14F-4D97-AF65-F5344CB8AC3E}">
        <p14:creationId xmlns:p14="http://schemas.microsoft.com/office/powerpoint/2010/main" val="357520880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16000" y="762000"/>
            <a:ext cx="10591800" cy="1328738"/>
          </a:xfrm>
        </p:spPr>
        <p:txBody>
          <a:bodyPr/>
          <a:lstStyle/>
          <a:p>
            <a:pPr algn="l"/>
            <a:r>
              <a:rPr lang="en-US" dirty="0" smtClean="0">
                <a:latin typeface="Bauhaus 93" pitchFamily="82" charset="0"/>
              </a:rPr>
              <a:t>SSL/TLS Filters</a:t>
            </a:r>
          </a:p>
        </p:txBody>
      </p:sp>
      <p:sp>
        <p:nvSpPr>
          <p:cNvPr id="4099" name="Content Placeholder 2"/>
          <p:cNvSpPr>
            <a:spLocks noGrp="1"/>
          </p:cNvSpPr>
          <p:nvPr>
            <p:ph idx="1"/>
          </p:nvPr>
        </p:nvSpPr>
        <p:spPr>
          <a:xfrm>
            <a:off x="1016000" y="2743200"/>
            <a:ext cx="5638800" cy="5715000"/>
          </a:xfrm>
        </p:spPr>
        <p:txBody>
          <a:bodyPr/>
          <a:lstStyle/>
          <a:p>
            <a:pPr marL="571500" indent="-571500" algn="l">
              <a:buFont typeface="Wingdings" pitchFamily="2" charset="2"/>
              <a:buChar char="v"/>
            </a:pPr>
            <a:r>
              <a:rPr lang="en-US" sz="4000" dirty="0" smtClean="0">
                <a:solidFill>
                  <a:srgbClr val="FFFFFF"/>
                </a:solidFill>
                <a:latin typeface="Bauhaus 93" pitchFamily="82" charset="0"/>
              </a:rPr>
              <a:t>Cert Version</a:t>
            </a:r>
          </a:p>
          <a:p>
            <a:pPr marL="571500" indent="-571500" algn="l">
              <a:buFont typeface="Wingdings" pitchFamily="2" charset="2"/>
              <a:buChar char="v"/>
            </a:pPr>
            <a:r>
              <a:rPr lang="en-US" sz="4000" dirty="0" smtClean="0">
                <a:solidFill>
                  <a:srgbClr val="FFFFFF"/>
                </a:solidFill>
                <a:latin typeface="Bauhaus 93" pitchFamily="82" charset="0"/>
              </a:rPr>
              <a:t>Cert Bits</a:t>
            </a:r>
          </a:p>
          <a:p>
            <a:pPr marL="571500" indent="-571500" algn="l">
              <a:buFont typeface="Wingdings" pitchFamily="2" charset="2"/>
              <a:buChar char="v"/>
            </a:pPr>
            <a:r>
              <a:rPr lang="en-US" sz="4000" dirty="0" smtClean="0">
                <a:solidFill>
                  <a:srgbClr val="FFFFFF"/>
                </a:solidFill>
                <a:latin typeface="Bauhaus 93" pitchFamily="82" charset="0"/>
              </a:rPr>
              <a:t>Cert Issuer</a:t>
            </a:r>
          </a:p>
          <a:p>
            <a:pPr marL="571500" indent="-571500" algn="l">
              <a:buFont typeface="Wingdings" pitchFamily="2" charset="2"/>
              <a:buChar char="v"/>
            </a:pPr>
            <a:r>
              <a:rPr lang="en-US" sz="4000" dirty="0" smtClean="0">
                <a:solidFill>
                  <a:srgbClr val="FFFFFF"/>
                </a:solidFill>
                <a:latin typeface="Bauhaus 93" pitchFamily="82" charset="0"/>
              </a:rPr>
              <a:t>Cert Subject</a:t>
            </a:r>
          </a:p>
          <a:p>
            <a:pPr marL="571500" indent="-571500" algn="l">
              <a:buFont typeface="Wingdings" pitchFamily="2" charset="2"/>
              <a:buChar char="v"/>
            </a:pPr>
            <a:r>
              <a:rPr lang="en-US" sz="4000" dirty="0" smtClean="0">
                <a:solidFill>
                  <a:srgbClr val="FFFFFF"/>
                </a:solidFill>
                <a:latin typeface="Bauhaus 93" pitchFamily="82" charset="0"/>
              </a:rPr>
              <a:t>Cipher Name</a:t>
            </a:r>
          </a:p>
          <a:p>
            <a:pPr marL="571500" indent="-571500" algn="l">
              <a:buFont typeface="Wingdings" pitchFamily="2" charset="2"/>
              <a:buChar char="v"/>
            </a:pPr>
            <a:r>
              <a:rPr lang="en-US" sz="4000" dirty="0" smtClean="0">
                <a:solidFill>
                  <a:srgbClr val="FFFFFF"/>
                </a:solidFill>
                <a:latin typeface="Bauhaus 93" pitchFamily="82" charset="0"/>
              </a:rPr>
              <a:t>Cipher Bits</a:t>
            </a:r>
          </a:p>
          <a:p>
            <a:pPr marL="571500" indent="-571500" algn="l">
              <a:buFont typeface="Wingdings" pitchFamily="2" charset="2"/>
              <a:buChar char="v"/>
            </a:pPr>
            <a:r>
              <a:rPr lang="en-US" sz="4000" dirty="0" smtClean="0">
                <a:solidFill>
                  <a:srgbClr val="FFFFFF"/>
                </a:solidFill>
                <a:latin typeface="Bauhaus 93" pitchFamily="82" charset="0"/>
              </a:rPr>
              <a:t>Cipher Protocol</a:t>
            </a:r>
          </a:p>
        </p:txBody>
      </p:sp>
      <p:sp>
        <p:nvSpPr>
          <p:cNvPr id="410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5800">
                <a:solidFill>
                  <a:srgbClr val="000000"/>
                </a:solidFill>
                <a:latin typeface="Gill Sans" charset="0"/>
                <a:ea typeface="ヒラギノ角ゴ ProN W3" charset="-128"/>
                <a:sym typeface="Gill Sans" charset="0"/>
              </a:defRPr>
            </a:lvl1pPr>
            <a:lvl2pPr marL="742950" indent="-285750" eaLnBrk="0" hangingPunct="0">
              <a:defRPr sz="5800">
                <a:solidFill>
                  <a:srgbClr val="000000"/>
                </a:solidFill>
                <a:latin typeface="Gill Sans" charset="0"/>
                <a:ea typeface="ヒラギノ角ゴ ProN W3" charset="-128"/>
                <a:sym typeface="Gill Sans" charset="0"/>
              </a:defRPr>
            </a:lvl2pPr>
            <a:lvl3pPr marL="1143000" indent="-228600" eaLnBrk="0" hangingPunct="0">
              <a:defRPr sz="5800">
                <a:solidFill>
                  <a:srgbClr val="000000"/>
                </a:solidFill>
                <a:latin typeface="Gill Sans" charset="0"/>
                <a:ea typeface="ヒラギノ角ゴ ProN W3" charset="-128"/>
                <a:sym typeface="Gill Sans" charset="0"/>
              </a:defRPr>
            </a:lvl3pPr>
            <a:lvl4pPr marL="1600200" indent="-228600" eaLnBrk="0" hangingPunct="0">
              <a:defRPr sz="5800">
                <a:solidFill>
                  <a:srgbClr val="000000"/>
                </a:solidFill>
                <a:latin typeface="Gill Sans" charset="0"/>
                <a:ea typeface="ヒラギノ角ゴ ProN W3" charset="-128"/>
                <a:sym typeface="Gill Sans" charset="0"/>
              </a:defRPr>
            </a:lvl4pPr>
            <a:lvl5pPr marL="2057400" indent="-228600" eaLnBrk="0" hangingPunct="0">
              <a:defRPr sz="5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5800">
                <a:solidFill>
                  <a:srgbClr val="000000"/>
                </a:solidFill>
                <a:latin typeface="Gill Sans" charset="0"/>
                <a:ea typeface="ヒラギノ角ゴ ProN W3" charset="-128"/>
                <a:sym typeface="Gill Sans" charset="0"/>
              </a:defRPr>
            </a:lvl9pPr>
          </a:lstStyle>
          <a:p>
            <a:pPr eaLnBrk="1" hangingPunct="1"/>
            <a:fld id="{E5F7D629-9138-4972-8EB2-04401B6EC068}" type="slidenum">
              <a:rPr lang="en-US" sz="1600" smtClean="0">
                <a:solidFill>
                  <a:srgbClr val="878787"/>
                </a:solidFill>
                <a:latin typeface="Calibri" charset="0"/>
                <a:sym typeface="Calibri" charset="0"/>
              </a:rPr>
              <a:pPr eaLnBrk="1" hangingPunct="1"/>
              <a:t>8</a:t>
            </a:fld>
            <a:endParaRPr lang="en-US" sz="1600" smtClean="0">
              <a:solidFill>
                <a:srgbClr val="878787"/>
              </a:solidFill>
              <a:latin typeface="Calibri" charset="0"/>
              <a:sym typeface="Calibri" charset="0"/>
            </a:endParaRPr>
          </a:p>
        </p:txBody>
      </p:sp>
    </p:spTree>
    <p:extLst>
      <p:ext uri="{BB962C8B-B14F-4D97-AF65-F5344CB8AC3E}">
        <p14:creationId xmlns:p14="http://schemas.microsoft.com/office/powerpoint/2010/main" val="42724115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Setting up the API (Linux)</a:t>
            </a:r>
            <a:endParaRPr lang="en-GB" dirty="0">
              <a:latin typeface="Berlin Sans FB Demi" pitchFamily="34" charset="0"/>
            </a:endParaRPr>
          </a:p>
        </p:txBody>
      </p:sp>
      <p:sp>
        <p:nvSpPr>
          <p:cNvPr id="3" name="Content Placeholder 2"/>
          <p:cNvSpPr>
            <a:spLocks noGrp="1"/>
          </p:cNvSpPr>
          <p:nvPr>
            <p:ph idx="1"/>
          </p:nvPr>
        </p:nvSpPr>
        <p:spPr>
          <a:xfrm>
            <a:off x="1092200" y="2819400"/>
            <a:ext cx="10972800" cy="5194300"/>
          </a:xfrm>
        </p:spPr>
        <p:txBody>
          <a:bodyPr/>
          <a:lstStyle/>
          <a:p>
            <a:pPr marL="571500" indent="-571500" algn="l">
              <a:buFont typeface="Arial" pitchFamily="34" charset="0"/>
              <a:buChar char="•"/>
            </a:pPr>
            <a:r>
              <a:rPr lang="en-GB" dirty="0" err="1">
                <a:latin typeface="Berlin Sans FB Demi" pitchFamily="34" charset="0"/>
              </a:rPr>
              <a:t>sudo</a:t>
            </a:r>
            <a:r>
              <a:rPr lang="en-GB" dirty="0">
                <a:latin typeface="Berlin Sans FB Demi" pitchFamily="34" charset="0"/>
              </a:rPr>
              <a:t> apt-get install python-</a:t>
            </a:r>
            <a:r>
              <a:rPr lang="en-GB" dirty="0" err="1">
                <a:latin typeface="Berlin Sans FB Demi" pitchFamily="34" charset="0"/>
              </a:rPr>
              <a:t>setuptools</a:t>
            </a:r>
            <a:r>
              <a:rPr lang="en-GB" dirty="0">
                <a:latin typeface="Berlin Sans FB Demi" pitchFamily="34" charset="0"/>
              </a:rPr>
              <a:t> </a:t>
            </a:r>
            <a:r>
              <a:rPr lang="en-GB" dirty="0" err="1" smtClean="0">
                <a:latin typeface="Berlin Sans FB Demi" pitchFamily="34" charset="0"/>
              </a:rPr>
              <a:t>easy_install</a:t>
            </a:r>
            <a:r>
              <a:rPr lang="en-GB" dirty="0" smtClean="0">
                <a:latin typeface="Berlin Sans FB Demi" pitchFamily="34" charset="0"/>
              </a:rPr>
              <a:t> </a:t>
            </a:r>
            <a:r>
              <a:rPr lang="en-GB" dirty="0" err="1" smtClean="0">
                <a:latin typeface="Berlin Sans FB Demi" pitchFamily="34" charset="0"/>
              </a:rPr>
              <a:t>shodan</a:t>
            </a:r>
            <a:endParaRPr lang="en-GB" dirty="0" smtClean="0">
              <a:latin typeface="Berlin Sans FB Demi" pitchFamily="34" charset="0"/>
            </a:endParaRPr>
          </a:p>
          <a:p>
            <a:pPr marL="571500" indent="-571500" algn="l">
              <a:buFont typeface="Arial" pitchFamily="34" charset="0"/>
              <a:buChar char="•"/>
            </a:pPr>
            <a:r>
              <a:rPr lang="en-GB" dirty="0" err="1">
                <a:latin typeface="Berlin Sans FB Demi" pitchFamily="34" charset="0"/>
              </a:rPr>
              <a:t>easy_install</a:t>
            </a:r>
            <a:r>
              <a:rPr lang="en-GB" dirty="0">
                <a:latin typeface="Berlin Sans FB Demi" pitchFamily="34" charset="0"/>
              </a:rPr>
              <a:t> </a:t>
            </a:r>
            <a:r>
              <a:rPr lang="en-GB" dirty="0" smtClean="0">
                <a:latin typeface="Berlin Sans FB Demi" pitchFamily="34" charset="0"/>
              </a:rPr>
              <a:t>–U </a:t>
            </a:r>
            <a:r>
              <a:rPr lang="en-GB" dirty="0" err="1" smtClean="0">
                <a:latin typeface="Berlin Sans FB Demi" pitchFamily="34" charset="0"/>
              </a:rPr>
              <a:t>shodan</a:t>
            </a:r>
            <a:endParaRPr lang="en-GB" dirty="0">
              <a:latin typeface="Berlin Sans FB Demi" pitchFamily="34" charset="0"/>
            </a:endParaRPr>
          </a:p>
        </p:txBody>
      </p:sp>
      <p:sp>
        <p:nvSpPr>
          <p:cNvPr id="4" name="Slide Number Placeholder 3"/>
          <p:cNvSpPr>
            <a:spLocks noGrp="1"/>
          </p:cNvSpPr>
          <p:nvPr>
            <p:ph type="sldNum" sz="quarter" idx="10"/>
          </p:nvPr>
        </p:nvSpPr>
        <p:spPr/>
        <p:txBody>
          <a:bodyPr/>
          <a:lstStyle/>
          <a:p>
            <a:pPr>
              <a:defRPr/>
            </a:pPr>
            <a:fld id="{46B4A6D1-1C22-4AC7-A6C6-FCF52B5C0EE5}" type="slidenum">
              <a:rPr lang="en-US" smtClean="0"/>
              <a:pPr>
                <a:defRPr/>
              </a:pPr>
              <a:t>9</a:t>
            </a:fld>
            <a:endParaRPr lang="en-US"/>
          </a:p>
        </p:txBody>
      </p:sp>
    </p:spTree>
    <p:extLst>
      <p:ext uri="{BB962C8B-B14F-4D97-AF65-F5344CB8AC3E}">
        <p14:creationId xmlns:p14="http://schemas.microsoft.com/office/powerpoint/2010/main" val="245344029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Slide">
  <a:themeElements>
    <a:clrScheme name="">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1902</TotalTime>
  <Pages>0</Pages>
  <Words>609</Words>
  <Characters>0</Characters>
  <Application>Microsoft Office PowerPoint</Application>
  <PresentationFormat>Custom</PresentationFormat>
  <Lines>0</Lines>
  <Paragraphs>178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 Title Slide</vt:lpstr>
      <vt:lpstr>Global Logfile of (IN)security</vt:lpstr>
      <vt:lpstr>Who the hell…  Éireann Leverett BEng: Software Engineering and Artificial Intelligence MPhil: Advanced Computer Science …and I have some alphabet soup after my name.  I am primarily here because I used SHODAN to find tens of thousands  of industrial system devices directly connected to the internet.   This is not about that. This is about using SHODAN for empirical computer science research, security metrics, and mitigation.  </vt:lpstr>
      <vt:lpstr>GR33TZ Shawn Merdinger, Bob Radvanovsky, Ruben Santamarta, Mike Davis, Michael Milvich, Reid Wightman, Alexandre Dulanoy, Morgan Marquis-Debois, Shailendra Fuloria, Arthur Gervais, Colin Cassidy, Ben Miller, Billy Rios, Terry McCorkle,  Carlos Hollman  And of course:  John Matherly @achillean  www.shodanhq.com/promo/hacklu  </vt:lpstr>
      <vt:lpstr>Filtering the ocean of data</vt:lpstr>
      <vt:lpstr>List o’ Filters</vt:lpstr>
      <vt:lpstr>Hack the filters!</vt:lpstr>
      <vt:lpstr>The Undocumented Filters!</vt:lpstr>
      <vt:lpstr>SSL/TLS Filters</vt:lpstr>
      <vt:lpstr>Setting up the API (Linux)</vt:lpstr>
      <vt:lpstr>Inspirational Dorks!</vt:lpstr>
      <vt:lpstr>Surveillence/Censorship Dorks</vt:lpstr>
      <vt:lpstr>Common Coding Pitfalls</vt:lpstr>
      <vt:lpstr>Luckily…I haz code templatez!!!</vt:lpstr>
      <vt:lpstr>Comedy Queries</vt:lpstr>
      <vt:lpstr>Storing the data</vt:lpstr>
      <vt:lpstr>Statefullness!</vt:lpstr>
      <vt:lpstr>Complimentary sources of Info</vt:lpstr>
      <vt:lpstr>Network Oddities:</vt:lpstr>
      <vt:lpstr>Working with CERTs</vt:lpstr>
      <vt:lpstr>Reserved Spaces</vt:lpstr>
      <vt:lpstr>DISCUSSION TIME!</vt:lpstr>
      <vt:lpstr>Staring into the void</vt:lpstr>
      <vt:lpstr>Preparing Reports For CERTs</vt:lpstr>
      <vt:lpstr>Devices</vt:lpstr>
      <vt:lpstr>Services</vt:lpstr>
      <vt:lpstr>SSL/TLS</vt:lpstr>
      <vt:lpstr>Session ID Research!</vt:lpstr>
      <vt:lpstr>Broad Ideas</vt:lpstr>
      <vt:lpstr>Conclusions</vt:lpstr>
      <vt:lpstr>Conclusions</vt:lpstr>
      <vt:lpstr>Thanks for coming (if you did)!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Eireann</dc:creator>
  <cp:lastModifiedBy>Eireann</cp:lastModifiedBy>
  <cp:revision>105</cp:revision>
  <dcterms:modified xsi:type="dcterms:W3CDTF">2012-10-23T06:33:23Z</dcterms:modified>
</cp:coreProperties>
</file>