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6"/>
  </p:notesMasterIdLst>
  <p:sldIdLst>
    <p:sldId id="284" r:id="rId2"/>
    <p:sldId id="338" r:id="rId3"/>
    <p:sldId id="340" r:id="rId4"/>
    <p:sldId id="339" r:id="rId5"/>
    <p:sldId id="311" r:id="rId6"/>
    <p:sldId id="323" r:id="rId7"/>
    <p:sldId id="317" r:id="rId8"/>
    <p:sldId id="324" r:id="rId9"/>
    <p:sldId id="330" r:id="rId10"/>
    <p:sldId id="329" r:id="rId11"/>
    <p:sldId id="328" r:id="rId12"/>
    <p:sldId id="327" r:id="rId13"/>
    <p:sldId id="344" r:id="rId14"/>
    <p:sldId id="342" r:id="rId15"/>
    <p:sldId id="343" r:id="rId16"/>
    <p:sldId id="318" r:id="rId17"/>
    <p:sldId id="331" r:id="rId18"/>
    <p:sldId id="334" r:id="rId19"/>
    <p:sldId id="333" r:id="rId20"/>
    <p:sldId id="332" r:id="rId21"/>
    <p:sldId id="319" r:id="rId22"/>
    <p:sldId id="335" r:id="rId23"/>
    <p:sldId id="336" r:id="rId24"/>
    <p:sldId id="34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34" charset="0"/>
        <a:ea typeface="+mn-ea"/>
        <a:cs typeface="Arial" charset="0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Helvetica" pitchFamily="34" charset="0"/>
        <a:ea typeface="+mn-ea"/>
        <a:cs typeface="Arial" charset="0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Helvetica" pitchFamily="34" charset="0"/>
        <a:ea typeface="+mn-ea"/>
        <a:cs typeface="Arial" charset="0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Helvetica" pitchFamily="34" charset="0"/>
        <a:ea typeface="+mn-ea"/>
        <a:cs typeface="Arial" charset="0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Helvetic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3D4DF"/>
    <a:srgbClr val="245491"/>
    <a:srgbClr val="F06414"/>
    <a:srgbClr val="E2E9EE"/>
    <a:srgbClr val="D1DEE7"/>
    <a:srgbClr val="003366"/>
    <a:srgbClr val="EFF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1" autoAdjust="0"/>
    <p:restoredTop sz="96121" autoAdjust="0"/>
  </p:normalViewPr>
  <p:slideViewPr>
    <p:cSldViewPr snapToGrid="0" snapToObjects="1">
      <p:cViewPr>
        <p:scale>
          <a:sx n="60" d="100"/>
          <a:sy n="60" d="100"/>
        </p:scale>
        <p:origin x="-187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1089EF8-C895-4E83-AD25-CF3B7A9BF31D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24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3D15754-138C-41E4-96F6-F8E55250E69E}" type="slidenum">
              <a:rPr lang="he-IL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FA9B2EF-1348-4F92-A98D-ECB432F34FE3}" type="slidenum">
              <a:rPr lang="he-IL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458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5B69813-9E40-4671-B280-27BD1A4673D8}" type="slidenum">
              <a:rPr lang="he-IL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45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87B0FAF-C523-424C-9924-596AF26E6E08}" type="slidenum">
              <a:rPr lang="he-IL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3" tIns="45717" rIns="91433" bIns="4571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19C17FA-A74C-446A-BB92-4AA0920B45AC}" type="slidenum">
              <a:rPr lang="he-IL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CD987F2-7ECF-4B6D-ABC2-93143D89B50C}" type="slidenum">
              <a:rPr lang="he-IL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560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3A50474-5010-4A54-97A0-01C147E20C06}" type="slidenum">
              <a:rPr lang="he-IL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56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A7EAFA8-0C92-4C56-ADE0-2313DA66B101}" type="slidenum">
              <a:rPr lang="he-IL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3" tIns="45717" rIns="91433" bIns="4571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068221A-A968-4AA1-9240-32411BF9B03A}" type="slidenum">
              <a:rPr lang="he-IL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C416931-ED3B-4E64-84A8-D3D15744E622}" type="slidenum">
              <a:rPr lang="he-IL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2662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6A16B34-4889-45E7-91FD-1447049513ED}" type="slidenum">
              <a:rPr lang="he-IL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266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B754238-D932-4216-A947-D6BD2E384083}" type="slidenum">
              <a:rPr lang="he-IL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3" tIns="45717" rIns="91433" bIns="4571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C8BBD7F-B638-4D25-9773-6E60A7448E3E}" type="slidenum">
              <a:rPr lang="he-IL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5ECCE84-95A9-4E01-89D7-2DBA5A45E581}" type="slidenum">
              <a:rPr lang="he-IL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2765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679E025-7746-45E0-9B84-79C3095E44A3}" type="slidenum">
              <a:rPr lang="he-IL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276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9898453-1731-4C8B-A05B-B6B96E83379A}" type="slidenum">
              <a:rPr lang="he-IL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276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3" tIns="45717" rIns="91433" bIns="4571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9525"/>
            <a:ext cx="9144000" cy="6858000"/>
            <a:chOff x="0" y="9525"/>
            <a:chExt cx="9144000" cy="6858000"/>
          </a:xfrm>
        </p:grpSpPr>
        <p:grpSp>
          <p:nvGrpSpPr>
            <p:cNvPr id="5" name="Group 14"/>
            <p:cNvGrpSpPr>
              <a:grpSpLocks/>
            </p:cNvGrpSpPr>
            <p:nvPr userDrawn="1"/>
          </p:nvGrpSpPr>
          <p:grpSpPr bwMode="auto">
            <a:xfrm>
              <a:off x="0" y="9525"/>
              <a:ext cx="9144000" cy="6858000"/>
              <a:chOff x="0" y="9525"/>
              <a:chExt cx="9144000" cy="6858000"/>
            </a:xfrm>
          </p:grpSpPr>
          <p:pic>
            <p:nvPicPr>
              <p:cNvPr id="7" name="Picture 23" descr="S1_10_01_20b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525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17"/>
              <p:cNvSpPr>
                <a:spLocks noChangeArrowheads="1"/>
              </p:cNvSpPr>
              <p:nvPr userDrawn="1"/>
            </p:nvSpPr>
            <p:spPr bwMode="white">
              <a:xfrm>
                <a:off x="162370" y="1401510"/>
                <a:ext cx="3161944" cy="11878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228600" rIns="228600" anchor="ctr"/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itchFamily="2" charset="2"/>
                  <a:buNone/>
                </a:pPr>
                <a:endParaRPr lang="en-US">
                  <a:latin typeface="Arial" charset="0"/>
                </a:endParaRPr>
              </a:p>
            </p:txBody>
          </p:sp>
        </p:grpSp>
        <p:pic>
          <p:nvPicPr>
            <p:cNvPr id="6" name="Picture 3" descr="C:\Documents and Settings\darlene\Desktop\CheckPoint_LOGO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63" y="1708151"/>
              <a:ext cx="2509837" cy="682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451894" y="6592888"/>
            <a:ext cx="412031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900" dirty="0" smtClean="0">
                <a:solidFill>
                  <a:schemeClr val="bg1"/>
                </a:solidFill>
                <a:latin typeface="Arial" charset="0"/>
              </a:rPr>
              <a:t>©2012 Check Point Software Technologies Ltd</a:t>
            </a:r>
            <a:r>
              <a:rPr lang="en-US" sz="900" dirty="0" smtClean="0">
                <a:solidFill>
                  <a:schemeClr val="bg1"/>
                </a:solidFill>
                <a:latin typeface="Arial" charset="0"/>
              </a:rPr>
              <a:t>.</a:t>
            </a:r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9550" y="3028950"/>
            <a:ext cx="4267200" cy="127635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476875"/>
            <a:ext cx="4978400" cy="1066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45352" y="6502400"/>
            <a:ext cx="3962400" cy="35560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[Protected] For public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1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8" y="1325880"/>
            <a:ext cx="8464550" cy="4992624"/>
          </a:xfrm>
        </p:spPr>
        <p:txBody>
          <a:bodyPr/>
          <a:lstStyle>
            <a:lvl1pPr marL="285750" indent="-285750">
              <a:spcBef>
                <a:spcPts val="1800"/>
              </a:spcBef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[Protected] For public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16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138" y="1325880"/>
            <a:ext cx="4156075" cy="4992624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5880"/>
            <a:ext cx="4156075" cy="4992624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en-US" sz="2000" smtClean="0"/>
            </a:lvl1pPr>
            <a:lvl2pPr>
              <a:defRPr lang="en-US" sz="1800" smtClean="0"/>
            </a:lvl2pPr>
            <a:lvl3pPr>
              <a:defRPr lang="en-US" sz="1600" smtClean="0"/>
            </a:lvl3pPr>
            <a:lvl4pPr>
              <a:defRPr lang="en-US" sz="1400" smtClean="0"/>
            </a:lvl4pPr>
            <a:lvl5pPr>
              <a:defRPr lang="en-US"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[Protected] For public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4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[Protected] For public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72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2" descr="Slide_10_01_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11"/>
            <p:cNvSpPr>
              <a:spLocks noChangeArrowheads="1"/>
            </p:cNvSpPr>
            <p:nvPr userDrawn="1"/>
          </p:nvSpPr>
          <p:spPr bwMode="white">
            <a:xfrm>
              <a:off x="6852729" y="113729"/>
              <a:ext cx="2192845" cy="1032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28600" rIns="228600" anchor="ctr"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buNone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endParaRPr lang="en-US"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337550" y="6561138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15EF6BB-8D03-4962-AD84-4985F487764A}" type="slidenum">
              <a:rPr lang="ar-SA" sz="1000">
                <a:solidFill>
                  <a:srgbClr val="4E4E4E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sz="1000">
              <a:solidFill>
                <a:srgbClr val="4E4E4E"/>
              </a:solidFill>
              <a:latin typeface="Arial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endParaRPr lang="en-US"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337550" y="6592888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9BF0955-D168-4F7E-9C00-D55524D2DBE4}" type="slidenum">
              <a:rPr lang="ar-SA" sz="900">
                <a:solidFill>
                  <a:srgbClr val="4E4E4E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sz="900">
              <a:solidFill>
                <a:srgbClr val="4E4E4E"/>
              </a:solidFill>
              <a:latin typeface="Arial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2571750" y="6592888"/>
            <a:ext cx="6680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900">
                <a:latin typeface="Arial" charset="0"/>
              </a:rPr>
              <a:t>©2012 Check Point Software Technologies Ltd.     |    [Classification ID] Classification Description    |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388938" y="4021138"/>
            <a:ext cx="8464550" cy="2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</a:pPr>
            <a:endParaRPr lang="en-US">
              <a:latin typeface="Arial" charset="0"/>
            </a:endParaRPr>
          </a:p>
        </p:txBody>
      </p:sp>
      <p:pic>
        <p:nvPicPr>
          <p:cNvPr id="11" name="Picture 3" descr="C:\Documents and Settings\darlene\Desktop\CheckPoint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6"/>
          <a:stretch>
            <a:fillRect/>
          </a:stretch>
        </p:blipFill>
        <p:spPr bwMode="auto">
          <a:xfrm>
            <a:off x="7213600" y="271463"/>
            <a:ext cx="16843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22250" y="704850"/>
            <a:ext cx="6388100" cy="117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rIns="228600" anchor="ctr"/>
          <a:lstStyle/>
          <a:p>
            <a:pPr marL="228600" indent="-228600" algn="ctr">
              <a:spcBef>
                <a:spcPts val="600"/>
              </a:spcBef>
              <a:buClr>
                <a:schemeClr val="accent2"/>
              </a:buClr>
              <a:buSzPct val="115000"/>
              <a:buFont typeface="Wingdings" pitchFamily="2" charset="2"/>
              <a:buChar char="§"/>
            </a:pPr>
            <a:endParaRPr lang="en-US" sz="2000">
              <a:latin typeface="Arial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[Protected] For public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57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36" name="Picture 22" descr="Slide_10_01_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Rectangle 11"/>
            <p:cNvSpPr>
              <a:spLocks noChangeArrowheads="1"/>
            </p:cNvSpPr>
            <p:nvPr userDrawn="1"/>
          </p:nvSpPr>
          <p:spPr bwMode="white">
            <a:xfrm>
              <a:off x="6852729" y="113729"/>
              <a:ext cx="2192845" cy="1032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28600" rIns="228600" anchor="ctr"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buNone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8138" y="0"/>
            <a:ext cx="685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endParaRPr lang="en-US">
              <a:latin typeface="Arial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337550" y="6561138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1C573A5-6C3E-4CB3-B267-2DCA2A53E755}" type="slidenum">
              <a:rPr lang="ar-SA" sz="1000">
                <a:solidFill>
                  <a:srgbClr val="4E4E4E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sz="1000">
              <a:solidFill>
                <a:srgbClr val="4E4E4E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323975"/>
            <a:ext cx="846455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0"/>
            <a:endParaRPr lang="en-US" smtClean="0"/>
          </a:p>
          <a:p>
            <a:pPr lvl="0"/>
            <a:endParaRPr lang="en-US" smtClean="0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endParaRPr lang="en-US">
              <a:latin typeface="Arial" charset="0"/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8337550" y="6592888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CC97205-C54E-4CB9-938D-72E5EF8CE5D1}" type="slidenum">
              <a:rPr lang="ar-SA" sz="900">
                <a:solidFill>
                  <a:srgbClr val="4E4E4E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sz="900">
              <a:solidFill>
                <a:srgbClr val="4E4E4E"/>
              </a:solidFill>
              <a:latin typeface="Arial" charset="0"/>
            </a:endParaRPr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5993606" y="6592888"/>
            <a:ext cx="3258344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900" dirty="0" smtClean="0">
                <a:latin typeface="Arial" charset="0"/>
              </a:rPr>
              <a:t>©2012 Check Point Software Technologies Ltd</a:t>
            </a:r>
            <a:r>
              <a:rPr lang="en-US" sz="900" dirty="0" smtClean="0">
                <a:latin typeface="Arial" charset="0"/>
              </a:rPr>
              <a:t>.</a:t>
            </a:r>
            <a:endParaRPr lang="en-US" sz="900" dirty="0">
              <a:latin typeface="Arial" charset="0"/>
            </a:endParaRPr>
          </a:p>
        </p:txBody>
      </p:sp>
      <p:sp>
        <p:nvSpPr>
          <p:cNvPr id="1034" name="Rectangle 23"/>
          <p:cNvSpPr>
            <a:spLocks noChangeArrowheads="1"/>
          </p:cNvSpPr>
          <p:nvPr/>
        </p:nvSpPr>
        <p:spPr bwMode="auto">
          <a:xfrm>
            <a:off x="388938" y="4021138"/>
            <a:ext cx="8464550" cy="2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</a:pPr>
            <a:endParaRPr lang="en-US">
              <a:latin typeface="Arial" charset="0"/>
            </a:endParaRPr>
          </a:p>
        </p:txBody>
      </p:sp>
      <p:pic>
        <p:nvPicPr>
          <p:cNvPr id="1035" name="Picture 3" descr="C:\Documents and Settings\darlene\Desktop\CheckPoint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6"/>
          <a:stretch>
            <a:fillRect/>
          </a:stretch>
        </p:blipFill>
        <p:spPr bwMode="auto">
          <a:xfrm>
            <a:off x="7213600" y="271463"/>
            <a:ext cx="16843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[Protected] For public distribution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4E4E4E"/>
          </a:solidFill>
          <a:latin typeface="Arial" pitchFamily="34" charset="0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4E4E4E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4E4E4E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4E4E4E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4E4E4E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4E4E4E"/>
          </a:solidFill>
          <a:latin typeface="Helvetica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4E4E4E"/>
          </a:solidFill>
          <a:latin typeface="Helvetica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4E4E4E"/>
          </a:solidFill>
          <a:latin typeface="Helvetica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4E4E4E"/>
          </a:solidFill>
          <a:latin typeface="Helvetica" pitchFamily="34" charset="0"/>
        </a:defRPr>
      </a:lvl9pPr>
    </p:titleStyle>
    <p:bodyStyle>
      <a:lvl1pPr marL="228600" indent="-228600" algn="l" rtl="0" fontAlgn="base">
        <a:spcBef>
          <a:spcPts val="12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5800" indent="-228600" algn="l" rtl="0" fontAlgn="base">
        <a:spcBef>
          <a:spcPts val="300"/>
        </a:spcBef>
        <a:spcAft>
          <a:spcPct val="0"/>
        </a:spcAft>
        <a:buClr>
          <a:schemeClr val="accent1"/>
        </a:buClr>
        <a:buSzPct val="100000"/>
        <a:buFont typeface="Helvetica" pitchFamily="34" charset="0"/>
        <a:buChar char="–"/>
        <a:defRPr sz="2200">
          <a:solidFill>
            <a:schemeClr val="tx1"/>
          </a:solidFill>
          <a:latin typeface="Arial" pitchFamily="34" charset="0"/>
          <a:cs typeface="Arial" charset="0"/>
        </a:defRPr>
      </a:lvl2pPr>
      <a:lvl3pPr marL="1143000" indent="-228600" algn="l" rtl="0" fontAlgn="base">
        <a:spcBef>
          <a:spcPts val="300"/>
        </a:spcBef>
        <a:spcAft>
          <a:spcPct val="0"/>
        </a:spcAft>
        <a:buClr>
          <a:schemeClr val="accent1"/>
        </a:buClr>
        <a:buSzPct val="100000"/>
        <a:buFont typeface="Helvetica" pitchFamily="34" charset="0"/>
        <a:buChar char="–"/>
        <a:defRPr sz="2000">
          <a:solidFill>
            <a:schemeClr val="tx1"/>
          </a:solidFill>
          <a:latin typeface="Arial" pitchFamily="34" charset="0"/>
          <a:cs typeface="Arial" charset="0"/>
        </a:defRPr>
      </a:lvl3pPr>
      <a:lvl4pPr marL="1600200" indent="-228600" algn="l" rtl="0" fontAlgn="base">
        <a:spcBef>
          <a:spcPts val="300"/>
        </a:spcBef>
        <a:spcAft>
          <a:spcPct val="0"/>
        </a:spcAft>
        <a:buClr>
          <a:schemeClr val="accent1"/>
        </a:buClr>
        <a:buSzPct val="100000"/>
        <a:buFont typeface="Helvetica" pitchFamily="34" charset="0"/>
        <a:buChar char="–"/>
        <a:defRPr>
          <a:solidFill>
            <a:schemeClr val="tx1"/>
          </a:solidFill>
          <a:latin typeface="Arial" pitchFamily="34" charset="0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Helvetica" pitchFamily="34" charset="0"/>
        <a:buChar char="–"/>
        <a:defRPr sz="1600">
          <a:solidFill>
            <a:schemeClr val="tx1"/>
          </a:solidFill>
          <a:latin typeface="Arial" pitchFamily="34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09550" y="3028950"/>
            <a:ext cx="4580564" cy="12763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KillBot:</a:t>
            </a:r>
            <a:br>
              <a:rPr lang="en-US" dirty="0" smtClean="0">
                <a:latin typeface="Arial" charset="0"/>
              </a:rPr>
            </a:b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Conspiracy Theories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Inbar Raz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hack.lu lightning talk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25 October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Partial debug information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When loaded to IDA: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Inside disassembly:</a:t>
            </a:r>
          </a:p>
          <a:p>
            <a:pPr marL="0" indent="0">
              <a:buNone/>
              <a:defRPr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.rdata:004028E0 ; Debug Information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resource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rdata:004028E0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'SDSR'               ;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MagicWord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- RSDS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signature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rdata:004028E0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031h,06Dh,049h,0FAh,004h,0C2h,083h,046h ;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GUID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rdata:004028E0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0A1h,098h,00Fh,0A1h,082h,0EAh,0ECh,05Fh ;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GUID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rdata:004028E0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1                                       ;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Age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rdata:004028E0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'C:\Users\admin\Documents\projects\loader\Screen\Release\killAll_exe.pdb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',0’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FilePath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8" y="1927953"/>
            <a:ext cx="42100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32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Unnecessarily duplicated code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idx="1"/>
          </p:nvPr>
        </p:nvSpPr>
        <p:spPr>
          <a:xfrm>
            <a:off x="338138" y="1325564"/>
            <a:ext cx="8464550" cy="502490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</a:t>
            </a:r>
            <a:r>
              <a:rPr lang="en-US" dirty="0" err="1" smtClean="0"/>
              <a:t>KillSelf</a:t>
            </a:r>
            <a:r>
              <a:rPr lang="en-US" dirty="0" smtClean="0"/>
              <a:t>()” function:</a:t>
            </a:r>
            <a:endParaRPr lang="en-US" dirty="0"/>
          </a:p>
          <a:p>
            <a:pPr marL="0" indent="0">
              <a:buNone/>
              <a:defRPr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.text:004012C0                 push    0  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lParam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text:004012C2                 push    0F020h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wParam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text:004012C7                 push    112h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text:004012CC                 push    1  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gaFlags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text:004012CE                 push    0  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lpszWindow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text:004012D0                 push    0  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lpszClass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text:004012D2                 push    0  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hWndChildAfter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text:004012D4                 push    0FFFFFFFDh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hWndParent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text:004012D6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ds:FindWindowExW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text:004012DC                 push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hwnd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text:004012DD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ds:GetAncestor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text:004012E3                 push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hWnd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text:004012E4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ds:PostMessageW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text:004012EA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ElevatePriviledge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text:004012EF                 push    offset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LibFileName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; "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ntdll.dll“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text:004012F4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ds:LoadLibraryA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text:004012FA                 push    offset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ProcName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; "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RtlSetProcessIsCritical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“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text:004012FF                 push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hModule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text:00401300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ds:GetProcAddress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text:00401306                 push    0               ; void*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u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text:00401308                 push    0               ;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pOld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text:0040130A                 push    1               ;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IsCritical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text:0040130C                 call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 ;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cdecl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NTDLL:RtlSetProcessIsCritical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()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text:0040130E                 push    222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uExitCode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text:00401313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ds:GetCurrentProcess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text:00401319                 push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hProcess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text:0040131A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ds:TerminateProcess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5966" y="3152001"/>
            <a:ext cx="2920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72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Unnecessarily duplicated code</a:t>
            </a:r>
            <a:endParaRPr lang="en-US" dirty="0" smtClean="0">
              <a:latin typeface="Arial" charset="0"/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idx="1"/>
          </p:nvPr>
        </p:nvSpPr>
        <p:spPr>
          <a:xfrm>
            <a:off x="338138" y="1325564"/>
            <a:ext cx="8464550" cy="502490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BUT, the end </a:t>
            </a:r>
            <a:r>
              <a:rPr lang="en-US" dirty="0"/>
              <a:t>of “</a:t>
            </a:r>
            <a:r>
              <a:rPr lang="en-US" dirty="0" err="1" smtClean="0"/>
              <a:t>ThreadMain</a:t>
            </a:r>
            <a:r>
              <a:rPr lang="en-US" dirty="0" smtClean="0"/>
              <a:t>()” function:</a:t>
            </a:r>
            <a:endParaRPr lang="en-US" dirty="0"/>
          </a:p>
          <a:p>
            <a:pPr marL="0" indent="0">
              <a:buNone/>
              <a:defRPr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text:0040194D                 push    0  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lParam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text:0040194F                 push    0F020h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wParam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text:00401954                 push    112h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text:00401959                 push    1  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gaFlags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text:0040195B                 push    0  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lpszWindow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text:0040195D                 push    0  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lpszClass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text:0040195F                 push    0  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hWndChildAfter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text:00401961                 push    0FFFFFFFDh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hWndParent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text:00401963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ds:FindWindowExW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text:00401969                 push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hwnd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text:0040196A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ds:GetAncestor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.text:00401970                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push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hWnd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.text:00401971                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ds:PostMessageW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.text:00401977                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ElevatePriviledge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text:0040197C                 push    offset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LibFileName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; "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ntdll.dll“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text:00401981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ds:LoadLibraryA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text:00401987                 push    offset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ProcName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; "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RtlSetProcessIsCritical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“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text:0040198C                 push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hModule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text:0040198D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ds:GetProcAddress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text:00401993                 push   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0              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; void* u</a:t>
            </a:r>
            <a:br>
              <a:rPr lang="en-US" sz="1000" dirty="0">
                <a:latin typeface="Courier New" pitchFamily="49" charset="0"/>
                <a:cs typeface="Courier New" pitchFamily="49" charset="0"/>
              </a:rPr>
            </a:br>
            <a:r>
              <a:rPr lang="en-US" sz="1000" dirty="0">
                <a:latin typeface="Courier New" pitchFamily="49" charset="0"/>
                <a:cs typeface="Courier New" pitchFamily="49" charset="0"/>
              </a:rPr>
              <a:t>.text:00401995                 push    0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          ;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pOld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text:00401997                 push    1               ;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IsCritical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text:00401999                 call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cdecl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NTDLL:RtlSetProcessIsCritical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text:0040199B                 push   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222            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uExitCode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text:004019A0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ds:GetCurrentProcess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text:004019A6                 push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hProcess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text:004019A7                 call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ds:TerminateProcess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5966" y="3152001"/>
            <a:ext cx="2920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82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One more time…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82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Unnecessarily duplicated code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idx="1"/>
          </p:nvPr>
        </p:nvSpPr>
        <p:spPr>
          <a:xfrm>
            <a:off x="338138" y="1325564"/>
            <a:ext cx="8464550" cy="502490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</a:t>
            </a:r>
            <a:r>
              <a:rPr lang="en-US" dirty="0" err="1" smtClean="0"/>
              <a:t>KillSelf</a:t>
            </a:r>
            <a:r>
              <a:rPr lang="en-US" dirty="0" smtClean="0"/>
              <a:t>()” function:</a:t>
            </a:r>
            <a:endParaRPr lang="en-US" dirty="0"/>
          </a:p>
          <a:p>
            <a:pPr marL="0" indent="0">
              <a:buNone/>
              <a:defRPr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.text:004012C0                 push    0  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lParam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text:004012C2                 push    0F020h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wParam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text:004012C7                 push    112h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text:004012CC                 push    1  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gaFlags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text:004012CE                 push    0  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lpszWindow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text:004012D0                 push    0  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lpszClass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text:004012D2                 push    0  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hWndChildAfter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text:004012D4                 push    0FFFFFFFDh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hWndParent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text:004012D6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ds:FindWindowExW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text:004012DC                 push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hwnd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text:004012DD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ds:GetAncestor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text:004012E3                 push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hWnd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text:004012E4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ds:PostMessageW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text:004012EA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ElevatePriviledge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text:004012EF                 push    offset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LibFileName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; "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ntdll.dll“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text:004012F4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ds:LoadLibraryA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text:004012FA                 push    offset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ProcName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; "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RtlSetProcessIsCritical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“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text:004012FF                 push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hModule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text:00401300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ds:GetProcAddress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text:00401306                 push    0               ; void*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u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text:00401308                 push    0               ;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pOld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text:0040130A                 push    1               ;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IsCritical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text:0040130C                 call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 ;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cdecl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NTDLL:RtlSetProcessIsCritical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()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text:0040130E                 push    222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uExitCode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text:00401313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ds:GetCurrentProcess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text:00401319                 push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hProcess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text:0040131A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ds:TerminateProcess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5966" y="3152001"/>
            <a:ext cx="2920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8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Unnecessarily duplicated code</a:t>
            </a:r>
            <a:endParaRPr lang="en-US" dirty="0" smtClean="0">
              <a:latin typeface="Arial" charset="0"/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idx="1"/>
          </p:nvPr>
        </p:nvSpPr>
        <p:spPr>
          <a:xfrm>
            <a:off x="338138" y="1325564"/>
            <a:ext cx="8464550" cy="502490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BUT, the end </a:t>
            </a:r>
            <a:r>
              <a:rPr lang="en-US" dirty="0"/>
              <a:t>of “</a:t>
            </a:r>
            <a:r>
              <a:rPr lang="en-US" dirty="0" err="1" smtClean="0"/>
              <a:t>ThreadMain</a:t>
            </a:r>
            <a:r>
              <a:rPr lang="en-US" dirty="0" smtClean="0"/>
              <a:t>()” function:</a:t>
            </a:r>
            <a:endParaRPr lang="en-US" dirty="0"/>
          </a:p>
          <a:p>
            <a:pPr marL="0" indent="0">
              <a:buNone/>
              <a:defRPr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text:0040194D                 push    0  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lParam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text:0040194F                 push    0F020h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wParam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text:00401954                 push    112h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text:00401959                 push    1  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gaFlags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text:0040195B                 push    0  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lpszWindow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text:0040195D                 push    0  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lpszClass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text:0040195F                 push    0  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hWndChildAfter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text:00401961                 push    0FFFFFFFDh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hWndParent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text:00401963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ds:FindWindowExW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text:00401969                 push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hwnd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text:0040196A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ds:GetAncestor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.text:00401970                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push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hWnd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.text:00401971                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ds:PostMessageW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.text:00401977                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ElevatePriviledge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text:0040197C                 push    offset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LibFileName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; "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ntdll.dll“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text:00401981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ds:LoadLibraryA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text:00401987                 push    offset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ProcName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; "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RtlSetProcessIsCritical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“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text:0040198C                 push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hModule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text:0040198D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ds:GetProcAddress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text:00401993                 push   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0              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; void* u</a:t>
            </a:r>
            <a:br>
              <a:rPr lang="en-US" sz="1000" dirty="0">
                <a:latin typeface="Courier New" pitchFamily="49" charset="0"/>
                <a:cs typeface="Courier New" pitchFamily="49" charset="0"/>
              </a:rPr>
            </a:br>
            <a:r>
              <a:rPr lang="en-US" sz="1000" dirty="0">
                <a:latin typeface="Courier New" pitchFamily="49" charset="0"/>
                <a:cs typeface="Courier New" pitchFamily="49" charset="0"/>
              </a:rPr>
              <a:t>.text:00401995                 push    0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          ;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pOld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text:00401997                 push    1               ;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IsCritical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text:00401999                 call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cdecl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NTDLL:RtlSetProcessIsCritical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text:0040199B                 push   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222            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uExitCode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text:004019A0                 call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ds:GetCurrentProcess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text:004019A6                 push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 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hProcess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text:004019A7                 call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ds:TerminateProcess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5966" y="3152001"/>
            <a:ext cx="2920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69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Agenda</a:t>
            </a:r>
          </a:p>
        </p:txBody>
      </p: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1193800" y="1749425"/>
            <a:ext cx="6816725" cy="654050"/>
            <a:chOff x="1193800" y="1568450"/>
            <a:chExt cx="6816724" cy="654050"/>
          </a:xfrm>
        </p:grpSpPr>
        <p:grpSp>
          <p:nvGrpSpPr>
            <p:cNvPr id="11283" name="Group 19"/>
            <p:cNvGrpSpPr>
              <a:grpSpLocks/>
            </p:cNvGrpSpPr>
            <p:nvPr/>
          </p:nvGrpSpPr>
          <p:grpSpPr bwMode="auto">
            <a:xfrm>
              <a:off x="1193800" y="1568450"/>
              <a:ext cx="6756401" cy="654050"/>
              <a:chOff x="875" y="988"/>
              <a:chExt cx="4256" cy="412"/>
            </a:xfrm>
          </p:grpSpPr>
          <p:sp>
            <p:nvSpPr>
              <p:cNvPr id="11285" name="Rectangle 4"/>
              <p:cNvSpPr>
                <a:spLocks noChangeArrowheads="1"/>
              </p:cNvSpPr>
              <p:nvPr/>
            </p:nvSpPr>
            <p:spPr bwMode="auto">
              <a:xfrm>
                <a:off x="875" y="988"/>
                <a:ext cx="412" cy="41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1286" name="Line 5"/>
              <p:cNvSpPr>
                <a:spLocks noChangeShapeType="1"/>
              </p:cNvSpPr>
              <p:nvPr/>
            </p:nvSpPr>
            <p:spPr bwMode="auto">
              <a:xfrm>
                <a:off x="875" y="1400"/>
                <a:ext cx="425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84" name="Text Box 6"/>
            <p:cNvSpPr txBox="1">
              <a:spLocks noChangeArrowheads="1"/>
            </p:cNvSpPr>
            <p:nvPr/>
          </p:nvSpPr>
          <p:spPr bwMode="auto">
            <a:xfrm>
              <a:off x="1982787" y="1649254"/>
              <a:ext cx="60277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>
                <a:defRPr/>
              </a:pPr>
              <a:r>
                <a:rPr lang="en-US" sz="2600" dirty="0">
                  <a:solidFill>
                    <a:srgbClr val="464646"/>
                  </a:solidFill>
                  <a:latin typeface="Arial" charset="0"/>
                </a:rPr>
                <a:t>Background</a:t>
              </a:r>
            </a:p>
          </p:txBody>
        </p:sp>
      </p:grpSp>
      <p:grpSp>
        <p:nvGrpSpPr>
          <p:cNvPr id="11268" name="Group 19"/>
          <p:cNvGrpSpPr>
            <a:grpSpLocks/>
          </p:cNvGrpSpPr>
          <p:nvPr/>
        </p:nvGrpSpPr>
        <p:grpSpPr bwMode="auto">
          <a:xfrm>
            <a:off x="1193800" y="2593975"/>
            <a:ext cx="6816725" cy="654050"/>
            <a:chOff x="1193800" y="1568450"/>
            <a:chExt cx="6816724" cy="654050"/>
          </a:xfrm>
        </p:grpSpPr>
        <p:grpSp>
          <p:nvGrpSpPr>
            <p:cNvPr id="11279" name="Group 19"/>
            <p:cNvGrpSpPr>
              <a:grpSpLocks/>
            </p:cNvGrpSpPr>
            <p:nvPr/>
          </p:nvGrpSpPr>
          <p:grpSpPr bwMode="auto">
            <a:xfrm>
              <a:off x="1193800" y="1568450"/>
              <a:ext cx="6756401" cy="654050"/>
              <a:chOff x="875" y="988"/>
              <a:chExt cx="4256" cy="412"/>
            </a:xfrm>
          </p:grpSpPr>
          <p:sp>
            <p:nvSpPr>
              <p:cNvPr id="11281" name="Rectangle 4"/>
              <p:cNvSpPr>
                <a:spLocks noChangeArrowheads="1"/>
              </p:cNvSpPr>
              <p:nvPr/>
            </p:nvSpPr>
            <p:spPr bwMode="auto">
              <a:xfrm>
                <a:off x="875" y="988"/>
                <a:ext cx="412" cy="41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1282" name="Line 5"/>
              <p:cNvSpPr>
                <a:spLocks noChangeShapeType="1"/>
              </p:cNvSpPr>
              <p:nvPr/>
            </p:nvSpPr>
            <p:spPr bwMode="auto">
              <a:xfrm>
                <a:off x="875" y="1400"/>
                <a:ext cx="425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80" name="Text Box 6"/>
            <p:cNvSpPr txBox="1">
              <a:spLocks noChangeArrowheads="1"/>
            </p:cNvSpPr>
            <p:nvPr/>
          </p:nvSpPr>
          <p:spPr bwMode="auto">
            <a:xfrm>
              <a:off x="1982787" y="1649254"/>
              <a:ext cx="60277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600" dirty="0">
                  <a:latin typeface="Arial" charset="0"/>
                </a:rPr>
                <a:t>Coding peculiarities</a:t>
              </a:r>
            </a:p>
          </p:txBody>
        </p:sp>
      </p:grpSp>
      <p:grpSp>
        <p:nvGrpSpPr>
          <p:cNvPr id="11269" name="Group 24"/>
          <p:cNvGrpSpPr>
            <a:grpSpLocks/>
          </p:cNvGrpSpPr>
          <p:nvPr/>
        </p:nvGrpSpPr>
        <p:grpSpPr bwMode="auto">
          <a:xfrm>
            <a:off x="1193800" y="3438525"/>
            <a:ext cx="6816725" cy="654050"/>
            <a:chOff x="1193800" y="1568450"/>
            <a:chExt cx="6816724" cy="654050"/>
          </a:xfrm>
        </p:grpSpPr>
        <p:grpSp>
          <p:nvGrpSpPr>
            <p:cNvPr id="11275" name="Group 19"/>
            <p:cNvGrpSpPr>
              <a:grpSpLocks/>
            </p:cNvGrpSpPr>
            <p:nvPr/>
          </p:nvGrpSpPr>
          <p:grpSpPr bwMode="auto">
            <a:xfrm>
              <a:off x="1193800" y="1568450"/>
              <a:ext cx="6756401" cy="654050"/>
              <a:chOff x="875" y="988"/>
              <a:chExt cx="4256" cy="412"/>
            </a:xfrm>
          </p:grpSpPr>
          <p:sp>
            <p:nvSpPr>
              <p:cNvPr id="28" name="Rectangle 4"/>
              <p:cNvSpPr>
                <a:spLocks noChangeArrowheads="1"/>
              </p:cNvSpPr>
              <p:nvPr/>
            </p:nvSpPr>
            <p:spPr bwMode="auto">
              <a:xfrm>
                <a:off x="875" y="988"/>
                <a:ext cx="412" cy="41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accent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+mn-cs"/>
                  </a:rPr>
                  <a:t>3</a:t>
                </a:r>
              </a:p>
            </p:txBody>
          </p:sp>
          <p:sp>
            <p:nvSpPr>
              <p:cNvPr id="29" name="Line 5"/>
              <p:cNvSpPr>
                <a:spLocks noChangeShapeType="1"/>
              </p:cNvSpPr>
              <p:nvPr/>
            </p:nvSpPr>
            <p:spPr bwMode="auto">
              <a:xfrm>
                <a:off x="875" y="1400"/>
                <a:ext cx="4256" cy="0"/>
              </a:xfrm>
              <a:prstGeom prst="line">
                <a:avLst/>
              </a:prstGeom>
              <a:noFill/>
              <a:ln w="9525">
                <a:solidFill>
                  <a:schemeClr val="accent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itchFamily="2" charset="2"/>
                  <a:buNone/>
                  <a:defRPr/>
                </a:pPr>
                <a:endParaRPr lang="en-US" dirty="0">
                  <a:latin typeface="Arial" pitchFamily="34" charset="0"/>
                  <a:cs typeface="+mn-cs"/>
                </a:endParaRPr>
              </a:p>
            </p:txBody>
          </p:sp>
        </p:grp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1982788" y="1649413"/>
              <a:ext cx="6027736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600" b="1" dirty="0" smtClean="0">
                  <a:solidFill>
                    <a:schemeClr val="accent3"/>
                  </a:solidFill>
                  <a:latin typeface="Arial" pitchFamily="34" charset="0"/>
                  <a:cs typeface="+mn-cs"/>
                </a:rPr>
                <a:t>Logic </a:t>
              </a:r>
              <a:r>
                <a:rPr lang="en-US" sz="2600" b="1" dirty="0">
                  <a:solidFill>
                    <a:schemeClr val="accent3"/>
                  </a:solidFill>
                  <a:latin typeface="Arial" pitchFamily="34" charset="0"/>
                  <a:cs typeface="+mn-cs"/>
                </a:rPr>
                <a:t>peculiarities</a:t>
              </a:r>
            </a:p>
          </p:txBody>
        </p:sp>
      </p:grpSp>
      <p:grpSp>
        <p:nvGrpSpPr>
          <p:cNvPr id="11270" name="Group 29"/>
          <p:cNvGrpSpPr>
            <a:grpSpLocks/>
          </p:cNvGrpSpPr>
          <p:nvPr/>
        </p:nvGrpSpPr>
        <p:grpSpPr bwMode="auto">
          <a:xfrm>
            <a:off x="1193800" y="4283075"/>
            <a:ext cx="6816725" cy="654050"/>
            <a:chOff x="1193800" y="1568450"/>
            <a:chExt cx="6816724" cy="654050"/>
          </a:xfrm>
        </p:grpSpPr>
        <p:grpSp>
          <p:nvGrpSpPr>
            <p:cNvPr id="11271" name="Group 19"/>
            <p:cNvGrpSpPr>
              <a:grpSpLocks/>
            </p:cNvGrpSpPr>
            <p:nvPr/>
          </p:nvGrpSpPr>
          <p:grpSpPr bwMode="auto">
            <a:xfrm>
              <a:off x="1193800" y="1568450"/>
              <a:ext cx="6756401" cy="654050"/>
              <a:chOff x="875" y="988"/>
              <a:chExt cx="4256" cy="412"/>
            </a:xfrm>
          </p:grpSpPr>
          <p:sp>
            <p:nvSpPr>
              <p:cNvPr id="11273" name="Rectangle 4"/>
              <p:cNvSpPr>
                <a:spLocks noChangeArrowheads="1"/>
              </p:cNvSpPr>
              <p:nvPr/>
            </p:nvSpPr>
            <p:spPr bwMode="auto">
              <a:xfrm>
                <a:off x="875" y="988"/>
                <a:ext cx="412" cy="41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1274" name="Line 5"/>
              <p:cNvSpPr>
                <a:spLocks noChangeShapeType="1"/>
              </p:cNvSpPr>
              <p:nvPr/>
            </p:nvSpPr>
            <p:spPr bwMode="auto">
              <a:xfrm>
                <a:off x="875" y="1400"/>
                <a:ext cx="425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2" name="Text Box 6"/>
            <p:cNvSpPr txBox="1">
              <a:spLocks noChangeArrowheads="1"/>
            </p:cNvSpPr>
            <p:nvPr/>
          </p:nvSpPr>
          <p:spPr bwMode="auto">
            <a:xfrm>
              <a:off x="1982787" y="1649254"/>
              <a:ext cx="60277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600" dirty="0">
                  <a:solidFill>
                    <a:srgbClr val="464646"/>
                  </a:solidFill>
                  <a:latin typeface="Arial" charset="0"/>
                </a:rPr>
                <a:t>Conspiracy Theories</a:t>
              </a:r>
              <a:endParaRPr lang="en-US" sz="2600" dirty="0">
                <a:latin typeface="Arial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Document Name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Unordinary and suspicion-arising name: </a:t>
            </a:r>
          </a:p>
          <a:p>
            <a:pPr lvl="1">
              <a:defRPr/>
            </a:pPr>
            <a:r>
              <a:rPr lang="en-US" dirty="0" smtClean="0"/>
              <a:t>“xc8xedxf1xf2xf0xf3xeaxf6xe8xff_xecxe8xf2xe8xedxe3.doc”</a:t>
            </a:r>
          </a:p>
          <a:p>
            <a:pPr>
              <a:defRPr/>
            </a:pPr>
            <a:r>
              <a:rPr lang="en-US" dirty="0" smtClean="0"/>
              <a:t>Is actually Windows-1251 </a:t>
            </a:r>
            <a:r>
              <a:rPr lang="en-US" dirty="0"/>
              <a:t>(Cyrillic script</a:t>
            </a:r>
            <a:r>
              <a:rPr lang="en-US" dirty="0" smtClean="0"/>
              <a:t>):</a:t>
            </a:r>
          </a:p>
          <a:p>
            <a:pPr lvl="1">
              <a:defRPr/>
            </a:pPr>
            <a:r>
              <a:rPr lang="az-Cyrl-AZ" dirty="0" smtClean="0"/>
              <a:t>Инстукция митинг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Instruction Meeting</a:t>
            </a:r>
          </a:p>
          <a:p>
            <a:pPr lvl="2">
              <a:defRPr/>
            </a:pPr>
            <a:r>
              <a:rPr lang="en-US" dirty="0" smtClean="0"/>
              <a:t>Russians in the crowd: Did I get this right?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71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Involved IP addresses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C&amp;C Server IP</a:t>
            </a:r>
            <a:r>
              <a:rPr lang="en-US" dirty="0"/>
              <a:t>: </a:t>
            </a:r>
            <a:r>
              <a:rPr lang="en-US" dirty="0" smtClean="0"/>
              <a:t>193.104.153.31</a:t>
            </a:r>
          </a:p>
          <a:p>
            <a:pPr lvl="1">
              <a:defRPr/>
            </a:pPr>
            <a:r>
              <a:rPr lang="en-US" dirty="0" smtClean="0"/>
              <a:t>Registered </a:t>
            </a:r>
            <a:r>
              <a:rPr lang="en-US" dirty="0"/>
              <a:t>to “TRADE COMPANY TANJA </a:t>
            </a:r>
            <a:r>
              <a:rPr lang="en-US" dirty="0" err="1"/>
              <a:t>s.r.o</a:t>
            </a:r>
            <a:r>
              <a:rPr lang="en-US" dirty="0" smtClean="0"/>
              <a:t>.”</a:t>
            </a:r>
          </a:p>
          <a:p>
            <a:pPr lvl="1">
              <a:defRPr/>
            </a:pPr>
            <a:r>
              <a:rPr lang="en-US" dirty="0" smtClean="0"/>
              <a:t>Located in Prague, Czech Republic</a:t>
            </a:r>
            <a:endParaRPr lang="en-US" dirty="0"/>
          </a:p>
          <a:p>
            <a:pPr>
              <a:defRPr/>
            </a:pPr>
            <a:r>
              <a:rPr lang="en-US" dirty="0" smtClean="0"/>
              <a:t>Sending Mail Server IP</a:t>
            </a:r>
            <a:r>
              <a:rPr lang="en-US" dirty="0"/>
              <a:t>: 79.127.3.100</a:t>
            </a:r>
            <a:endParaRPr lang="en-US" dirty="0" smtClean="0"/>
          </a:p>
          <a:p>
            <a:pPr lvl="1">
              <a:defRPr/>
            </a:pPr>
            <a:r>
              <a:rPr lang="en-US" dirty="0"/>
              <a:t>Registered to “</a:t>
            </a:r>
            <a:r>
              <a:rPr lang="en-US" dirty="0" err="1"/>
              <a:t>Asiatech</a:t>
            </a:r>
            <a:r>
              <a:rPr lang="en-US" dirty="0"/>
              <a:t> DSL Broadband Services</a:t>
            </a:r>
            <a:r>
              <a:rPr lang="en-US" dirty="0" smtClean="0"/>
              <a:t>”</a:t>
            </a:r>
          </a:p>
          <a:p>
            <a:pPr lvl="1">
              <a:defRPr/>
            </a:pPr>
            <a:r>
              <a:rPr lang="en-US" dirty="0" smtClean="0"/>
              <a:t>Located in Tehran, Iran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No attempt was made to hide either address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00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Incomplete communications logic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Data Validation:</a:t>
            </a:r>
          </a:p>
          <a:p>
            <a:pPr lvl="1">
              <a:defRPr/>
            </a:pPr>
            <a:r>
              <a:rPr lang="en-US" dirty="0" smtClean="0"/>
              <a:t>“</a:t>
            </a:r>
            <a:r>
              <a:rPr lang="en-US" dirty="0"/>
              <a:t>id</a:t>
            </a:r>
            <a:r>
              <a:rPr lang="en-US" dirty="0" smtClean="0"/>
              <a:t>=” and “code=” in response.</a:t>
            </a:r>
          </a:p>
          <a:p>
            <a:pPr lvl="1">
              <a:defRPr/>
            </a:pPr>
            <a:r>
              <a:rPr lang="en-US" dirty="0" smtClean="0"/>
              <a:t>Code value must not start</a:t>
            </a:r>
            <a:br>
              <a:rPr lang="en-US" dirty="0" smtClean="0"/>
            </a:br>
            <a:r>
              <a:rPr lang="en-US" dirty="0" smtClean="0"/>
              <a:t>with ‘0’.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If validation succeeds:</a:t>
            </a:r>
          </a:p>
          <a:p>
            <a:pPr lvl="1">
              <a:defRPr/>
            </a:pPr>
            <a:r>
              <a:rPr lang="en-US" b="1" dirty="0" smtClean="0"/>
              <a:t>Leave socket open</a:t>
            </a:r>
            <a:r>
              <a:rPr lang="en-US" dirty="0" smtClean="0"/>
              <a:t>!</a:t>
            </a:r>
          </a:p>
          <a:p>
            <a:pPr lvl="1">
              <a:defRPr/>
            </a:pPr>
            <a:r>
              <a:rPr lang="en-US" dirty="0" smtClean="0"/>
              <a:t>But… exit.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Either way:</a:t>
            </a:r>
          </a:p>
          <a:p>
            <a:pPr lvl="1">
              <a:defRPr/>
            </a:pPr>
            <a:r>
              <a:rPr lang="en-US" dirty="0" smtClean="0"/>
              <a:t>Do nothing.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113090" y="1510995"/>
            <a:ext cx="3373773" cy="4243328"/>
            <a:chOff x="5113090" y="1510995"/>
            <a:chExt cx="3373773" cy="4243328"/>
          </a:xfrm>
        </p:grpSpPr>
        <p:sp>
          <p:nvSpPr>
            <p:cNvPr id="2" name="Rectangle 1"/>
            <p:cNvSpPr/>
            <p:nvPr/>
          </p:nvSpPr>
          <p:spPr bwMode="auto">
            <a:xfrm>
              <a:off x="5113090" y="1510995"/>
              <a:ext cx="1132514" cy="2768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  <a:extLst/>
          </p:spPr>
          <p:txBody>
            <a:bodyPr lIns="228600" rIns="228600" rtlCol="0" anchor="ctr"/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SzPct val="115000"/>
              </a:pPr>
              <a:r>
                <a:rPr lang="en-US" sz="1400" dirty="0" smtClean="0">
                  <a:latin typeface="Arial" pitchFamily="34" charset="0"/>
                  <a:cs typeface="Arial" charset="0"/>
                </a:rPr>
                <a:t>send()</a:t>
              </a:r>
              <a:endParaRPr lang="en-US" sz="1400" dirty="0">
                <a:latin typeface="Arial" pitchFamily="34" charset="0"/>
                <a:cs typeface="Arial" charset="0"/>
              </a:endParaRPr>
            </a:p>
          </p:txBody>
        </p:sp>
        <p:sp>
          <p:nvSpPr>
            <p:cNvPr id="3" name="Diamond 2"/>
            <p:cNvSpPr/>
            <p:nvPr/>
          </p:nvSpPr>
          <p:spPr bwMode="auto">
            <a:xfrm>
              <a:off x="5113090" y="2152651"/>
              <a:ext cx="1149292" cy="1275125"/>
            </a:xfrm>
            <a:prstGeom prst="diamond">
              <a:avLst/>
            </a:prstGeom>
            <a:solidFill>
              <a:schemeClr val="bg1"/>
            </a:solidFill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  <a:extLst/>
          </p:spPr>
          <p:txBody>
            <a:bodyPr lIns="45720" rIns="45720" rtlCol="0" anchor="ctr"/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SzPct val="115000"/>
              </a:pPr>
              <a:r>
                <a:rPr lang="en-US" sz="1400" dirty="0" err="1" smtClean="0">
                  <a:latin typeface="Arial" pitchFamily="34" charset="0"/>
                  <a:cs typeface="Arial" charset="0"/>
                </a:rPr>
                <a:t>recv</a:t>
              </a:r>
              <a:r>
                <a:rPr lang="en-US" sz="1400" dirty="0" smtClean="0">
                  <a:latin typeface="Arial" pitchFamily="34" charset="0"/>
                  <a:cs typeface="Arial" charset="0"/>
                </a:rPr>
                <a:t>()</a:t>
              </a:r>
              <a:endParaRPr lang="en-US" sz="1400" dirty="0">
                <a:latin typeface="Arial" pitchFamily="34" charset="0"/>
                <a:cs typeface="Arial" charset="0"/>
              </a:endParaRPr>
            </a:p>
          </p:txBody>
        </p:sp>
        <p:sp>
          <p:nvSpPr>
            <p:cNvPr id="6" name="Diamond 5"/>
            <p:cNvSpPr/>
            <p:nvPr/>
          </p:nvSpPr>
          <p:spPr bwMode="auto">
            <a:xfrm>
              <a:off x="5113090" y="3815069"/>
              <a:ext cx="1149292" cy="1275125"/>
            </a:xfrm>
            <a:prstGeom prst="diamond">
              <a:avLst/>
            </a:prstGeom>
            <a:solidFill>
              <a:schemeClr val="bg1"/>
            </a:solidFill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  <a:extLst/>
          </p:spPr>
          <p:txBody>
            <a:bodyPr lIns="45720" rIns="45720" rtlCol="0" anchor="ctr"/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SzPct val="115000"/>
              </a:pPr>
              <a:r>
                <a:rPr lang="en-US" sz="1400" dirty="0" smtClean="0">
                  <a:latin typeface="Arial" pitchFamily="34" charset="0"/>
                  <a:cs typeface="Arial" charset="0"/>
                </a:rPr>
                <a:t>Valid</a:t>
              </a:r>
              <a:br>
                <a:rPr lang="en-US" sz="1400" dirty="0" smtClean="0">
                  <a:latin typeface="Arial" pitchFamily="34" charset="0"/>
                  <a:cs typeface="Arial" charset="0"/>
                </a:rPr>
              </a:br>
              <a:r>
                <a:rPr lang="en-US" sz="1400" dirty="0" smtClean="0">
                  <a:latin typeface="Arial" pitchFamily="34" charset="0"/>
                  <a:cs typeface="Arial" charset="0"/>
                </a:rPr>
                <a:t>Data</a:t>
              </a:r>
              <a:endParaRPr lang="en-US" sz="1400" dirty="0">
                <a:latin typeface="Arial" pitchFamily="34" charset="0"/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113090" y="5477487"/>
              <a:ext cx="1132514" cy="2768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  <a:extLst/>
          </p:spPr>
          <p:txBody>
            <a:bodyPr lIns="228600" rIns="228600" rtlCol="0" anchor="ctr"/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SzPct val="115000"/>
              </a:pPr>
              <a:r>
                <a:rPr lang="en-US" sz="1400" dirty="0" smtClean="0">
                  <a:latin typeface="Arial" pitchFamily="34" charset="0"/>
                  <a:cs typeface="Arial" charset="0"/>
                </a:rPr>
                <a:t>exit</a:t>
              </a:r>
              <a:endParaRPr lang="en-US" sz="1400" dirty="0">
                <a:latin typeface="Arial" pitchFamily="34" charset="0"/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354349" y="4241509"/>
              <a:ext cx="1132514" cy="42783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  <a:extLst/>
          </p:spPr>
          <p:txBody>
            <a:bodyPr lIns="228600" rIns="228600" rtlCol="0" anchor="ctr"/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SzPct val="115000"/>
              </a:pPr>
              <a:r>
                <a:rPr lang="en-US" sz="1400" dirty="0" smtClean="0">
                  <a:latin typeface="Arial" pitchFamily="34" charset="0"/>
                  <a:cs typeface="Arial" charset="0"/>
                </a:rPr>
                <a:t>Close socket</a:t>
              </a:r>
              <a:endParaRPr lang="en-US" sz="1400" dirty="0">
                <a:latin typeface="Arial" pitchFamily="34" charset="0"/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354349" y="5477487"/>
              <a:ext cx="1132514" cy="2768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  <a:extLst/>
          </p:spPr>
          <p:txBody>
            <a:bodyPr lIns="228600" rIns="228600" rtlCol="0" anchor="ctr"/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SzPct val="115000"/>
              </a:pPr>
              <a:r>
                <a:rPr lang="en-US" sz="1400" dirty="0" smtClean="0">
                  <a:latin typeface="Arial" pitchFamily="34" charset="0"/>
                  <a:cs typeface="Arial" charset="0"/>
                </a:rPr>
                <a:t>exit</a:t>
              </a:r>
              <a:endParaRPr lang="en-US" sz="1400" dirty="0">
                <a:latin typeface="Arial" pitchFamily="34" charset="0"/>
                <a:cs typeface="Arial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5689537" y="5090194"/>
              <a:ext cx="0" cy="387293"/>
            </a:xfrm>
            <a:prstGeom prst="straightConnector1">
              <a:avLst/>
            </a:prstGeom>
            <a:solidFill>
              <a:schemeClr val="bg1"/>
            </a:solidFill>
            <a:ln w="222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6262382" y="4455428"/>
              <a:ext cx="1091967" cy="1"/>
            </a:xfrm>
            <a:prstGeom prst="straightConnector1">
              <a:avLst/>
            </a:prstGeom>
            <a:solidFill>
              <a:schemeClr val="bg1"/>
            </a:solidFill>
            <a:ln w="222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>
              <a:stCxn id="8" idx="2"/>
              <a:endCxn id="9" idx="0"/>
            </p:cNvCxnSpPr>
            <p:nvPr/>
          </p:nvCxnSpPr>
          <p:spPr bwMode="auto">
            <a:xfrm>
              <a:off x="7920606" y="4669347"/>
              <a:ext cx="0" cy="808140"/>
            </a:xfrm>
            <a:prstGeom prst="straightConnector1">
              <a:avLst/>
            </a:prstGeom>
            <a:solidFill>
              <a:schemeClr val="bg1"/>
            </a:solidFill>
            <a:ln w="222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5687736" y="3427776"/>
              <a:ext cx="0" cy="387293"/>
            </a:xfrm>
            <a:prstGeom prst="straightConnector1">
              <a:avLst/>
            </a:prstGeom>
            <a:solidFill>
              <a:schemeClr val="bg1"/>
            </a:solidFill>
            <a:ln w="222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>
              <a:stCxn id="2" idx="2"/>
              <a:endCxn id="3" idx="0"/>
            </p:cNvCxnSpPr>
            <p:nvPr/>
          </p:nvCxnSpPr>
          <p:spPr bwMode="auto">
            <a:xfrm>
              <a:off x="5679347" y="1787831"/>
              <a:ext cx="8389" cy="364820"/>
            </a:xfrm>
            <a:prstGeom prst="straightConnector1">
              <a:avLst/>
            </a:prstGeom>
            <a:solidFill>
              <a:schemeClr val="bg1"/>
            </a:solidFill>
            <a:ln w="222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6262382" y="2792776"/>
              <a:ext cx="1091967" cy="1"/>
            </a:xfrm>
            <a:prstGeom prst="straightConnector1">
              <a:avLst/>
            </a:prstGeom>
            <a:solidFill>
              <a:schemeClr val="bg1"/>
            </a:solidFill>
            <a:ln w="222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Rectangle 24"/>
            <p:cNvSpPr/>
            <p:nvPr/>
          </p:nvSpPr>
          <p:spPr bwMode="auto">
            <a:xfrm>
              <a:off x="7354349" y="2654359"/>
              <a:ext cx="1132514" cy="2768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  <a:extLst/>
          </p:spPr>
          <p:txBody>
            <a:bodyPr lIns="228600" rIns="228600" rtlCol="0" anchor="ctr"/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SzPct val="115000"/>
              </a:pPr>
              <a:r>
                <a:rPr lang="en-US" sz="1400" dirty="0" smtClean="0">
                  <a:latin typeface="Arial" pitchFamily="34" charset="0"/>
                  <a:cs typeface="Arial" charset="0"/>
                </a:rPr>
                <a:t>exit</a:t>
              </a:r>
              <a:endParaRPr lang="en-US" sz="1400" dirty="0">
                <a:latin typeface="Arial" pitchFamily="34" charset="0"/>
                <a:cs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77001" y="2548091"/>
              <a:ext cx="476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Fail</a:t>
              </a:r>
              <a:endParaRPr lang="en-US" sz="11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77001" y="4203409"/>
              <a:ext cx="476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No</a:t>
              </a:r>
              <a:endParaRPr lang="en-US" sz="11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86132" y="3490617"/>
              <a:ext cx="9289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Success</a:t>
              </a:r>
              <a:endParaRPr lang="en-US" sz="11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86132" y="5098285"/>
              <a:ext cx="476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Yes</a:t>
              </a:r>
              <a:endParaRPr lang="en-US" sz="1100" b="1" dirty="0"/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47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3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Why am I giving this talk?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Too much social engineering talk got me excited.</a:t>
            </a:r>
          </a:p>
          <a:p>
            <a:pPr>
              <a:defRPr/>
            </a:pPr>
            <a:r>
              <a:rPr lang="en-US" dirty="0" smtClean="0"/>
              <a:t>Luxembourg trip and dinner are for </a:t>
            </a:r>
            <a:r>
              <a:rPr lang="en-US" i="1" dirty="0" smtClean="0"/>
              <a:t>speakers</a:t>
            </a:r>
            <a:r>
              <a:rPr lang="en-US" dirty="0" smtClean="0"/>
              <a:t> only.</a:t>
            </a:r>
            <a:endParaRPr lang="en-US" dirty="0"/>
          </a:p>
        </p:txBody>
      </p:sp>
      <p:pic>
        <p:nvPicPr>
          <p:cNvPr id="1026" name="Picture 2" descr="http://arnteriksen.co/wp-content/uploads/2012/08/ChallengeAccepted-e134506044528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51" y="2839164"/>
            <a:ext cx="64960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38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File type “Kill List”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/>
              <a:t>KillBot</a:t>
            </a:r>
            <a:r>
              <a:rPr lang="en-US" dirty="0" smtClean="0"/>
              <a:t> iterates on all </a:t>
            </a:r>
            <a:r>
              <a:rPr lang="en-US" dirty="0"/>
              <a:t>files and </a:t>
            </a:r>
            <a:r>
              <a:rPr lang="en-US" dirty="0" smtClean="0"/>
              <a:t>directories.</a:t>
            </a:r>
          </a:p>
          <a:p>
            <a:pPr>
              <a:defRPr/>
            </a:pPr>
            <a:r>
              <a:rPr lang="en-US" dirty="0" smtClean="0"/>
              <a:t>Looks for the following </a:t>
            </a:r>
            <a:r>
              <a:rPr lang="en-US" i="1" dirty="0" smtClean="0"/>
              <a:t>substrings </a:t>
            </a:r>
            <a:r>
              <a:rPr lang="en-US" dirty="0" smtClean="0"/>
              <a:t>(</a:t>
            </a:r>
            <a:r>
              <a:rPr lang="en-US" b="1" dirty="0" smtClean="0"/>
              <a:t>not</a:t>
            </a:r>
            <a:r>
              <a:rPr lang="en-US" dirty="0" smtClean="0"/>
              <a:t> extensions):</a:t>
            </a:r>
          </a:p>
          <a:p>
            <a:pPr lvl="1">
              <a:defRPr/>
            </a:pPr>
            <a:r>
              <a:rPr lang="en-US" dirty="0"/>
              <a:t>.</a:t>
            </a:r>
            <a:r>
              <a:rPr lang="en-US" dirty="0" err="1" smtClean="0"/>
              <a:t>msc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.exe </a:t>
            </a:r>
          </a:p>
          <a:p>
            <a:pPr lvl="1">
              <a:defRPr/>
            </a:pPr>
            <a:r>
              <a:rPr lang="en-US" dirty="0" smtClean="0"/>
              <a:t>.doc</a:t>
            </a:r>
          </a:p>
          <a:p>
            <a:pPr lvl="1">
              <a:defRPr/>
            </a:pPr>
            <a:r>
              <a:rPr lang="en-US" dirty="0" smtClean="0"/>
              <a:t>.</a:t>
            </a:r>
            <a:r>
              <a:rPr lang="en-US" dirty="0" err="1" smtClean="0"/>
              <a:t>xls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.</a:t>
            </a:r>
            <a:r>
              <a:rPr lang="en-US" dirty="0" err="1" smtClean="0"/>
              <a:t>rar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.zip</a:t>
            </a:r>
          </a:p>
          <a:p>
            <a:pPr lvl="1">
              <a:defRPr/>
            </a:pPr>
            <a:r>
              <a:rPr lang="en-US" dirty="0" smtClean="0"/>
              <a:t>.</a:t>
            </a:r>
            <a:r>
              <a:rPr lang="en-US" dirty="0"/>
              <a:t>7z</a:t>
            </a:r>
          </a:p>
          <a:p>
            <a:pPr>
              <a:defRPr/>
            </a:pPr>
            <a:r>
              <a:rPr lang="en-US" dirty="0" smtClean="0"/>
              <a:t>DLL files are not on the list, but MSC files are.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26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Agenda</a:t>
            </a:r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1193800" y="1749425"/>
            <a:ext cx="6816725" cy="654050"/>
            <a:chOff x="1193800" y="1568450"/>
            <a:chExt cx="6816724" cy="654050"/>
          </a:xfrm>
        </p:grpSpPr>
        <p:grpSp>
          <p:nvGrpSpPr>
            <p:cNvPr id="12307" name="Group 19"/>
            <p:cNvGrpSpPr>
              <a:grpSpLocks/>
            </p:cNvGrpSpPr>
            <p:nvPr/>
          </p:nvGrpSpPr>
          <p:grpSpPr bwMode="auto">
            <a:xfrm>
              <a:off x="1193800" y="1568450"/>
              <a:ext cx="6756401" cy="654050"/>
              <a:chOff x="875" y="988"/>
              <a:chExt cx="4256" cy="412"/>
            </a:xfrm>
          </p:grpSpPr>
          <p:sp>
            <p:nvSpPr>
              <p:cNvPr id="12309" name="Rectangle 4"/>
              <p:cNvSpPr>
                <a:spLocks noChangeArrowheads="1"/>
              </p:cNvSpPr>
              <p:nvPr/>
            </p:nvSpPr>
            <p:spPr bwMode="auto">
              <a:xfrm>
                <a:off x="875" y="988"/>
                <a:ext cx="412" cy="41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2310" name="Line 5"/>
              <p:cNvSpPr>
                <a:spLocks noChangeShapeType="1"/>
              </p:cNvSpPr>
              <p:nvPr/>
            </p:nvSpPr>
            <p:spPr bwMode="auto">
              <a:xfrm>
                <a:off x="875" y="1400"/>
                <a:ext cx="425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08" name="Text Box 6"/>
            <p:cNvSpPr txBox="1">
              <a:spLocks noChangeArrowheads="1"/>
            </p:cNvSpPr>
            <p:nvPr/>
          </p:nvSpPr>
          <p:spPr bwMode="auto">
            <a:xfrm>
              <a:off x="1982787" y="1649254"/>
              <a:ext cx="60277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>
                <a:defRPr/>
              </a:pPr>
              <a:r>
                <a:rPr lang="en-US" sz="2600" dirty="0">
                  <a:solidFill>
                    <a:srgbClr val="464646"/>
                  </a:solidFill>
                  <a:latin typeface="Arial" charset="0"/>
                </a:rPr>
                <a:t>Background</a:t>
              </a:r>
            </a:p>
          </p:txBody>
        </p:sp>
      </p:grpSp>
      <p:grpSp>
        <p:nvGrpSpPr>
          <p:cNvPr id="12292" name="Group 19"/>
          <p:cNvGrpSpPr>
            <a:grpSpLocks/>
          </p:cNvGrpSpPr>
          <p:nvPr/>
        </p:nvGrpSpPr>
        <p:grpSpPr bwMode="auto">
          <a:xfrm>
            <a:off x="1193800" y="2593975"/>
            <a:ext cx="6816725" cy="654050"/>
            <a:chOff x="1193800" y="1568450"/>
            <a:chExt cx="6816724" cy="654050"/>
          </a:xfrm>
        </p:grpSpPr>
        <p:grpSp>
          <p:nvGrpSpPr>
            <p:cNvPr id="12303" name="Group 19"/>
            <p:cNvGrpSpPr>
              <a:grpSpLocks/>
            </p:cNvGrpSpPr>
            <p:nvPr/>
          </p:nvGrpSpPr>
          <p:grpSpPr bwMode="auto">
            <a:xfrm>
              <a:off x="1193800" y="1568450"/>
              <a:ext cx="6756401" cy="654050"/>
              <a:chOff x="875" y="988"/>
              <a:chExt cx="4256" cy="412"/>
            </a:xfrm>
          </p:grpSpPr>
          <p:sp>
            <p:nvSpPr>
              <p:cNvPr id="12305" name="Rectangle 4"/>
              <p:cNvSpPr>
                <a:spLocks noChangeArrowheads="1"/>
              </p:cNvSpPr>
              <p:nvPr/>
            </p:nvSpPr>
            <p:spPr bwMode="auto">
              <a:xfrm>
                <a:off x="875" y="988"/>
                <a:ext cx="412" cy="41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2306" name="Line 5"/>
              <p:cNvSpPr>
                <a:spLocks noChangeShapeType="1"/>
              </p:cNvSpPr>
              <p:nvPr/>
            </p:nvSpPr>
            <p:spPr bwMode="auto">
              <a:xfrm>
                <a:off x="875" y="1400"/>
                <a:ext cx="425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04" name="Text Box 6"/>
            <p:cNvSpPr txBox="1">
              <a:spLocks noChangeArrowheads="1"/>
            </p:cNvSpPr>
            <p:nvPr/>
          </p:nvSpPr>
          <p:spPr bwMode="auto">
            <a:xfrm>
              <a:off x="1982787" y="1649254"/>
              <a:ext cx="60277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600" dirty="0">
                  <a:latin typeface="Arial" charset="0"/>
                </a:rPr>
                <a:t>Coding peculiarities</a:t>
              </a:r>
            </a:p>
          </p:txBody>
        </p:sp>
      </p:grpSp>
      <p:grpSp>
        <p:nvGrpSpPr>
          <p:cNvPr id="12293" name="Group 24"/>
          <p:cNvGrpSpPr>
            <a:grpSpLocks/>
          </p:cNvGrpSpPr>
          <p:nvPr/>
        </p:nvGrpSpPr>
        <p:grpSpPr bwMode="auto">
          <a:xfrm>
            <a:off x="1193800" y="3438525"/>
            <a:ext cx="6816725" cy="654050"/>
            <a:chOff x="1193800" y="1568450"/>
            <a:chExt cx="6816724" cy="654050"/>
          </a:xfrm>
        </p:grpSpPr>
        <p:grpSp>
          <p:nvGrpSpPr>
            <p:cNvPr id="12299" name="Group 19"/>
            <p:cNvGrpSpPr>
              <a:grpSpLocks/>
            </p:cNvGrpSpPr>
            <p:nvPr/>
          </p:nvGrpSpPr>
          <p:grpSpPr bwMode="auto">
            <a:xfrm>
              <a:off x="1193800" y="1568450"/>
              <a:ext cx="6756401" cy="654050"/>
              <a:chOff x="875" y="988"/>
              <a:chExt cx="4256" cy="412"/>
            </a:xfrm>
          </p:grpSpPr>
          <p:sp>
            <p:nvSpPr>
              <p:cNvPr id="12301" name="Rectangle 4"/>
              <p:cNvSpPr>
                <a:spLocks noChangeArrowheads="1"/>
              </p:cNvSpPr>
              <p:nvPr/>
            </p:nvSpPr>
            <p:spPr bwMode="auto">
              <a:xfrm>
                <a:off x="875" y="988"/>
                <a:ext cx="412" cy="41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2302" name="Line 5"/>
              <p:cNvSpPr>
                <a:spLocks noChangeShapeType="1"/>
              </p:cNvSpPr>
              <p:nvPr/>
            </p:nvSpPr>
            <p:spPr bwMode="auto">
              <a:xfrm>
                <a:off x="875" y="1400"/>
                <a:ext cx="425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00" name="Text Box 6"/>
            <p:cNvSpPr txBox="1">
              <a:spLocks noChangeArrowheads="1"/>
            </p:cNvSpPr>
            <p:nvPr/>
          </p:nvSpPr>
          <p:spPr bwMode="auto">
            <a:xfrm>
              <a:off x="1982787" y="1649254"/>
              <a:ext cx="60277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600" dirty="0">
                  <a:solidFill>
                    <a:srgbClr val="464646"/>
                  </a:solidFill>
                  <a:latin typeface="Arial" charset="0"/>
                </a:rPr>
                <a:t>Logic peculiarities</a:t>
              </a:r>
              <a:endParaRPr lang="en-US" sz="2600" dirty="0">
                <a:latin typeface="Arial" charset="0"/>
              </a:endParaRPr>
            </a:p>
          </p:txBody>
        </p:sp>
      </p:grpSp>
      <p:grpSp>
        <p:nvGrpSpPr>
          <p:cNvPr id="12294" name="Group 29"/>
          <p:cNvGrpSpPr>
            <a:grpSpLocks/>
          </p:cNvGrpSpPr>
          <p:nvPr/>
        </p:nvGrpSpPr>
        <p:grpSpPr bwMode="auto">
          <a:xfrm>
            <a:off x="1193800" y="4283075"/>
            <a:ext cx="6816725" cy="654050"/>
            <a:chOff x="1193800" y="1568450"/>
            <a:chExt cx="6816724" cy="654050"/>
          </a:xfrm>
        </p:grpSpPr>
        <p:grpSp>
          <p:nvGrpSpPr>
            <p:cNvPr id="12295" name="Group 19"/>
            <p:cNvGrpSpPr>
              <a:grpSpLocks/>
            </p:cNvGrpSpPr>
            <p:nvPr/>
          </p:nvGrpSpPr>
          <p:grpSpPr bwMode="auto">
            <a:xfrm>
              <a:off x="1193800" y="1568450"/>
              <a:ext cx="6756401" cy="654050"/>
              <a:chOff x="875" y="988"/>
              <a:chExt cx="4256" cy="412"/>
            </a:xfrm>
          </p:grpSpPr>
          <p:sp>
            <p:nvSpPr>
              <p:cNvPr id="33" name="Rectangle 4"/>
              <p:cNvSpPr>
                <a:spLocks noChangeArrowheads="1"/>
              </p:cNvSpPr>
              <p:nvPr/>
            </p:nvSpPr>
            <p:spPr bwMode="auto">
              <a:xfrm>
                <a:off x="875" y="988"/>
                <a:ext cx="412" cy="41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accent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+mn-cs"/>
                  </a:rPr>
                  <a:t>4</a:t>
                </a:r>
              </a:p>
            </p:txBody>
          </p:sp>
          <p:sp>
            <p:nvSpPr>
              <p:cNvPr id="34" name="Line 5"/>
              <p:cNvSpPr>
                <a:spLocks noChangeShapeType="1"/>
              </p:cNvSpPr>
              <p:nvPr/>
            </p:nvSpPr>
            <p:spPr bwMode="auto">
              <a:xfrm>
                <a:off x="875" y="1400"/>
                <a:ext cx="4256" cy="0"/>
              </a:xfrm>
              <a:prstGeom prst="line">
                <a:avLst/>
              </a:prstGeom>
              <a:noFill/>
              <a:ln w="9525">
                <a:solidFill>
                  <a:schemeClr val="accent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itchFamily="2" charset="2"/>
                  <a:buNone/>
                  <a:defRPr/>
                </a:pPr>
                <a:endParaRPr lang="en-US" dirty="0">
                  <a:latin typeface="Arial" pitchFamily="34" charset="0"/>
                  <a:cs typeface="+mn-cs"/>
                </a:endParaRPr>
              </a:p>
            </p:txBody>
          </p:sp>
        </p:grp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1982788" y="1649413"/>
              <a:ext cx="6027736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2600" b="1">
                  <a:solidFill>
                    <a:schemeClr val="accent3"/>
                  </a:solidFill>
                  <a:latin typeface="Arial" pitchFamily="34" charset="0"/>
                  <a:cs typeface="+mn-cs"/>
                </a:defRPr>
              </a:lvl1pPr>
            </a:lstStyle>
            <a:p>
              <a:r>
                <a:rPr lang="en-US" dirty="0" smtClean="0"/>
                <a:t>Conspiracy Theories</a:t>
              </a:r>
              <a:endParaRPr lang="en-US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Suspicious facts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It’s obvious that code has been commented out:</a:t>
            </a:r>
          </a:p>
          <a:p>
            <a:pPr lvl="1">
              <a:defRPr/>
            </a:pPr>
            <a:r>
              <a:rPr lang="en-US" dirty="0" smtClean="0"/>
              <a:t>Socket is intentionally left open but nothing else happens.</a:t>
            </a:r>
          </a:p>
          <a:p>
            <a:pPr lvl="1">
              <a:defRPr/>
            </a:pPr>
            <a:r>
              <a:rPr lang="en-US" dirty="0" smtClean="0"/>
              <a:t>No code processes the response from C&amp;C.</a:t>
            </a:r>
          </a:p>
          <a:p>
            <a:pPr>
              <a:defRPr/>
            </a:pPr>
            <a:r>
              <a:rPr lang="en-US" dirty="0" err="1" smtClean="0"/>
              <a:t>KillBot</a:t>
            </a:r>
            <a:r>
              <a:rPr lang="en-US" dirty="0" smtClean="0"/>
              <a:t> makes no attempt to hide itself or its origin:</a:t>
            </a:r>
          </a:p>
          <a:p>
            <a:pPr lvl="1">
              <a:defRPr/>
            </a:pPr>
            <a:r>
              <a:rPr lang="en-US" dirty="0" smtClean="0"/>
              <a:t>It causes damage, which alerts victim.</a:t>
            </a:r>
          </a:p>
          <a:p>
            <a:pPr lvl="2">
              <a:defRPr/>
            </a:pPr>
            <a:r>
              <a:rPr lang="en-US" dirty="0" smtClean="0"/>
              <a:t>This is not so common anymore.</a:t>
            </a:r>
          </a:p>
          <a:p>
            <a:pPr lvl="1">
              <a:defRPr/>
            </a:pPr>
            <a:r>
              <a:rPr lang="en-US" dirty="0" smtClean="0"/>
              <a:t>IP addresses are visible.</a:t>
            </a:r>
          </a:p>
          <a:p>
            <a:pPr lvl="1">
              <a:defRPr/>
            </a:pPr>
            <a:r>
              <a:rPr lang="en-US" dirty="0" smtClean="0"/>
              <a:t>Iran as a source – Really?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15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Conclusions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idx="1"/>
          </p:nvPr>
        </p:nvSpPr>
        <p:spPr>
          <a:xfrm>
            <a:off x="338137" y="1325880"/>
            <a:ext cx="8720137" cy="499262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We’re not seeing the whole picture.</a:t>
            </a:r>
          </a:p>
          <a:p>
            <a:pPr>
              <a:defRPr/>
            </a:pPr>
            <a:r>
              <a:rPr lang="en-US" dirty="0" smtClean="0"/>
              <a:t>Code could be either a Proof-of-Concept or a Test Drive</a:t>
            </a:r>
          </a:p>
          <a:p>
            <a:pPr lvl="1">
              <a:defRPr/>
            </a:pPr>
            <a:r>
              <a:rPr lang="en-US" dirty="0" smtClean="0"/>
              <a:t>Option 1: Testing the customer’s susceptibility</a:t>
            </a:r>
            <a:endParaRPr lang="en-US" b="1" u="sng" dirty="0" smtClean="0"/>
          </a:p>
          <a:p>
            <a:pPr lvl="2">
              <a:defRPr/>
            </a:pPr>
            <a:r>
              <a:rPr lang="en-US" dirty="0" smtClean="0"/>
              <a:t>Customer is now alert</a:t>
            </a:r>
          </a:p>
          <a:p>
            <a:pPr lvl="1">
              <a:defRPr/>
            </a:pPr>
            <a:r>
              <a:rPr lang="en-US" dirty="0" smtClean="0"/>
              <a:t>Option 2: Testing the technology</a:t>
            </a:r>
          </a:p>
          <a:p>
            <a:pPr lvl="2">
              <a:defRPr/>
            </a:pPr>
            <a:r>
              <a:rPr lang="en-US" dirty="0" smtClean="0"/>
              <a:t>The customer was a random target</a:t>
            </a:r>
            <a:endParaRPr lang="en-US" b="1" u="sng" dirty="0"/>
          </a:p>
          <a:p>
            <a:pPr>
              <a:defRPr/>
            </a:pPr>
            <a:r>
              <a:rPr lang="en-US" dirty="0" smtClean="0"/>
              <a:t>Iran is not necessarily not involved</a:t>
            </a:r>
          </a:p>
          <a:p>
            <a:pPr lvl="1">
              <a:defRPr/>
            </a:pPr>
            <a:r>
              <a:rPr lang="en-US" dirty="0" smtClean="0"/>
              <a:t>Option 1: Someone is throwing dirt – they’re easy to blame</a:t>
            </a:r>
          </a:p>
          <a:p>
            <a:pPr lvl="1">
              <a:defRPr/>
            </a:pPr>
            <a:r>
              <a:rPr lang="en-US" dirty="0" smtClean="0"/>
              <a:t>Option 2: This is a script kiddie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(We’re not so sure about this anymore…)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791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3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Questions?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32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Why am I giving this talk?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Cover story: I’m giving a lightning talk!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732" y="1830403"/>
            <a:ext cx="3503998" cy="467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88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Why am I giving this talk?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It worked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>
              <a:defRPr/>
            </a:pPr>
            <a:r>
              <a:rPr lang="en-US" smtClean="0"/>
              <a:t>Only problem: </a:t>
            </a:r>
            <a:r>
              <a:rPr lang="en-US" dirty="0" smtClean="0"/>
              <a:t>Turns out I </a:t>
            </a:r>
            <a:r>
              <a:rPr lang="en-US" i="1" dirty="0" smtClean="0"/>
              <a:t>actually</a:t>
            </a:r>
            <a:r>
              <a:rPr lang="en-US" dirty="0" smtClean="0"/>
              <a:t> need to give a talk. </a:t>
            </a:r>
          </a:p>
          <a:p>
            <a:pPr>
              <a:defRPr/>
            </a:pPr>
            <a:r>
              <a:rPr lang="en-US" dirty="0" smtClean="0"/>
              <a:t>Luckily, I have one ready.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179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Agenda</a:t>
            </a:r>
          </a:p>
        </p:txBody>
      </p: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1193800" y="1749425"/>
            <a:ext cx="7259638" cy="654050"/>
            <a:chOff x="1193800" y="1568450"/>
            <a:chExt cx="7259735" cy="654050"/>
          </a:xfrm>
        </p:grpSpPr>
        <p:grpSp>
          <p:nvGrpSpPr>
            <p:cNvPr id="9235" name="Group 19"/>
            <p:cNvGrpSpPr>
              <a:grpSpLocks/>
            </p:cNvGrpSpPr>
            <p:nvPr/>
          </p:nvGrpSpPr>
          <p:grpSpPr bwMode="auto">
            <a:xfrm>
              <a:off x="1193800" y="1568450"/>
              <a:ext cx="6756401" cy="654050"/>
              <a:chOff x="875" y="988"/>
              <a:chExt cx="4256" cy="412"/>
            </a:xfrm>
          </p:grpSpPr>
          <p:sp>
            <p:nvSpPr>
              <p:cNvPr id="88068" name="Rectangle 4"/>
              <p:cNvSpPr>
                <a:spLocks noChangeArrowheads="1"/>
              </p:cNvSpPr>
              <p:nvPr/>
            </p:nvSpPr>
            <p:spPr bwMode="auto">
              <a:xfrm>
                <a:off x="875" y="988"/>
                <a:ext cx="412" cy="41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accent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+mn-cs"/>
                  </a:rPr>
                  <a:t>1</a:t>
                </a:r>
              </a:p>
            </p:txBody>
          </p:sp>
          <p:sp>
            <p:nvSpPr>
              <p:cNvPr id="88069" name="Line 5"/>
              <p:cNvSpPr>
                <a:spLocks noChangeShapeType="1"/>
              </p:cNvSpPr>
              <p:nvPr/>
            </p:nvSpPr>
            <p:spPr bwMode="auto">
              <a:xfrm>
                <a:off x="875" y="1400"/>
                <a:ext cx="4256" cy="0"/>
              </a:xfrm>
              <a:prstGeom prst="line">
                <a:avLst/>
              </a:prstGeom>
              <a:noFill/>
              <a:ln w="9525">
                <a:solidFill>
                  <a:schemeClr val="accent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itchFamily="2" charset="2"/>
                  <a:buNone/>
                  <a:defRPr/>
                </a:pPr>
                <a:endParaRPr lang="en-US" dirty="0">
                  <a:latin typeface="Arial" pitchFamily="34" charset="0"/>
                  <a:cs typeface="+mn-cs"/>
                </a:endParaRPr>
              </a:p>
            </p:txBody>
          </p:sp>
        </p:grpSp>
        <p:sp>
          <p:nvSpPr>
            <p:cNvPr id="88070" name="Text Box 6"/>
            <p:cNvSpPr txBox="1">
              <a:spLocks noChangeArrowheads="1"/>
            </p:cNvSpPr>
            <p:nvPr/>
          </p:nvSpPr>
          <p:spPr bwMode="auto">
            <a:xfrm>
              <a:off x="1982799" y="1649413"/>
              <a:ext cx="6470736" cy="492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600" b="1" dirty="0" smtClean="0">
                  <a:solidFill>
                    <a:schemeClr val="accent3"/>
                  </a:solidFill>
                  <a:latin typeface="Arial" pitchFamily="34" charset="0"/>
                  <a:cs typeface="+mn-cs"/>
                </a:rPr>
                <a:t>Background</a:t>
              </a:r>
              <a:endParaRPr lang="en-US" sz="2600" b="1" dirty="0">
                <a:solidFill>
                  <a:schemeClr val="accent3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9220" name="Group 19"/>
          <p:cNvGrpSpPr>
            <a:grpSpLocks/>
          </p:cNvGrpSpPr>
          <p:nvPr/>
        </p:nvGrpSpPr>
        <p:grpSpPr bwMode="auto">
          <a:xfrm>
            <a:off x="1193800" y="2593975"/>
            <a:ext cx="6816725" cy="654050"/>
            <a:chOff x="1193800" y="1568450"/>
            <a:chExt cx="6816724" cy="654050"/>
          </a:xfrm>
        </p:grpSpPr>
        <p:grpSp>
          <p:nvGrpSpPr>
            <p:cNvPr id="9231" name="Group 19"/>
            <p:cNvGrpSpPr>
              <a:grpSpLocks/>
            </p:cNvGrpSpPr>
            <p:nvPr/>
          </p:nvGrpSpPr>
          <p:grpSpPr bwMode="auto">
            <a:xfrm>
              <a:off x="1193800" y="1568450"/>
              <a:ext cx="6756401" cy="654050"/>
              <a:chOff x="875" y="988"/>
              <a:chExt cx="4256" cy="412"/>
            </a:xfrm>
          </p:grpSpPr>
          <p:sp>
            <p:nvSpPr>
              <p:cNvPr id="9233" name="Rectangle 4"/>
              <p:cNvSpPr>
                <a:spLocks noChangeArrowheads="1"/>
              </p:cNvSpPr>
              <p:nvPr/>
            </p:nvSpPr>
            <p:spPr bwMode="auto">
              <a:xfrm>
                <a:off x="875" y="988"/>
                <a:ext cx="412" cy="41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234" name="Line 5"/>
              <p:cNvSpPr>
                <a:spLocks noChangeShapeType="1"/>
              </p:cNvSpPr>
              <p:nvPr/>
            </p:nvSpPr>
            <p:spPr bwMode="auto">
              <a:xfrm>
                <a:off x="875" y="1400"/>
                <a:ext cx="425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2" name="Text Box 6"/>
            <p:cNvSpPr txBox="1">
              <a:spLocks noChangeArrowheads="1"/>
            </p:cNvSpPr>
            <p:nvPr/>
          </p:nvSpPr>
          <p:spPr bwMode="auto">
            <a:xfrm>
              <a:off x="1982787" y="1649254"/>
              <a:ext cx="60277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600" dirty="0" smtClean="0">
                  <a:latin typeface="Arial" charset="0"/>
                </a:rPr>
                <a:t>Coding peculiarities</a:t>
              </a:r>
              <a:endParaRPr lang="en-US" sz="2600" dirty="0">
                <a:latin typeface="Arial" charset="0"/>
              </a:endParaRPr>
            </a:p>
          </p:txBody>
        </p:sp>
      </p:grpSp>
      <p:grpSp>
        <p:nvGrpSpPr>
          <p:cNvPr id="9221" name="Group 24"/>
          <p:cNvGrpSpPr>
            <a:grpSpLocks/>
          </p:cNvGrpSpPr>
          <p:nvPr/>
        </p:nvGrpSpPr>
        <p:grpSpPr bwMode="auto">
          <a:xfrm>
            <a:off x="1193800" y="3438525"/>
            <a:ext cx="6816725" cy="654050"/>
            <a:chOff x="1193800" y="1568450"/>
            <a:chExt cx="6816724" cy="654050"/>
          </a:xfrm>
        </p:grpSpPr>
        <p:grpSp>
          <p:nvGrpSpPr>
            <p:cNvPr id="9227" name="Group 19"/>
            <p:cNvGrpSpPr>
              <a:grpSpLocks/>
            </p:cNvGrpSpPr>
            <p:nvPr/>
          </p:nvGrpSpPr>
          <p:grpSpPr bwMode="auto">
            <a:xfrm>
              <a:off x="1193800" y="1568450"/>
              <a:ext cx="6756401" cy="654050"/>
              <a:chOff x="875" y="988"/>
              <a:chExt cx="4256" cy="412"/>
            </a:xfrm>
          </p:grpSpPr>
          <p:sp>
            <p:nvSpPr>
              <p:cNvPr id="9229" name="Rectangle 4"/>
              <p:cNvSpPr>
                <a:spLocks noChangeArrowheads="1"/>
              </p:cNvSpPr>
              <p:nvPr/>
            </p:nvSpPr>
            <p:spPr bwMode="auto">
              <a:xfrm>
                <a:off x="875" y="988"/>
                <a:ext cx="412" cy="41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230" name="Line 5"/>
              <p:cNvSpPr>
                <a:spLocks noChangeShapeType="1"/>
              </p:cNvSpPr>
              <p:nvPr/>
            </p:nvSpPr>
            <p:spPr bwMode="auto">
              <a:xfrm>
                <a:off x="875" y="1400"/>
                <a:ext cx="425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8" name="Text Box 6"/>
            <p:cNvSpPr txBox="1">
              <a:spLocks noChangeArrowheads="1"/>
            </p:cNvSpPr>
            <p:nvPr/>
          </p:nvSpPr>
          <p:spPr bwMode="auto">
            <a:xfrm>
              <a:off x="1982787" y="1649254"/>
              <a:ext cx="60277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600" dirty="0" smtClean="0">
                  <a:solidFill>
                    <a:srgbClr val="464646"/>
                  </a:solidFill>
                  <a:latin typeface="Arial" charset="0"/>
                </a:rPr>
                <a:t>Logic peculiarities</a:t>
              </a:r>
              <a:endParaRPr lang="en-US" sz="2600" dirty="0">
                <a:latin typeface="Arial" charset="0"/>
              </a:endParaRPr>
            </a:p>
          </p:txBody>
        </p:sp>
      </p:grpSp>
      <p:grpSp>
        <p:nvGrpSpPr>
          <p:cNvPr id="9222" name="Group 29"/>
          <p:cNvGrpSpPr>
            <a:grpSpLocks/>
          </p:cNvGrpSpPr>
          <p:nvPr/>
        </p:nvGrpSpPr>
        <p:grpSpPr bwMode="auto">
          <a:xfrm>
            <a:off x="1193800" y="4283075"/>
            <a:ext cx="6816725" cy="654050"/>
            <a:chOff x="1193800" y="1568450"/>
            <a:chExt cx="6816724" cy="654050"/>
          </a:xfrm>
        </p:grpSpPr>
        <p:grpSp>
          <p:nvGrpSpPr>
            <p:cNvPr id="9223" name="Group 19"/>
            <p:cNvGrpSpPr>
              <a:grpSpLocks/>
            </p:cNvGrpSpPr>
            <p:nvPr/>
          </p:nvGrpSpPr>
          <p:grpSpPr bwMode="auto">
            <a:xfrm>
              <a:off x="1193800" y="1568450"/>
              <a:ext cx="6756401" cy="654050"/>
              <a:chOff x="875" y="988"/>
              <a:chExt cx="4256" cy="412"/>
            </a:xfrm>
          </p:grpSpPr>
          <p:sp>
            <p:nvSpPr>
              <p:cNvPr id="9225" name="Rectangle 4"/>
              <p:cNvSpPr>
                <a:spLocks noChangeArrowheads="1"/>
              </p:cNvSpPr>
              <p:nvPr/>
            </p:nvSpPr>
            <p:spPr bwMode="auto">
              <a:xfrm>
                <a:off x="875" y="988"/>
                <a:ext cx="412" cy="41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226" name="Line 5"/>
              <p:cNvSpPr>
                <a:spLocks noChangeShapeType="1"/>
              </p:cNvSpPr>
              <p:nvPr/>
            </p:nvSpPr>
            <p:spPr bwMode="auto">
              <a:xfrm>
                <a:off x="875" y="1400"/>
                <a:ext cx="425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4" name="Text Box 6"/>
            <p:cNvSpPr txBox="1">
              <a:spLocks noChangeArrowheads="1"/>
            </p:cNvSpPr>
            <p:nvPr/>
          </p:nvSpPr>
          <p:spPr bwMode="auto">
            <a:xfrm>
              <a:off x="1982787" y="1649254"/>
              <a:ext cx="60277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600" dirty="0" smtClean="0">
                  <a:solidFill>
                    <a:srgbClr val="464646"/>
                  </a:solidFill>
                  <a:latin typeface="Arial" charset="0"/>
                </a:rPr>
                <a:t>Conspiracy Theories</a:t>
              </a:r>
              <a:endParaRPr lang="en-US" sz="2600" dirty="0">
                <a:latin typeface="Arial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Background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malicious Word document is detected.</a:t>
            </a:r>
          </a:p>
          <a:p>
            <a:pPr>
              <a:defRPr/>
            </a:pPr>
            <a:r>
              <a:rPr lang="en-US" dirty="0" smtClean="0"/>
              <a:t>The document drops and executes an EXE file.</a:t>
            </a:r>
            <a:endParaRPr lang="en-US" dirty="0"/>
          </a:p>
          <a:p>
            <a:pPr>
              <a:defRPr/>
            </a:pPr>
            <a:r>
              <a:rPr lang="en-US" dirty="0" smtClean="0"/>
              <a:t>Time </a:t>
            </a:r>
            <a:r>
              <a:rPr lang="en-US" dirty="0"/>
              <a:t>of attack: 2012-03-05 </a:t>
            </a:r>
            <a:r>
              <a:rPr lang="en-US" dirty="0" smtClean="0"/>
              <a:t>02:55:54 (US)</a:t>
            </a:r>
          </a:p>
          <a:p>
            <a:pPr>
              <a:defRPr/>
            </a:pPr>
            <a:r>
              <a:rPr lang="en-US" dirty="0" smtClean="0"/>
              <a:t>End of preliminary analysis</a:t>
            </a:r>
            <a:r>
              <a:rPr lang="en-US" dirty="0"/>
              <a:t>: 2012-03-05 </a:t>
            </a:r>
            <a:r>
              <a:rPr lang="en-US" dirty="0" smtClean="0"/>
              <a:t>18:45 (Israel)</a:t>
            </a:r>
          </a:p>
          <a:p>
            <a:pPr>
              <a:defRPr/>
            </a:pPr>
            <a:r>
              <a:rPr lang="en-US" dirty="0" smtClean="0"/>
              <a:t>Within two days, 2 more attacks are documented</a:t>
            </a:r>
          </a:p>
          <a:p>
            <a:pPr lvl="1">
              <a:defRPr/>
            </a:pPr>
            <a:r>
              <a:rPr lang="en-US" dirty="0" smtClean="0"/>
              <a:t>EXE </a:t>
            </a:r>
            <a:r>
              <a:rPr lang="en-US" dirty="0"/>
              <a:t>was sent directly by mail (no encapsulation</a:t>
            </a:r>
            <a:r>
              <a:rPr lang="en-US" dirty="0" smtClean="0"/>
              <a:t>).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Targets were not Check Point customers.</a:t>
            </a:r>
          </a:p>
          <a:p>
            <a:pPr lvl="1">
              <a:defRPr/>
            </a:pPr>
            <a:r>
              <a:rPr lang="en-US" dirty="0" smtClean="0"/>
              <a:t>On at least one of the cases the </a:t>
            </a:r>
            <a:r>
              <a:rPr lang="en-US" dirty="0" err="1" smtClean="0"/>
              <a:t>KillBot</a:t>
            </a:r>
            <a:r>
              <a:rPr lang="en-US" dirty="0" smtClean="0"/>
              <a:t> succeeded.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07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Agenda</a:t>
            </a:r>
          </a:p>
        </p:txBody>
      </p:sp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1193800" y="1749425"/>
            <a:ext cx="6816725" cy="654050"/>
            <a:chOff x="1193800" y="1568450"/>
            <a:chExt cx="6816724" cy="654050"/>
          </a:xfrm>
        </p:grpSpPr>
        <p:grpSp>
          <p:nvGrpSpPr>
            <p:cNvPr id="10259" name="Group 19"/>
            <p:cNvGrpSpPr>
              <a:grpSpLocks/>
            </p:cNvGrpSpPr>
            <p:nvPr/>
          </p:nvGrpSpPr>
          <p:grpSpPr bwMode="auto">
            <a:xfrm>
              <a:off x="1193800" y="1568450"/>
              <a:ext cx="6756401" cy="654050"/>
              <a:chOff x="875" y="988"/>
              <a:chExt cx="4256" cy="412"/>
            </a:xfrm>
          </p:grpSpPr>
          <p:sp>
            <p:nvSpPr>
              <p:cNvPr id="10261" name="Rectangle 4"/>
              <p:cNvSpPr>
                <a:spLocks noChangeArrowheads="1"/>
              </p:cNvSpPr>
              <p:nvPr/>
            </p:nvSpPr>
            <p:spPr bwMode="auto">
              <a:xfrm>
                <a:off x="875" y="988"/>
                <a:ext cx="412" cy="41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0262" name="Line 5"/>
              <p:cNvSpPr>
                <a:spLocks noChangeShapeType="1"/>
              </p:cNvSpPr>
              <p:nvPr/>
            </p:nvSpPr>
            <p:spPr bwMode="auto">
              <a:xfrm>
                <a:off x="875" y="1400"/>
                <a:ext cx="425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60" name="Text Box 6"/>
            <p:cNvSpPr txBox="1">
              <a:spLocks noChangeArrowheads="1"/>
            </p:cNvSpPr>
            <p:nvPr/>
          </p:nvSpPr>
          <p:spPr bwMode="auto">
            <a:xfrm>
              <a:off x="1982787" y="1649254"/>
              <a:ext cx="60277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>
                <a:defRPr/>
              </a:pPr>
              <a:r>
                <a:rPr lang="en-US" sz="2600" dirty="0">
                  <a:solidFill>
                    <a:srgbClr val="464646"/>
                  </a:solidFill>
                  <a:latin typeface="Arial" charset="0"/>
                </a:rPr>
                <a:t>Background</a:t>
              </a:r>
            </a:p>
          </p:txBody>
        </p:sp>
      </p:grpSp>
      <p:grpSp>
        <p:nvGrpSpPr>
          <p:cNvPr id="10244" name="Group 19"/>
          <p:cNvGrpSpPr>
            <a:grpSpLocks/>
          </p:cNvGrpSpPr>
          <p:nvPr/>
        </p:nvGrpSpPr>
        <p:grpSpPr bwMode="auto">
          <a:xfrm>
            <a:off x="1193800" y="2593975"/>
            <a:ext cx="6816725" cy="654050"/>
            <a:chOff x="1193800" y="1568450"/>
            <a:chExt cx="6816724" cy="654050"/>
          </a:xfrm>
        </p:grpSpPr>
        <p:grpSp>
          <p:nvGrpSpPr>
            <p:cNvPr id="10255" name="Group 19"/>
            <p:cNvGrpSpPr>
              <a:grpSpLocks/>
            </p:cNvGrpSpPr>
            <p:nvPr/>
          </p:nvGrpSpPr>
          <p:grpSpPr bwMode="auto">
            <a:xfrm>
              <a:off x="1193800" y="1568450"/>
              <a:ext cx="6756401" cy="654050"/>
              <a:chOff x="875" y="988"/>
              <a:chExt cx="4256" cy="412"/>
            </a:xfrm>
          </p:grpSpPr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>
                <a:off x="875" y="988"/>
                <a:ext cx="412" cy="41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accent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+mn-cs"/>
                  </a:rPr>
                  <a:t>2</a:t>
                </a:r>
              </a:p>
            </p:txBody>
          </p:sp>
          <p:sp>
            <p:nvSpPr>
              <p:cNvPr id="24" name="Line 5"/>
              <p:cNvSpPr>
                <a:spLocks noChangeShapeType="1"/>
              </p:cNvSpPr>
              <p:nvPr/>
            </p:nvSpPr>
            <p:spPr bwMode="auto">
              <a:xfrm>
                <a:off x="875" y="1400"/>
                <a:ext cx="4256" cy="0"/>
              </a:xfrm>
              <a:prstGeom prst="line">
                <a:avLst/>
              </a:prstGeom>
              <a:noFill/>
              <a:ln w="9525">
                <a:solidFill>
                  <a:schemeClr val="accent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itchFamily="2" charset="2"/>
                  <a:buNone/>
                  <a:defRPr/>
                </a:pPr>
                <a:endParaRPr lang="en-US" dirty="0">
                  <a:latin typeface="Arial" pitchFamily="34" charset="0"/>
                  <a:cs typeface="+mn-cs"/>
                </a:endParaRPr>
              </a:p>
            </p:txBody>
          </p:sp>
        </p:grp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1982788" y="1649413"/>
              <a:ext cx="6027736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600" b="1" dirty="0" smtClean="0">
                  <a:solidFill>
                    <a:schemeClr val="accent3"/>
                  </a:solidFill>
                  <a:latin typeface="Arial" pitchFamily="34" charset="0"/>
                  <a:cs typeface="+mn-cs"/>
                </a:rPr>
                <a:t>Coding </a:t>
              </a:r>
              <a:r>
                <a:rPr lang="en-US" sz="2600" b="1" dirty="0">
                  <a:solidFill>
                    <a:schemeClr val="accent3"/>
                  </a:solidFill>
                  <a:latin typeface="Arial" pitchFamily="34" charset="0"/>
                  <a:cs typeface="+mn-cs"/>
                </a:rPr>
                <a:t>peculiarities</a:t>
              </a:r>
            </a:p>
          </p:txBody>
        </p:sp>
      </p:grpSp>
      <p:grpSp>
        <p:nvGrpSpPr>
          <p:cNvPr id="10245" name="Group 24"/>
          <p:cNvGrpSpPr>
            <a:grpSpLocks/>
          </p:cNvGrpSpPr>
          <p:nvPr/>
        </p:nvGrpSpPr>
        <p:grpSpPr bwMode="auto">
          <a:xfrm>
            <a:off x="1193800" y="3438525"/>
            <a:ext cx="6816725" cy="654050"/>
            <a:chOff x="1193800" y="1568450"/>
            <a:chExt cx="6816724" cy="654050"/>
          </a:xfrm>
        </p:grpSpPr>
        <p:grpSp>
          <p:nvGrpSpPr>
            <p:cNvPr id="10251" name="Group 19"/>
            <p:cNvGrpSpPr>
              <a:grpSpLocks/>
            </p:cNvGrpSpPr>
            <p:nvPr/>
          </p:nvGrpSpPr>
          <p:grpSpPr bwMode="auto">
            <a:xfrm>
              <a:off x="1193800" y="1568450"/>
              <a:ext cx="6756401" cy="654050"/>
              <a:chOff x="875" y="988"/>
              <a:chExt cx="4256" cy="412"/>
            </a:xfrm>
          </p:grpSpPr>
          <p:sp>
            <p:nvSpPr>
              <p:cNvPr id="10253" name="Rectangle 4"/>
              <p:cNvSpPr>
                <a:spLocks noChangeArrowheads="1"/>
              </p:cNvSpPr>
              <p:nvPr/>
            </p:nvSpPr>
            <p:spPr bwMode="auto">
              <a:xfrm>
                <a:off x="875" y="988"/>
                <a:ext cx="412" cy="41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0254" name="Line 5"/>
              <p:cNvSpPr>
                <a:spLocks noChangeShapeType="1"/>
              </p:cNvSpPr>
              <p:nvPr/>
            </p:nvSpPr>
            <p:spPr bwMode="auto">
              <a:xfrm>
                <a:off x="875" y="1400"/>
                <a:ext cx="425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2" name="Text Box 6"/>
            <p:cNvSpPr txBox="1">
              <a:spLocks noChangeArrowheads="1"/>
            </p:cNvSpPr>
            <p:nvPr/>
          </p:nvSpPr>
          <p:spPr bwMode="auto">
            <a:xfrm>
              <a:off x="1982787" y="1649254"/>
              <a:ext cx="60277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600" dirty="0">
                  <a:solidFill>
                    <a:srgbClr val="464646"/>
                  </a:solidFill>
                  <a:latin typeface="Arial" charset="0"/>
                </a:rPr>
                <a:t>Logic peculiarities</a:t>
              </a:r>
              <a:endParaRPr lang="en-US" sz="2600" dirty="0">
                <a:latin typeface="Arial" charset="0"/>
              </a:endParaRPr>
            </a:p>
          </p:txBody>
        </p:sp>
      </p:grpSp>
      <p:grpSp>
        <p:nvGrpSpPr>
          <p:cNvPr id="10246" name="Group 29"/>
          <p:cNvGrpSpPr>
            <a:grpSpLocks/>
          </p:cNvGrpSpPr>
          <p:nvPr/>
        </p:nvGrpSpPr>
        <p:grpSpPr bwMode="auto">
          <a:xfrm>
            <a:off x="1193800" y="4283075"/>
            <a:ext cx="6816725" cy="654050"/>
            <a:chOff x="1193800" y="1568450"/>
            <a:chExt cx="6816724" cy="654050"/>
          </a:xfrm>
        </p:grpSpPr>
        <p:grpSp>
          <p:nvGrpSpPr>
            <p:cNvPr id="10247" name="Group 19"/>
            <p:cNvGrpSpPr>
              <a:grpSpLocks/>
            </p:cNvGrpSpPr>
            <p:nvPr/>
          </p:nvGrpSpPr>
          <p:grpSpPr bwMode="auto">
            <a:xfrm>
              <a:off x="1193800" y="1568450"/>
              <a:ext cx="6756401" cy="654050"/>
              <a:chOff x="875" y="988"/>
              <a:chExt cx="4256" cy="412"/>
            </a:xfrm>
          </p:grpSpPr>
          <p:sp>
            <p:nvSpPr>
              <p:cNvPr id="10249" name="Rectangle 4"/>
              <p:cNvSpPr>
                <a:spLocks noChangeArrowheads="1"/>
              </p:cNvSpPr>
              <p:nvPr/>
            </p:nvSpPr>
            <p:spPr bwMode="auto">
              <a:xfrm>
                <a:off x="875" y="988"/>
                <a:ext cx="412" cy="41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0250" name="Line 5"/>
              <p:cNvSpPr>
                <a:spLocks noChangeShapeType="1"/>
              </p:cNvSpPr>
              <p:nvPr/>
            </p:nvSpPr>
            <p:spPr bwMode="auto">
              <a:xfrm>
                <a:off x="875" y="1400"/>
                <a:ext cx="425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8" name="Text Box 6"/>
            <p:cNvSpPr txBox="1">
              <a:spLocks noChangeArrowheads="1"/>
            </p:cNvSpPr>
            <p:nvPr/>
          </p:nvSpPr>
          <p:spPr bwMode="auto">
            <a:xfrm>
              <a:off x="1982787" y="1649254"/>
              <a:ext cx="60277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itchFamily="2" charset="2"/>
                <a:defRPr sz="30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600" dirty="0">
                  <a:solidFill>
                    <a:srgbClr val="464646"/>
                  </a:solidFill>
                  <a:latin typeface="Arial" charset="0"/>
                </a:rPr>
                <a:t>Conspiracy Theories</a:t>
              </a:r>
              <a:endParaRPr lang="en-US" sz="2600" dirty="0">
                <a:latin typeface="Arial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No sophistication whatsoever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 Zero-Day vulnerabilities used.</a:t>
            </a:r>
            <a:endParaRPr lang="en-US" dirty="0"/>
          </a:p>
          <a:p>
            <a:pPr>
              <a:defRPr/>
            </a:pPr>
            <a:r>
              <a:rPr lang="en-US" dirty="0" smtClean="0"/>
              <a:t>Enabled Macros required for dropping the EXE.</a:t>
            </a:r>
          </a:p>
          <a:p>
            <a:pPr lvl="1">
              <a:defRPr/>
            </a:pPr>
            <a:r>
              <a:rPr lang="en-US" dirty="0" smtClean="0"/>
              <a:t>They don’t have Minos…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This makes an “affordable loss”.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79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Almost no protection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EXE is neither packed nor encrypted.</a:t>
            </a:r>
            <a:endParaRPr lang="en-US" dirty="0"/>
          </a:p>
          <a:p>
            <a:pPr>
              <a:defRPr/>
            </a:pPr>
            <a:r>
              <a:rPr lang="en-US" dirty="0" smtClean="0"/>
              <a:t>Server IP, HTTP message and bot name in plain text:</a:t>
            </a:r>
            <a:endParaRPr lang="en-US" dirty="0"/>
          </a:p>
          <a:p>
            <a:pPr marL="0" indent="0">
              <a:buNone/>
              <a:defRPr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.rdata:00402250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aHTTP_POST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'POST %s HTTP/1.0',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0Dh,0Ah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rdata:00402250              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'Content-Type: application/x-www-form-urlencoded',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0Dh,0Ah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rdata:00402250              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'Content-transfer-encoding: base64',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0Dh,0Ah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rdata:00402250              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'Content-Length: %d',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0Dh,0Ah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rdata:00402250              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'Host: %s',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0Dh,0Ah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rdata:00402250              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'Connection:  Keep-Alive',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0Dh,0Ah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rdata:00402250              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0Dh,0Ah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rdata:00402250              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'id=%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s&amp;code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=2&amp;md5=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wer&amp;data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=',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0</a:t>
            </a:r>
          </a:p>
          <a:p>
            <a:pPr marL="0" indent="0">
              <a:buNone/>
              <a:defRPr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.data:0040302C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server_ip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'193.104.153.31',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0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data:0040303C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aServerPath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'/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fl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/task',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0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.data:00403048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aKillbot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'KillBOt',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0</a:t>
            </a:r>
          </a:p>
          <a:p>
            <a:pPr>
              <a:defRPr/>
            </a:pPr>
            <a:r>
              <a:rPr lang="en-US" dirty="0" smtClean="0"/>
              <a:t>BUT: Encrypted Registry Key name</a:t>
            </a:r>
          </a:p>
          <a:p>
            <a:pPr lvl="1"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SOFTWARE\Microsoft\Windows\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CurrentVersion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\Run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\</a:t>
            </a:r>
          </a:p>
          <a:p>
            <a:pPr lvl="1">
              <a:defRPr/>
            </a:pPr>
            <a:r>
              <a:rPr lang="en-US" dirty="0"/>
              <a:t>This string is always a cause for alarm…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000" y="6502400"/>
            <a:ext cx="39624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[Protected] For public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75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PTemplate">
  <a:themeElements>
    <a:clrScheme name="Custom 19">
      <a:dk1>
        <a:srgbClr val="4E4E4E"/>
      </a:dk1>
      <a:lt1>
        <a:srgbClr val="FFFFFF"/>
      </a:lt1>
      <a:dk2>
        <a:srgbClr val="245491"/>
      </a:dk2>
      <a:lt2>
        <a:srgbClr val="777777"/>
      </a:lt2>
      <a:accent1>
        <a:srgbClr val="95B8CF"/>
      </a:accent1>
      <a:accent2>
        <a:srgbClr val="000073"/>
      </a:accent2>
      <a:accent3>
        <a:srgbClr val="F06414"/>
      </a:accent3>
      <a:accent4>
        <a:srgbClr val="A2B000"/>
      </a:accent4>
      <a:accent5>
        <a:srgbClr val="C8D8E4"/>
      </a:accent5>
      <a:accent6>
        <a:srgbClr val="000068"/>
      </a:accent6>
      <a:hlink>
        <a:srgbClr val="F06414"/>
      </a:hlink>
      <a:folHlink>
        <a:srgbClr val="A2B000"/>
      </a:folHlink>
    </a:clrScheme>
    <a:fontScheme name="PPTtemplates_10_01_26_rp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algn="ctr">
          <a:solidFill>
            <a:schemeClr val="accent2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30000"/>
            </a:prstClr>
          </a:outerShdw>
        </a:effectLst>
        <a:extLst/>
      </a:spPr>
      <a:bodyPr lIns="228600" rIns="228600" anchor="ctr"/>
      <a:lstStyle>
        <a:defPPr marL="228600" indent="-228600">
          <a:spcBef>
            <a:spcPts val="600"/>
          </a:spcBef>
          <a:spcAft>
            <a:spcPts val="0"/>
          </a:spcAft>
          <a:buSzPct val="115000"/>
          <a:buChar char="§"/>
          <a:defRPr sz="2000">
            <a:latin typeface="Arial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28600" tIns="45720" rIns="22860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65000"/>
          <a:buFont typeface="Wingdings" pitchFamily="2" charset="2"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/>
        </a:defPPr>
      </a:lstStyle>
    </a:txDef>
  </a:objectDefaults>
  <a:extraClrSchemeLst>
    <a:extraClrScheme>
      <a:clrScheme name="PPTtemplates_10_01_26_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8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6553A0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B8B3CD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9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95B8CF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C8D8E4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2827</TotalTime>
  <Words>809</Words>
  <Application>Microsoft Office PowerPoint</Application>
  <PresentationFormat>On-screen Show (4:3)</PresentationFormat>
  <Paragraphs>208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CPTemplate</vt:lpstr>
      <vt:lpstr>KillBot:  Conspiracy Theories</vt:lpstr>
      <vt:lpstr>Why am I giving this talk?</vt:lpstr>
      <vt:lpstr>Why am I giving this talk?</vt:lpstr>
      <vt:lpstr>Why am I giving this talk?</vt:lpstr>
      <vt:lpstr>Agenda</vt:lpstr>
      <vt:lpstr>Background</vt:lpstr>
      <vt:lpstr>Agenda</vt:lpstr>
      <vt:lpstr>No sophistication whatsoever</vt:lpstr>
      <vt:lpstr>Almost no protection</vt:lpstr>
      <vt:lpstr>Partial debug information</vt:lpstr>
      <vt:lpstr>Unnecessarily duplicated code</vt:lpstr>
      <vt:lpstr>Unnecessarily duplicated code</vt:lpstr>
      <vt:lpstr>PowerPoint Presentation</vt:lpstr>
      <vt:lpstr>Unnecessarily duplicated code</vt:lpstr>
      <vt:lpstr>Unnecessarily duplicated code</vt:lpstr>
      <vt:lpstr>Agenda</vt:lpstr>
      <vt:lpstr>Document Name</vt:lpstr>
      <vt:lpstr>Involved IP addresses</vt:lpstr>
      <vt:lpstr>Incomplete communications logic</vt:lpstr>
      <vt:lpstr>File type “Kill List”</vt:lpstr>
      <vt:lpstr>Agenda</vt:lpstr>
      <vt:lpstr>Suspicious facts</vt:lpstr>
      <vt:lpstr>Conclusions</vt:lpstr>
      <vt:lpstr>PowerPoint Presentation</vt:lpstr>
    </vt:vector>
  </TitlesOfParts>
  <Company>Check Point Software Technologies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KillBot -   Conspiracy Theories</dc:title>
  <dc:creator>inbarr@checkpoint.com</dc:creator>
  <dc:description>Presented at the lightning talk track at hack.lu 2012</dc:description>
  <cp:lastModifiedBy>username</cp:lastModifiedBy>
  <cp:revision>53</cp:revision>
  <dcterms:created xsi:type="dcterms:W3CDTF">2012-03-13T15:06:15Z</dcterms:created>
  <dcterms:modified xsi:type="dcterms:W3CDTF">2012-10-25T12:56:09Z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Protected</vt:lpwstr>
  </property>
  <property fmtid="{D5CDD505-2E9C-101B-9397-08002B2CF9AE}" pid="3" name="ClassificationDisplay">
    <vt:lpwstr>[Protected] For public distribution</vt:lpwstr>
  </property>
  <property fmtid="{D5CDD505-2E9C-101B-9397-08002B2CF9AE}" pid="4" name="ClassificationEntries">
    <vt:lpwstr>3</vt:lpwstr>
  </property>
  <property fmtid="{D5CDD505-2E9C-101B-9397-08002B2CF9AE}" pid="5" name="Classification_1">
    <vt:lpwstr>XXhreXRmd3RXZVBje2p0YG5tS3OXICeDOz0rm46QcyqeLTcxbyYpNi04SVlCT1E=</vt:lpwstr>
  </property>
  <property fmtid="{D5CDD505-2E9C-101B-9397-08002B2CF9AE}" pid="6" name="Classification_2">
    <vt:lpwstr>WmByZnR5dHZGZkBoe2V/Zm1iPSdlhjiWOichiYKXKTGaJyt+PYeGko2eXyg+PSAnLV0qXUJVX0RY</vt:lpwstr>
  </property>
  <property fmtid="{D5CDD505-2E9C-101B-9397-08002B2CF9AE}" pid="7" name="Classification_3">
    <vt:lpwstr>X3preHZmd3RXZVBje2pwZG5pSnOVNzuDLDc8io9PISuRKTc3byAqMT4+NkwoTVNFUkBD</vt:lpwstr>
  </property>
  <property fmtid="{D5CDD505-2E9C-101B-9397-08002B2CF9AE}" pid="8" name="lqminfo">
    <vt:i4>2</vt:i4>
  </property>
  <property fmtid="{D5CDD505-2E9C-101B-9397-08002B2CF9AE}" pid="9" name="lqmsess">
    <vt:lpwstr>aebb463b-fbd6-4c41-83ba-4b970decf86e</vt:lpwstr>
  </property>
</Properties>
</file>