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2"/>
  </p:notesMasterIdLst>
  <p:handoutMasterIdLst>
    <p:handoutMasterId r:id="rId43"/>
  </p:handoutMasterIdLst>
  <p:sldIdLst>
    <p:sldId id="257" r:id="rId3"/>
    <p:sldId id="314" r:id="rId4"/>
    <p:sldId id="320" r:id="rId5"/>
    <p:sldId id="367" r:id="rId6"/>
    <p:sldId id="368" r:id="rId7"/>
    <p:sldId id="369" r:id="rId8"/>
    <p:sldId id="370" r:id="rId9"/>
    <p:sldId id="371" r:id="rId10"/>
    <p:sldId id="372" r:id="rId11"/>
    <p:sldId id="373" r:id="rId12"/>
    <p:sldId id="374" r:id="rId13"/>
    <p:sldId id="334" r:id="rId14"/>
    <p:sldId id="333" r:id="rId15"/>
    <p:sldId id="335" r:id="rId16"/>
    <p:sldId id="336" r:id="rId17"/>
    <p:sldId id="337" r:id="rId18"/>
    <p:sldId id="338" r:id="rId19"/>
    <p:sldId id="339" r:id="rId20"/>
    <p:sldId id="340" r:id="rId21"/>
    <p:sldId id="347" r:id="rId22"/>
    <p:sldId id="341" r:id="rId23"/>
    <p:sldId id="349" r:id="rId24"/>
    <p:sldId id="350" r:id="rId25"/>
    <p:sldId id="342" r:id="rId26"/>
    <p:sldId id="375" r:id="rId27"/>
    <p:sldId id="343" r:id="rId28"/>
    <p:sldId id="348" r:id="rId29"/>
    <p:sldId id="344" r:id="rId30"/>
    <p:sldId id="352" r:id="rId31"/>
    <p:sldId id="351" r:id="rId32"/>
    <p:sldId id="361" r:id="rId33"/>
    <p:sldId id="353" r:id="rId34"/>
    <p:sldId id="346" r:id="rId35"/>
    <p:sldId id="354" r:id="rId36"/>
    <p:sldId id="355" r:id="rId37"/>
    <p:sldId id="356" r:id="rId38"/>
    <p:sldId id="357" r:id="rId39"/>
    <p:sldId id="366" r:id="rId40"/>
    <p:sldId id="360"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DFFBBE-EB7B-4221-A4BC-8C8D4F2243B3}">
          <p14:sldIdLst>
            <p14:sldId id="257"/>
            <p14:sldId id="314"/>
            <p14:sldId id="320"/>
            <p14:sldId id="367"/>
            <p14:sldId id="368"/>
            <p14:sldId id="369"/>
            <p14:sldId id="370"/>
            <p14:sldId id="371"/>
            <p14:sldId id="372"/>
            <p14:sldId id="373"/>
            <p14:sldId id="374"/>
            <p14:sldId id="334"/>
            <p14:sldId id="333"/>
            <p14:sldId id="335"/>
            <p14:sldId id="336"/>
            <p14:sldId id="337"/>
            <p14:sldId id="338"/>
            <p14:sldId id="339"/>
            <p14:sldId id="340"/>
            <p14:sldId id="347"/>
            <p14:sldId id="341"/>
            <p14:sldId id="349"/>
            <p14:sldId id="350"/>
            <p14:sldId id="342"/>
            <p14:sldId id="375"/>
            <p14:sldId id="343"/>
            <p14:sldId id="348"/>
            <p14:sldId id="344"/>
            <p14:sldId id="352"/>
            <p14:sldId id="351"/>
            <p14:sldId id="361"/>
            <p14:sldId id="353"/>
            <p14:sldId id="346"/>
            <p14:sldId id="354"/>
            <p14:sldId id="355"/>
            <p14:sldId id="356"/>
            <p14:sldId id="357"/>
            <p14:sldId id="366"/>
            <p14:sldId id="360"/>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7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85" autoAdjust="0"/>
    <p:restoredTop sz="72544" autoAdjust="0"/>
  </p:normalViewPr>
  <p:slideViewPr>
    <p:cSldViewPr snapToGrid="0">
      <p:cViewPr varScale="1">
        <p:scale>
          <a:sx n="63" d="100"/>
          <a:sy n="63" d="100"/>
        </p:scale>
        <p:origin x="114" y="462"/>
      </p:cViewPr>
      <p:guideLst>
        <p:guide orient="horz" pos="144"/>
        <p:guide orient="horz" pos="1200"/>
        <p:guide orient="horz" pos="2736"/>
        <p:guide orient="horz" pos="4176"/>
        <p:guide orient="horz" pos="1488"/>
        <p:guide orient="horz" pos="912"/>
        <p:guide pos="3839"/>
        <p:guide pos="327"/>
        <p:guide pos="1190"/>
        <p:guide pos="7350"/>
        <p:guide pos="7063"/>
        <p:guide pos="71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4770C-D07B-40D6-A643-A64DE89B066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97E5F41F-9A6E-4D1A-949E-C95F44313DA5}">
      <dgm:prSet phldrT="[Text]"/>
      <dgm:spPr/>
      <dgm:t>
        <a:bodyPr/>
        <a:lstStyle/>
        <a:p>
          <a:r>
            <a:rPr lang="en-GB" dirty="0" smtClean="0"/>
            <a:t>Model</a:t>
          </a:r>
          <a:endParaRPr lang="en-US" dirty="0"/>
        </a:p>
      </dgm:t>
    </dgm:pt>
    <dgm:pt modelId="{3E3985F5-BF18-4A5A-A140-95C1EA7AB469}" type="parTrans" cxnId="{92457D48-E0A1-4D34-ABDD-BA3AEA661A83}">
      <dgm:prSet/>
      <dgm:spPr/>
      <dgm:t>
        <a:bodyPr/>
        <a:lstStyle/>
        <a:p>
          <a:endParaRPr lang="en-US"/>
        </a:p>
      </dgm:t>
    </dgm:pt>
    <dgm:pt modelId="{60921578-C5B9-4AEC-8453-DE1FF23F1CFE}" type="sibTrans" cxnId="{92457D48-E0A1-4D34-ABDD-BA3AEA661A83}">
      <dgm:prSet/>
      <dgm:spPr/>
      <dgm:t>
        <a:bodyPr/>
        <a:lstStyle/>
        <a:p>
          <a:endParaRPr lang="en-US"/>
        </a:p>
      </dgm:t>
    </dgm:pt>
    <dgm:pt modelId="{EB09E689-83FF-41DC-A531-2146A865E618}">
      <dgm:prSet phldrT="[Text]"/>
      <dgm:spPr/>
      <dgm:t>
        <a:bodyPr/>
        <a:lstStyle/>
        <a:p>
          <a:r>
            <a:rPr lang="en-GB" dirty="0" smtClean="0"/>
            <a:t>Identify Threats</a:t>
          </a:r>
          <a:endParaRPr lang="en-US" dirty="0"/>
        </a:p>
      </dgm:t>
    </dgm:pt>
    <dgm:pt modelId="{DA4CBB82-ECB1-4BC9-92DA-67DDF8130AD9}" type="parTrans" cxnId="{E7C336B4-67AE-4CAA-84B7-289D9A713C89}">
      <dgm:prSet/>
      <dgm:spPr/>
      <dgm:t>
        <a:bodyPr/>
        <a:lstStyle/>
        <a:p>
          <a:endParaRPr lang="en-US"/>
        </a:p>
      </dgm:t>
    </dgm:pt>
    <dgm:pt modelId="{B0B4F41C-530A-498F-88AB-D6D0311E5CB7}" type="sibTrans" cxnId="{E7C336B4-67AE-4CAA-84B7-289D9A713C89}">
      <dgm:prSet/>
      <dgm:spPr/>
      <dgm:t>
        <a:bodyPr/>
        <a:lstStyle/>
        <a:p>
          <a:endParaRPr lang="en-US"/>
        </a:p>
      </dgm:t>
    </dgm:pt>
    <dgm:pt modelId="{752FF7B2-43A1-45B5-9EA7-8EAAAF9538D3}">
      <dgm:prSet phldrT="[Text]"/>
      <dgm:spPr/>
      <dgm:t>
        <a:bodyPr/>
        <a:lstStyle/>
        <a:p>
          <a:r>
            <a:rPr lang="en-GB" dirty="0" smtClean="0"/>
            <a:t>Mitigate</a:t>
          </a:r>
          <a:endParaRPr lang="en-US" dirty="0"/>
        </a:p>
      </dgm:t>
    </dgm:pt>
    <dgm:pt modelId="{DD6275DD-7441-44CF-87B9-AFBDEFF46234}" type="parTrans" cxnId="{6DFB29E9-8C83-4086-AC54-FB2B4B288757}">
      <dgm:prSet/>
      <dgm:spPr/>
      <dgm:t>
        <a:bodyPr/>
        <a:lstStyle/>
        <a:p>
          <a:endParaRPr lang="en-US"/>
        </a:p>
      </dgm:t>
    </dgm:pt>
    <dgm:pt modelId="{55FEE082-2E69-444C-940E-09715EBACDC7}" type="sibTrans" cxnId="{6DFB29E9-8C83-4086-AC54-FB2B4B288757}">
      <dgm:prSet/>
      <dgm:spPr/>
      <dgm:t>
        <a:bodyPr/>
        <a:lstStyle/>
        <a:p>
          <a:endParaRPr lang="en-US"/>
        </a:p>
      </dgm:t>
    </dgm:pt>
    <dgm:pt modelId="{3BD55109-3C9F-41FC-9BA2-BE22A1674258}">
      <dgm:prSet phldrT="[Text]"/>
      <dgm:spPr/>
      <dgm:t>
        <a:bodyPr/>
        <a:lstStyle/>
        <a:p>
          <a:r>
            <a:rPr lang="en-GB" dirty="0" smtClean="0"/>
            <a:t>Validate</a:t>
          </a:r>
          <a:endParaRPr lang="en-US" dirty="0"/>
        </a:p>
      </dgm:t>
    </dgm:pt>
    <dgm:pt modelId="{09D3D3C0-1787-436F-8957-51F1C5E5D580}" type="parTrans" cxnId="{65F511C2-ED22-4DBA-BBD4-E87AAF3ABCF5}">
      <dgm:prSet/>
      <dgm:spPr/>
      <dgm:t>
        <a:bodyPr/>
        <a:lstStyle/>
        <a:p>
          <a:endParaRPr lang="en-US"/>
        </a:p>
      </dgm:t>
    </dgm:pt>
    <dgm:pt modelId="{8FA1A683-2570-4117-949E-2FF34FBCCC1C}" type="sibTrans" cxnId="{65F511C2-ED22-4DBA-BBD4-E87AAF3ABCF5}">
      <dgm:prSet/>
      <dgm:spPr/>
      <dgm:t>
        <a:bodyPr/>
        <a:lstStyle/>
        <a:p>
          <a:endParaRPr lang="en-US"/>
        </a:p>
      </dgm:t>
    </dgm:pt>
    <dgm:pt modelId="{8273154C-E85C-4E3A-B992-46DA7BD26DC8}" type="pres">
      <dgm:prSet presAssocID="{5FA4770C-D07B-40D6-A643-A64DE89B066E}" presName="cycle" presStyleCnt="0">
        <dgm:presLayoutVars>
          <dgm:dir/>
          <dgm:resizeHandles val="exact"/>
        </dgm:presLayoutVars>
      </dgm:prSet>
      <dgm:spPr/>
      <dgm:t>
        <a:bodyPr/>
        <a:lstStyle/>
        <a:p>
          <a:endParaRPr lang="en-US"/>
        </a:p>
      </dgm:t>
    </dgm:pt>
    <dgm:pt modelId="{B8476F7F-FC97-465A-9F05-8B8C719F60E9}" type="pres">
      <dgm:prSet presAssocID="{97E5F41F-9A6E-4D1A-949E-C95F44313DA5}" presName="node" presStyleLbl="node1" presStyleIdx="0" presStyleCnt="4">
        <dgm:presLayoutVars>
          <dgm:bulletEnabled val="1"/>
        </dgm:presLayoutVars>
      </dgm:prSet>
      <dgm:spPr/>
      <dgm:t>
        <a:bodyPr/>
        <a:lstStyle/>
        <a:p>
          <a:endParaRPr lang="en-US"/>
        </a:p>
      </dgm:t>
    </dgm:pt>
    <dgm:pt modelId="{138307B8-5DE5-4A74-AA0A-A7D8C6D3FA37}" type="pres">
      <dgm:prSet presAssocID="{97E5F41F-9A6E-4D1A-949E-C95F44313DA5}" presName="spNode" presStyleCnt="0"/>
      <dgm:spPr/>
    </dgm:pt>
    <dgm:pt modelId="{F54F1021-9E20-41D3-BA73-179B54C2C95F}" type="pres">
      <dgm:prSet presAssocID="{60921578-C5B9-4AEC-8453-DE1FF23F1CFE}" presName="sibTrans" presStyleLbl="sibTrans1D1" presStyleIdx="0" presStyleCnt="4"/>
      <dgm:spPr/>
      <dgm:t>
        <a:bodyPr/>
        <a:lstStyle/>
        <a:p>
          <a:endParaRPr lang="en-US"/>
        </a:p>
      </dgm:t>
    </dgm:pt>
    <dgm:pt modelId="{B04299C6-756E-4D3B-9CD9-3130F2AF75DA}" type="pres">
      <dgm:prSet presAssocID="{EB09E689-83FF-41DC-A531-2146A865E618}" presName="node" presStyleLbl="node1" presStyleIdx="1" presStyleCnt="4">
        <dgm:presLayoutVars>
          <dgm:bulletEnabled val="1"/>
        </dgm:presLayoutVars>
      </dgm:prSet>
      <dgm:spPr/>
      <dgm:t>
        <a:bodyPr/>
        <a:lstStyle/>
        <a:p>
          <a:endParaRPr lang="en-US"/>
        </a:p>
      </dgm:t>
    </dgm:pt>
    <dgm:pt modelId="{48788F7F-205C-41E2-BD88-AA041B21DD27}" type="pres">
      <dgm:prSet presAssocID="{EB09E689-83FF-41DC-A531-2146A865E618}" presName="spNode" presStyleCnt="0"/>
      <dgm:spPr/>
    </dgm:pt>
    <dgm:pt modelId="{BE9D03CD-83DE-4675-9912-F4B3A007E086}" type="pres">
      <dgm:prSet presAssocID="{B0B4F41C-530A-498F-88AB-D6D0311E5CB7}" presName="sibTrans" presStyleLbl="sibTrans1D1" presStyleIdx="1" presStyleCnt="4"/>
      <dgm:spPr/>
      <dgm:t>
        <a:bodyPr/>
        <a:lstStyle/>
        <a:p>
          <a:endParaRPr lang="en-US"/>
        </a:p>
      </dgm:t>
    </dgm:pt>
    <dgm:pt modelId="{5DB5BAF6-8EC1-4D44-9361-6D2408AD58E4}" type="pres">
      <dgm:prSet presAssocID="{752FF7B2-43A1-45B5-9EA7-8EAAAF9538D3}" presName="node" presStyleLbl="node1" presStyleIdx="2" presStyleCnt="4">
        <dgm:presLayoutVars>
          <dgm:bulletEnabled val="1"/>
        </dgm:presLayoutVars>
      </dgm:prSet>
      <dgm:spPr/>
      <dgm:t>
        <a:bodyPr/>
        <a:lstStyle/>
        <a:p>
          <a:endParaRPr lang="en-US"/>
        </a:p>
      </dgm:t>
    </dgm:pt>
    <dgm:pt modelId="{03AAA7C6-70E9-438A-AB03-851C24223809}" type="pres">
      <dgm:prSet presAssocID="{752FF7B2-43A1-45B5-9EA7-8EAAAF9538D3}" presName="spNode" presStyleCnt="0"/>
      <dgm:spPr/>
    </dgm:pt>
    <dgm:pt modelId="{EA26866B-3392-4911-8F36-01F0E356B45E}" type="pres">
      <dgm:prSet presAssocID="{55FEE082-2E69-444C-940E-09715EBACDC7}" presName="sibTrans" presStyleLbl="sibTrans1D1" presStyleIdx="2" presStyleCnt="4"/>
      <dgm:spPr/>
      <dgm:t>
        <a:bodyPr/>
        <a:lstStyle/>
        <a:p>
          <a:endParaRPr lang="en-US"/>
        </a:p>
      </dgm:t>
    </dgm:pt>
    <dgm:pt modelId="{FEDE3995-9376-4A6B-9F3B-36FB26402101}" type="pres">
      <dgm:prSet presAssocID="{3BD55109-3C9F-41FC-9BA2-BE22A1674258}" presName="node" presStyleLbl="node1" presStyleIdx="3" presStyleCnt="4">
        <dgm:presLayoutVars>
          <dgm:bulletEnabled val="1"/>
        </dgm:presLayoutVars>
      </dgm:prSet>
      <dgm:spPr/>
      <dgm:t>
        <a:bodyPr/>
        <a:lstStyle/>
        <a:p>
          <a:endParaRPr lang="en-US"/>
        </a:p>
      </dgm:t>
    </dgm:pt>
    <dgm:pt modelId="{2F916A66-DA64-4BB6-83C4-3F6186828116}" type="pres">
      <dgm:prSet presAssocID="{3BD55109-3C9F-41FC-9BA2-BE22A1674258}" presName="spNode" presStyleCnt="0"/>
      <dgm:spPr/>
    </dgm:pt>
    <dgm:pt modelId="{7B27444E-0E0F-4EA9-A8DE-7640E2E958D1}" type="pres">
      <dgm:prSet presAssocID="{8FA1A683-2570-4117-949E-2FF34FBCCC1C}" presName="sibTrans" presStyleLbl="sibTrans1D1" presStyleIdx="3" presStyleCnt="4"/>
      <dgm:spPr/>
      <dgm:t>
        <a:bodyPr/>
        <a:lstStyle/>
        <a:p>
          <a:endParaRPr lang="en-US"/>
        </a:p>
      </dgm:t>
    </dgm:pt>
  </dgm:ptLst>
  <dgm:cxnLst>
    <dgm:cxn modelId="{C07566F2-DF19-4E29-B9C8-7CF2A0EF6C1A}" type="presOf" srcId="{752FF7B2-43A1-45B5-9EA7-8EAAAF9538D3}" destId="{5DB5BAF6-8EC1-4D44-9361-6D2408AD58E4}" srcOrd="0" destOrd="0" presId="urn:microsoft.com/office/officeart/2005/8/layout/cycle5"/>
    <dgm:cxn modelId="{92457D48-E0A1-4D34-ABDD-BA3AEA661A83}" srcId="{5FA4770C-D07B-40D6-A643-A64DE89B066E}" destId="{97E5F41F-9A6E-4D1A-949E-C95F44313DA5}" srcOrd="0" destOrd="0" parTransId="{3E3985F5-BF18-4A5A-A140-95C1EA7AB469}" sibTransId="{60921578-C5B9-4AEC-8453-DE1FF23F1CFE}"/>
    <dgm:cxn modelId="{33CA09B7-C272-40F4-A3FD-90FADCE57975}" type="presOf" srcId="{B0B4F41C-530A-498F-88AB-D6D0311E5CB7}" destId="{BE9D03CD-83DE-4675-9912-F4B3A007E086}" srcOrd="0" destOrd="0" presId="urn:microsoft.com/office/officeart/2005/8/layout/cycle5"/>
    <dgm:cxn modelId="{D4AD0750-B83D-41E7-9521-80F483F3FDB7}" type="presOf" srcId="{97E5F41F-9A6E-4D1A-949E-C95F44313DA5}" destId="{B8476F7F-FC97-465A-9F05-8B8C719F60E9}" srcOrd="0" destOrd="0" presId="urn:microsoft.com/office/officeart/2005/8/layout/cycle5"/>
    <dgm:cxn modelId="{3195F34C-43D8-4B20-8D4B-D7170D118A89}" type="presOf" srcId="{EB09E689-83FF-41DC-A531-2146A865E618}" destId="{B04299C6-756E-4D3B-9CD9-3130F2AF75DA}" srcOrd="0" destOrd="0" presId="urn:microsoft.com/office/officeart/2005/8/layout/cycle5"/>
    <dgm:cxn modelId="{9E8E1291-03B8-4E59-B9DD-3E83B2475255}" type="presOf" srcId="{55FEE082-2E69-444C-940E-09715EBACDC7}" destId="{EA26866B-3392-4911-8F36-01F0E356B45E}" srcOrd="0" destOrd="0" presId="urn:microsoft.com/office/officeart/2005/8/layout/cycle5"/>
    <dgm:cxn modelId="{D714352B-87FF-412F-B4C8-1BE815ABBAC1}" type="presOf" srcId="{3BD55109-3C9F-41FC-9BA2-BE22A1674258}" destId="{FEDE3995-9376-4A6B-9F3B-36FB26402101}" srcOrd="0" destOrd="0" presId="urn:microsoft.com/office/officeart/2005/8/layout/cycle5"/>
    <dgm:cxn modelId="{6DFB29E9-8C83-4086-AC54-FB2B4B288757}" srcId="{5FA4770C-D07B-40D6-A643-A64DE89B066E}" destId="{752FF7B2-43A1-45B5-9EA7-8EAAAF9538D3}" srcOrd="2" destOrd="0" parTransId="{DD6275DD-7441-44CF-87B9-AFBDEFF46234}" sibTransId="{55FEE082-2E69-444C-940E-09715EBACDC7}"/>
    <dgm:cxn modelId="{681531E6-CFB9-428E-B8E2-1EFA1DD4B3A5}" type="presOf" srcId="{60921578-C5B9-4AEC-8453-DE1FF23F1CFE}" destId="{F54F1021-9E20-41D3-BA73-179B54C2C95F}" srcOrd="0" destOrd="0" presId="urn:microsoft.com/office/officeart/2005/8/layout/cycle5"/>
    <dgm:cxn modelId="{65F511C2-ED22-4DBA-BBD4-E87AAF3ABCF5}" srcId="{5FA4770C-D07B-40D6-A643-A64DE89B066E}" destId="{3BD55109-3C9F-41FC-9BA2-BE22A1674258}" srcOrd="3" destOrd="0" parTransId="{09D3D3C0-1787-436F-8957-51F1C5E5D580}" sibTransId="{8FA1A683-2570-4117-949E-2FF34FBCCC1C}"/>
    <dgm:cxn modelId="{E7C336B4-67AE-4CAA-84B7-289D9A713C89}" srcId="{5FA4770C-D07B-40D6-A643-A64DE89B066E}" destId="{EB09E689-83FF-41DC-A531-2146A865E618}" srcOrd="1" destOrd="0" parTransId="{DA4CBB82-ECB1-4BC9-92DA-67DDF8130AD9}" sibTransId="{B0B4F41C-530A-498F-88AB-D6D0311E5CB7}"/>
    <dgm:cxn modelId="{0DC33E02-9ECD-4DF4-9C3B-6A40DD86CBC5}" type="presOf" srcId="{5FA4770C-D07B-40D6-A643-A64DE89B066E}" destId="{8273154C-E85C-4E3A-B992-46DA7BD26DC8}" srcOrd="0" destOrd="0" presId="urn:microsoft.com/office/officeart/2005/8/layout/cycle5"/>
    <dgm:cxn modelId="{A1E474DA-1560-4173-9C4E-C28197CFF10B}" type="presOf" srcId="{8FA1A683-2570-4117-949E-2FF34FBCCC1C}" destId="{7B27444E-0E0F-4EA9-A8DE-7640E2E958D1}" srcOrd="0" destOrd="0" presId="urn:microsoft.com/office/officeart/2005/8/layout/cycle5"/>
    <dgm:cxn modelId="{71EC78F2-8FEA-4A9C-B8F3-85C1EF6C757B}" type="presParOf" srcId="{8273154C-E85C-4E3A-B992-46DA7BD26DC8}" destId="{B8476F7F-FC97-465A-9F05-8B8C719F60E9}" srcOrd="0" destOrd="0" presId="urn:microsoft.com/office/officeart/2005/8/layout/cycle5"/>
    <dgm:cxn modelId="{C624A49E-D905-4365-B52A-BF601F2BD604}" type="presParOf" srcId="{8273154C-E85C-4E3A-B992-46DA7BD26DC8}" destId="{138307B8-5DE5-4A74-AA0A-A7D8C6D3FA37}" srcOrd="1" destOrd="0" presId="urn:microsoft.com/office/officeart/2005/8/layout/cycle5"/>
    <dgm:cxn modelId="{9D897447-B23A-48E6-AFA7-4748D9DE13DE}" type="presParOf" srcId="{8273154C-E85C-4E3A-B992-46DA7BD26DC8}" destId="{F54F1021-9E20-41D3-BA73-179B54C2C95F}" srcOrd="2" destOrd="0" presId="urn:microsoft.com/office/officeart/2005/8/layout/cycle5"/>
    <dgm:cxn modelId="{09DE6F43-6F3A-41FF-9BEF-CE683AA56471}" type="presParOf" srcId="{8273154C-E85C-4E3A-B992-46DA7BD26DC8}" destId="{B04299C6-756E-4D3B-9CD9-3130F2AF75DA}" srcOrd="3" destOrd="0" presId="urn:microsoft.com/office/officeart/2005/8/layout/cycle5"/>
    <dgm:cxn modelId="{E6C6DE85-D763-42AE-B3FF-0E4593D7AA1E}" type="presParOf" srcId="{8273154C-E85C-4E3A-B992-46DA7BD26DC8}" destId="{48788F7F-205C-41E2-BD88-AA041B21DD27}" srcOrd="4" destOrd="0" presId="urn:microsoft.com/office/officeart/2005/8/layout/cycle5"/>
    <dgm:cxn modelId="{971BCC8C-1C56-421E-BF8F-2F64B154778D}" type="presParOf" srcId="{8273154C-E85C-4E3A-B992-46DA7BD26DC8}" destId="{BE9D03CD-83DE-4675-9912-F4B3A007E086}" srcOrd="5" destOrd="0" presId="urn:microsoft.com/office/officeart/2005/8/layout/cycle5"/>
    <dgm:cxn modelId="{F8B2B776-2C19-4E68-9125-B4DF1B8C70DF}" type="presParOf" srcId="{8273154C-E85C-4E3A-B992-46DA7BD26DC8}" destId="{5DB5BAF6-8EC1-4D44-9361-6D2408AD58E4}" srcOrd="6" destOrd="0" presId="urn:microsoft.com/office/officeart/2005/8/layout/cycle5"/>
    <dgm:cxn modelId="{13F1FE40-4609-4893-BF01-482FF33D62DF}" type="presParOf" srcId="{8273154C-E85C-4E3A-B992-46DA7BD26DC8}" destId="{03AAA7C6-70E9-438A-AB03-851C24223809}" srcOrd="7" destOrd="0" presId="urn:microsoft.com/office/officeart/2005/8/layout/cycle5"/>
    <dgm:cxn modelId="{0223DFC0-224F-4B7F-B21D-89F552B68839}" type="presParOf" srcId="{8273154C-E85C-4E3A-B992-46DA7BD26DC8}" destId="{EA26866B-3392-4911-8F36-01F0E356B45E}" srcOrd="8" destOrd="0" presId="urn:microsoft.com/office/officeart/2005/8/layout/cycle5"/>
    <dgm:cxn modelId="{001C4B13-E9EE-4A7E-A013-E2007FF7F89F}" type="presParOf" srcId="{8273154C-E85C-4E3A-B992-46DA7BD26DC8}" destId="{FEDE3995-9376-4A6B-9F3B-36FB26402101}" srcOrd="9" destOrd="0" presId="urn:microsoft.com/office/officeart/2005/8/layout/cycle5"/>
    <dgm:cxn modelId="{097566D4-F5A7-4507-88A0-11AC1474F5FC}" type="presParOf" srcId="{8273154C-E85C-4E3A-B992-46DA7BD26DC8}" destId="{2F916A66-DA64-4BB6-83C4-3F6186828116}" srcOrd="10" destOrd="0" presId="urn:microsoft.com/office/officeart/2005/8/layout/cycle5"/>
    <dgm:cxn modelId="{505808B3-88A3-48FE-9848-D6984ADF4D8E}" type="presParOf" srcId="{8273154C-E85C-4E3A-B992-46DA7BD26DC8}" destId="{7B27444E-0E0F-4EA9-A8DE-7640E2E958D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76F7F-FC97-465A-9F05-8B8C719F60E9}">
      <dsp:nvSpPr>
        <dsp:cNvPr id="0" name=""/>
        <dsp:cNvSpPr/>
      </dsp:nvSpPr>
      <dsp:spPr>
        <a:xfrm>
          <a:off x="3336414" y="523"/>
          <a:ext cx="1451995" cy="9437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Model</a:t>
          </a:r>
          <a:endParaRPr lang="en-US" sz="2200" kern="1200" dirty="0"/>
        </a:p>
      </dsp:txBody>
      <dsp:txXfrm>
        <a:off x="3382486" y="46595"/>
        <a:ext cx="1359851" cy="851652"/>
      </dsp:txXfrm>
    </dsp:sp>
    <dsp:sp modelId="{F54F1021-9E20-41D3-BA73-179B54C2C95F}">
      <dsp:nvSpPr>
        <dsp:cNvPr id="0" name=""/>
        <dsp:cNvSpPr/>
      </dsp:nvSpPr>
      <dsp:spPr>
        <a:xfrm>
          <a:off x="2502364" y="472422"/>
          <a:ext cx="3120096" cy="3120096"/>
        </a:xfrm>
        <a:custGeom>
          <a:avLst/>
          <a:gdLst/>
          <a:ahLst/>
          <a:cxnLst/>
          <a:rect l="0" t="0" r="0" b="0"/>
          <a:pathLst>
            <a:path>
              <a:moveTo>
                <a:pt x="2486718" y="305045"/>
              </a:moveTo>
              <a:arcTo wR="1560048" hR="1560048" stAng="18386486" swAng="163464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4299C6-756E-4D3B-9CD9-3130F2AF75DA}">
      <dsp:nvSpPr>
        <dsp:cNvPr id="0" name=""/>
        <dsp:cNvSpPr/>
      </dsp:nvSpPr>
      <dsp:spPr>
        <a:xfrm>
          <a:off x="4896463" y="1560572"/>
          <a:ext cx="1451995" cy="9437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Identify Threats</a:t>
          </a:r>
          <a:endParaRPr lang="en-US" sz="2200" kern="1200" dirty="0"/>
        </a:p>
      </dsp:txBody>
      <dsp:txXfrm>
        <a:off x="4942535" y="1606644"/>
        <a:ext cx="1359851" cy="851652"/>
      </dsp:txXfrm>
    </dsp:sp>
    <dsp:sp modelId="{BE9D03CD-83DE-4675-9912-F4B3A007E086}">
      <dsp:nvSpPr>
        <dsp:cNvPr id="0" name=""/>
        <dsp:cNvSpPr/>
      </dsp:nvSpPr>
      <dsp:spPr>
        <a:xfrm>
          <a:off x="2502364" y="472422"/>
          <a:ext cx="3120096" cy="3120096"/>
        </a:xfrm>
        <a:custGeom>
          <a:avLst/>
          <a:gdLst/>
          <a:ahLst/>
          <a:cxnLst/>
          <a:rect l="0" t="0" r="0" b="0"/>
          <a:pathLst>
            <a:path>
              <a:moveTo>
                <a:pt x="2958435" y="2251616"/>
              </a:moveTo>
              <a:arcTo wR="1560048" hR="1560048" stAng="1578873" swAng="163464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B5BAF6-8EC1-4D44-9361-6D2408AD58E4}">
      <dsp:nvSpPr>
        <dsp:cNvPr id="0" name=""/>
        <dsp:cNvSpPr/>
      </dsp:nvSpPr>
      <dsp:spPr>
        <a:xfrm>
          <a:off x="3336414" y="3120620"/>
          <a:ext cx="1451995" cy="9437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Mitigate</a:t>
          </a:r>
          <a:endParaRPr lang="en-US" sz="2200" kern="1200" dirty="0"/>
        </a:p>
      </dsp:txBody>
      <dsp:txXfrm>
        <a:off x="3382486" y="3166692"/>
        <a:ext cx="1359851" cy="851652"/>
      </dsp:txXfrm>
    </dsp:sp>
    <dsp:sp modelId="{EA26866B-3392-4911-8F36-01F0E356B45E}">
      <dsp:nvSpPr>
        <dsp:cNvPr id="0" name=""/>
        <dsp:cNvSpPr/>
      </dsp:nvSpPr>
      <dsp:spPr>
        <a:xfrm>
          <a:off x="2502364" y="472422"/>
          <a:ext cx="3120096" cy="3120096"/>
        </a:xfrm>
        <a:custGeom>
          <a:avLst/>
          <a:gdLst/>
          <a:ahLst/>
          <a:cxnLst/>
          <a:rect l="0" t="0" r="0" b="0"/>
          <a:pathLst>
            <a:path>
              <a:moveTo>
                <a:pt x="633378" y="2815051"/>
              </a:moveTo>
              <a:arcTo wR="1560048" hR="1560048" stAng="7586486" swAng="163464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DE3995-9376-4A6B-9F3B-36FB26402101}">
      <dsp:nvSpPr>
        <dsp:cNvPr id="0" name=""/>
        <dsp:cNvSpPr/>
      </dsp:nvSpPr>
      <dsp:spPr>
        <a:xfrm>
          <a:off x="1776366" y="1560572"/>
          <a:ext cx="1451995" cy="9437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Validate</a:t>
          </a:r>
          <a:endParaRPr lang="en-US" sz="2200" kern="1200" dirty="0"/>
        </a:p>
      </dsp:txBody>
      <dsp:txXfrm>
        <a:off x="1822438" y="1606644"/>
        <a:ext cx="1359851" cy="851652"/>
      </dsp:txXfrm>
    </dsp:sp>
    <dsp:sp modelId="{7B27444E-0E0F-4EA9-A8DE-7640E2E958D1}">
      <dsp:nvSpPr>
        <dsp:cNvPr id="0" name=""/>
        <dsp:cNvSpPr/>
      </dsp:nvSpPr>
      <dsp:spPr>
        <a:xfrm>
          <a:off x="2502364" y="472422"/>
          <a:ext cx="3120096" cy="3120096"/>
        </a:xfrm>
        <a:custGeom>
          <a:avLst/>
          <a:gdLst/>
          <a:ahLst/>
          <a:cxnLst/>
          <a:rect l="0" t="0" r="0" b="0"/>
          <a:pathLst>
            <a:path>
              <a:moveTo>
                <a:pt x="161661" y="868480"/>
              </a:moveTo>
              <a:arcTo wR="1560048" hR="1560048" stAng="12378873" swAng="163464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TechReady13</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10/25/2012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smtClean="0"/>
              <a:t>TechReady13</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10/25/2012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hdr="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A9FF0A78-10D2-4FF7-A94A-D2F3E8888295}"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33731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751565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439B83EB-3553-4A1A-904C-3EFB1312B141}" type="datetime1">
              <a:rPr lang="en-US" smtClean="0"/>
              <a:t>10/25/2012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00533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07051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6094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95396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56907-1071-470A-8850-6E39DDC11FDA}" type="slidenum">
              <a:rPr lang="en-US" smtClean="0"/>
              <a:t>25</a:t>
            </a:fld>
            <a:endParaRPr lang="en-US"/>
          </a:p>
        </p:txBody>
      </p:sp>
    </p:spTree>
    <p:extLst>
      <p:ext uri="{BB962C8B-B14F-4D97-AF65-F5344CB8AC3E}">
        <p14:creationId xmlns:p14="http://schemas.microsoft.com/office/powerpoint/2010/main" val="2019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648731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4360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73953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70000" lnSpcReduction="20000"/>
          </a:bodyPr>
          <a:lstStyle/>
          <a:p>
            <a:pPr lvl="2">
              <a:buNone/>
            </a:pPr>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10/25/2012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10/25/2012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74186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CD38C012-3DB2-4BAF-AEF8-50155BF3020D}" type="datetime8">
              <a:rPr lang="en-US">
                <a:latin typeface="Arial" pitchFamily="34" charset="0"/>
                <a:ea typeface="ＭＳ Ｐゴシック" pitchFamily="34" charset="-128"/>
              </a:rPr>
              <a:pPr/>
              <a:t>10/25/2012 2:58 AM</a:t>
            </a:fld>
            <a:endParaRPr lang="en-US" dirty="0">
              <a:latin typeface="Arial" pitchFamily="34" charset="0"/>
              <a:ea typeface="ＭＳ Ｐゴシック" pitchFamily="34" charset="-128"/>
            </a:endParaRPr>
          </a:p>
        </p:txBody>
      </p:sp>
      <p:sp>
        <p:nvSpPr>
          <p:cNvPr id="31748" name="Rectangle 7"/>
          <p:cNvSpPr>
            <a:spLocks noGrp="1" noChangeArrowheads="1"/>
          </p:cNvSpPr>
          <p:nvPr>
            <p:ph type="sldNum" sz="quarter" idx="5"/>
          </p:nvPr>
        </p:nvSpPr>
        <p:spPr>
          <a:noFill/>
        </p:spPr>
        <p:txBody>
          <a:bodyPr/>
          <a:lstStyle/>
          <a:p>
            <a:fld id="{A3B83608-F157-471C-974D-F01315B3CED8}" type="slidenum">
              <a:rPr lang="en-US">
                <a:latin typeface="Arial" pitchFamily="34" charset="0"/>
                <a:ea typeface="ＭＳ Ｐゴシック" pitchFamily="34" charset="-128"/>
              </a:rPr>
              <a:pPr/>
              <a:t>3</a:t>
            </a:fld>
            <a:endParaRPr lang="en-US" dirty="0">
              <a:latin typeface="Arial" pitchFamily="34" charset="0"/>
              <a:ea typeface="ＭＳ Ｐゴシック" pitchFamily="34" charset="-128"/>
            </a:endParaRPr>
          </a:p>
        </p:txBody>
      </p:sp>
      <p:sp>
        <p:nvSpPr>
          <p:cNvPr id="31749" name="Rectangle 6"/>
          <p:cNvSpPr>
            <a:spLocks noGrp="1" noRot="1" noChangeAspect="1" noChangeArrowheads="1" noTextEdit="1"/>
          </p:cNvSpPr>
          <p:nvPr>
            <p:ph type="sldImg"/>
          </p:nvPr>
        </p:nvSpPr>
        <p:spPr>
          <a:xfrm>
            <a:off x="382588" y="685800"/>
            <a:ext cx="6092825" cy="3429000"/>
          </a:xfrm>
          <a:ln/>
        </p:spPr>
      </p:sp>
      <p:sp>
        <p:nvSpPr>
          <p:cNvPr id="31750" name="Rectangle 7"/>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
        <p:nvSpPr>
          <p:cNvPr id="2" name="Footer Placeholder 1"/>
          <p:cNvSpPr>
            <a:spLocks noGrp="1"/>
          </p:cNvSpPr>
          <p:nvPr>
            <p:ph type="ftr" sz="quarter" idx="10"/>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6564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5</a:t>
            </a:fld>
            <a:endParaRPr lang="en-GB"/>
          </a:p>
        </p:txBody>
      </p:sp>
    </p:spTree>
    <p:extLst>
      <p:ext uri="{BB962C8B-B14F-4D97-AF65-F5344CB8AC3E}">
        <p14:creationId xmlns:p14="http://schemas.microsoft.com/office/powerpoint/2010/main" val="60569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6</a:t>
            </a:fld>
            <a:endParaRPr lang="en-GB"/>
          </a:p>
        </p:txBody>
      </p:sp>
    </p:spTree>
    <p:extLst>
      <p:ext uri="{BB962C8B-B14F-4D97-AF65-F5344CB8AC3E}">
        <p14:creationId xmlns:p14="http://schemas.microsoft.com/office/powerpoint/2010/main" val="303901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7</a:t>
            </a:fld>
            <a:endParaRPr lang="en-GB"/>
          </a:p>
        </p:txBody>
      </p:sp>
    </p:spTree>
    <p:extLst>
      <p:ext uri="{BB962C8B-B14F-4D97-AF65-F5344CB8AC3E}">
        <p14:creationId xmlns:p14="http://schemas.microsoft.com/office/powerpoint/2010/main" val="280697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8</a:t>
            </a:fld>
            <a:endParaRPr lang="en-GB"/>
          </a:p>
        </p:txBody>
      </p:sp>
    </p:spTree>
    <p:extLst>
      <p:ext uri="{BB962C8B-B14F-4D97-AF65-F5344CB8AC3E}">
        <p14:creationId xmlns:p14="http://schemas.microsoft.com/office/powerpoint/2010/main" val="29483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9</a:t>
            </a:fld>
            <a:endParaRPr lang="en-GB"/>
          </a:p>
        </p:txBody>
      </p:sp>
    </p:spTree>
    <p:extLst>
      <p:ext uri="{BB962C8B-B14F-4D97-AF65-F5344CB8AC3E}">
        <p14:creationId xmlns:p14="http://schemas.microsoft.com/office/powerpoint/2010/main" val="294991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5497B-AFB4-4E1B-A340-87057DCE330C}" type="slidenum">
              <a:rPr lang="en-GB" smtClean="0"/>
              <a:t>10</a:t>
            </a:fld>
            <a:endParaRPr lang="en-GB"/>
          </a:p>
        </p:txBody>
      </p:sp>
    </p:spTree>
    <p:extLst>
      <p:ext uri="{BB962C8B-B14F-4D97-AF65-F5344CB8AC3E}">
        <p14:creationId xmlns:p14="http://schemas.microsoft.com/office/powerpoint/2010/main" val="1452955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6" y="2359160"/>
            <a:ext cx="10242549" cy="1523497"/>
          </a:xfrm>
        </p:spPr>
        <p:txBody>
          <a:bodyPr anchor="t">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2999" y="3886204"/>
            <a:ext cx="10242551" cy="463255"/>
          </a:xfrm>
        </p:spPr>
        <p:txBody>
          <a:bodyPr>
            <a:noAutofit/>
          </a:bodyPr>
          <a:lstStyle>
            <a:lvl1pPr marL="0" indent="0" algn="l">
              <a:lnSpc>
                <a:spcPct val="90000"/>
              </a:lnSpc>
              <a:spcBef>
                <a:spcPts val="0"/>
              </a:spcBef>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2359152"/>
            <a:ext cx="9323387"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2"/>
            <a:ext cx="4416552"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521208" y="228600"/>
            <a:ext cx="11146537"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8"/>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2359152"/>
            <a:ext cx="9323387"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2"/>
            <a:ext cx="4416552"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521208" y="228600"/>
            <a:ext cx="11146537"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0609065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3"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8"/>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820" r:id="rId2"/>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en-us/library/bb430720.asp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msecdbg.codeplex.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afecode.org/" TargetMode="External"/><Relationship Id="rId3" Type="http://schemas.openxmlformats.org/officeDocument/2006/relationships/hyperlink" Target="http://www.microsoft.com/security/sdl/adopt/tools.aspx" TargetMode="External"/><Relationship Id="rId7" Type="http://schemas.openxmlformats.org/officeDocument/2006/relationships/hyperlink" Target="http://www.microsoft.com/security/msec.aspx" TargetMode="External"/><Relationship Id="rId2" Type="http://schemas.openxmlformats.org/officeDocument/2006/relationships/hyperlink" Target="http://microsoft.com/sdl" TargetMode="External"/><Relationship Id="rId1" Type="http://schemas.openxmlformats.org/officeDocument/2006/relationships/slideLayout" Target="../slideLayouts/slideLayout4.xml"/><Relationship Id="rId6" Type="http://schemas.openxmlformats.org/officeDocument/2006/relationships/hyperlink" Target="http://msecdbg.codeplex.com/" TargetMode="External"/><Relationship Id="rId5" Type="http://schemas.openxmlformats.org/officeDocument/2006/relationships/hyperlink" Target="http://msdn.microsoft.com/en-us/library/dd264939(v=VS.100).aspx" TargetMode="External"/><Relationship Id="rId4" Type="http://schemas.openxmlformats.org/officeDocument/2006/relationships/hyperlink" Target="http://msdn.microsoft.com/en-us/vstudio"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Tools for the SDL</a:t>
            </a:r>
            <a:endParaRPr lang="en-US" dirty="0"/>
          </a:p>
        </p:txBody>
      </p:sp>
      <p:sp>
        <p:nvSpPr>
          <p:cNvPr id="3" name="Subtitle 2"/>
          <p:cNvSpPr>
            <a:spLocks noGrp="1"/>
          </p:cNvSpPr>
          <p:nvPr>
            <p:ph type="subTitle" idx="1"/>
          </p:nvPr>
        </p:nvSpPr>
        <p:spPr>
          <a:xfrm>
            <a:off x="1142999" y="3886204"/>
            <a:ext cx="10242551" cy="1367967"/>
          </a:xfrm>
        </p:spPr>
        <p:txBody>
          <a:bodyPr>
            <a:noAutofit/>
          </a:bodyPr>
          <a:lstStyle/>
          <a:p>
            <a:r>
              <a:rPr lang="en-US" sz="2000" dirty="0" smtClean="0"/>
              <a:t>Ivan Medvedev</a:t>
            </a:r>
          </a:p>
          <a:p>
            <a:r>
              <a:rPr lang="en-US" sz="2000" dirty="0" smtClean="0"/>
              <a:t>Principal Security Development Lead</a:t>
            </a:r>
          </a:p>
          <a:p>
            <a:r>
              <a:rPr lang="en-US" sz="2000" dirty="0" smtClean="0"/>
              <a:t>Microsoft Corporation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Phase Five: Release</a:t>
            </a:r>
          </a:p>
        </p:txBody>
      </p:sp>
      <p:sp>
        <p:nvSpPr>
          <p:cNvPr id="3" name="Content Placeholder 2"/>
          <p:cNvSpPr>
            <a:spLocks noGrp="1"/>
          </p:cNvSpPr>
          <p:nvPr>
            <p:ph idx="1"/>
          </p:nvPr>
        </p:nvSpPr>
        <p:spPr>
          <a:xfrm>
            <a:off x="521128" y="3644974"/>
            <a:ext cx="11144982" cy="3630795"/>
          </a:xfrm>
        </p:spPr>
        <p:txBody>
          <a:bodyPr/>
          <a:lstStyle/>
          <a:p>
            <a:pPr marL="0" indent="0">
              <a:buNone/>
            </a:pPr>
            <a:r>
              <a:rPr lang="en-US" sz="3999" dirty="0">
                <a:solidFill>
                  <a:schemeClr val="accent1"/>
                </a:solidFill>
                <a:latin typeface="+mj-lt"/>
              </a:rPr>
              <a:t>Satisfaction of clearly defined release criteria</a:t>
            </a:r>
          </a:p>
          <a:p>
            <a:pPr marL="0" indent="0">
              <a:buNone/>
            </a:pPr>
            <a:r>
              <a:rPr lang="en-US" sz="1900" dirty="0"/>
              <a:t>Incident Response Plan</a:t>
            </a:r>
          </a:p>
          <a:p>
            <a:pPr marL="461260" lvl="1" indent="0">
              <a:buNone/>
            </a:pPr>
            <a:r>
              <a:rPr lang="en-US" sz="1700" b="1" dirty="0"/>
              <a:t>Creation of a response plan</a:t>
            </a:r>
            <a:r>
              <a:rPr lang="en-US" sz="1700" dirty="0"/>
              <a:t> that outlines engineering, management and “on-call” contacts, security servicing plans </a:t>
            </a:r>
            <a:r>
              <a:rPr lang="en-US" sz="1700" b="1" dirty="0"/>
              <a:t>for all code, including 3</a:t>
            </a:r>
            <a:r>
              <a:rPr lang="en-US" sz="1700" b="1" baseline="30000" dirty="0"/>
              <a:t>rd</a:t>
            </a:r>
            <a:r>
              <a:rPr lang="en-US" sz="1700" b="1" dirty="0"/>
              <a:t> party artifacts.</a:t>
            </a:r>
          </a:p>
          <a:p>
            <a:pPr marL="544050" lvl="1" indent="0">
              <a:buNone/>
            </a:pPr>
            <a:endParaRPr lang="en-US" sz="700" dirty="0"/>
          </a:p>
          <a:p>
            <a:pPr marL="0" indent="0">
              <a:buNone/>
            </a:pPr>
            <a:r>
              <a:rPr lang="en-US" sz="1900" dirty="0"/>
              <a:t>Final Security Review</a:t>
            </a:r>
          </a:p>
          <a:p>
            <a:pPr marL="461260" lvl="1" indent="0">
              <a:buNone/>
            </a:pPr>
            <a:r>
              <a:rPr lang="en-US" sz="1700" b="1" dirty="0"/>
              <a:t>Deliberate examination</a:t>
            </a:r>
            <a:r>
              <a:rPr lang="en-US" sz="1700" dirty="0"/>
              <a:t> of all security and privacy activities conducted during development</a:t>
            </a:r>
          </a:p>
          <a:p>
            <a:pPr marL="544050" lvl="1" indent="0">
              <a:buNone/>
            </a:pPr>
            <a:endParaRPr lang="en-US" sz="700" dirty="0"/>
          </a:p>
          <a:p>
            <a:pPr marL="0" indent="0">
              <a:buNone/>
            </a:pPr>
            <a:r>
              <a:rPr lang="en-US" sz="1900" dirty="0"/>
              <a:t>Release Archive</a:t>
            </a:r>
          </a:p>
          <a:p>
            <a:pPr marL="461260" lvl="1" indent="0">
              <a:buNone/>
            </a:pPr>
            <a:r>
              <a:rPr lang="en-US" sz="1700" dirty="0"/>
              <a:t>SDL compliance certification and </a:t>
            </a:r>
            <a:r>
              <a:rPr lang="en-US" sz="1700" b="1" dirty="0"/>
              <a:t>archival of all information and data necessary for post-release servicing</a:t>
            </a:r>
            <a:r>
              <a:rPr lang="en-US" sz="1700" dirty="0"/>
              <a:t> of the software.</a:t>
            </a:r>
          </a:p>
          <a:p>
            <a:pPr marL="0" indent="0">
              <a:buNone/>
            </a:pPr>
            <a:endParaRPr lang="en-GB" dirty="0"/>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Chevron 16"/>
          <p:cNvSpPr/>
          <p:nvPr/>
        </p:nvSpPr>
        <p:spPr bwMode="auto">
          <a:xfrm>
            <a:off x="3646706"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Design Requirements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Analyze</a:t>
            </a: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Attack Surface</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Threat Modelling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hevron 18"/>
          <p:cNvSpPr/>
          <p:nvPr/>
        </p:nvSpPr>
        <p:spPr bwMode="auto">
          <a:xfrm>
            <a:off x="5158524"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Use Approved Tools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Deprecate Unsafe Functions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Static Analysis</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Chevron 19"/>
          <p:cNvSpPr/>
          <p:nvPr/>
        </p:nvSpPr>
        <p:spPr bwMode="auto">
          <a:xfrm>
            <a:off x="6670343"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Dynamic Analysis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Fuzz Testing</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Attack Surface Review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Chevron 20"/>
          <p:cNvSpPr/>
          <p:nvPr/>
        </p:nvSpPr>
        <p:spPr bwMode="auto">
          <a:xfrm>
            <a:off x="8182161"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Incident Response Plan</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Final Security Review</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 Archive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7699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Post-SDL Requirement: Response</a:t>
            </a:r>
          </a:p>
        </p:txBody>
      </p:sp>
      <p:sp>
        <p:nvSpPr>
          <p:cNvPr id="3" name="Content Placeholder 2"/>
          <p:cNvSpPr>
            <a:spLocks noGrp="1"/>
          </p:cNvSpPr>
          <p:nvPr>
            <p:ph idx="1"/>
          </p:nvPr>
        </p:nvSpPr>
        <p:spPr>
          <a:xfrm>
            <a:off x="521128" y="3644974"/>
            <a:ext cx="11144982" cy="2244710"/>
          </a:xfrm>
        </p:spPr>
        <p:txBody>
          <a:bodyPr/>
          <a:lstStyle/>
          <a:p>
            <a:pPr marL="0" indent="0">
              <a:buNone/>
            </a:pPr>
            <a:r>
              <a:rPr lang="en-US" sz="3999" dirty="0">
                <a:solidFill>
                  <a:schemeClr val="accent1"/>
                </a:solidFill>
                <a:latin typeface="+mj-lt"/>
              </a:rPr>
              <a:t>“Plan the work, work the plan…”</a:t>
            </a:r>
          </a:p>
          <a:p>
            <a:pPr marL="0" indent="0">
              <a:buNone/>
            </a:pPr>
            <a:endParaRPr lang="en-US" sz="700" b="1" dirty="0">
              <a:solidFill>
                <a:schemeClr val="tx2">
                  <a:lumMod val="40000"/>
                  <a:lumOff val="60000"/>
                </a:schemeClr>
              </a:solidFill>
            </a:endParaRPr>
          </a:p>
          <a:p>
            <a:pPr marL="0" indent="0">
              <a:buNone/>
            </a:pPr>
            <a:r>
              <a:rPr lang="en-US" sz="1900" dirty="0"/>
              <a:t>Execute Incident Response Plan</a:t>
            </a:r>
          </a:p>
          <a:p>
            <a:pPr marL="461260" lvl="1" indent="0">
              <a:buNone/>
            </a:pPr>
            <a:r>
              <a:rPr lang="en-US" sz="1700" dirty="0"/>
              <a:t>Performance of</a:t>
            </a:r>
            <a:r>
              <a:rPr lang="en-US" sz="1700" b="1" dirty="0"/>
              <a:t> activities outlined in response plan </a:t>
            </a:r>
            <a:r>
              <a:rPr lang="en-US" sz="1700" dirty="0"/>
              <a:t>created during Release phase</a:t>
            </a:r>
          </a:p>
          <a:p>
            <a:pPr marL="544050" lvl="1" indent="0">
              <a:buNone/>
            </a:pPr>
            <a:endParaRPr lang="en-US" sz="700" dirty="0"/>
          </a:p>
          <a:p>
            <a:pPr marL="0" indent="0">
              <a:buNone/>
            </a:pPr>
            <a:r>
              <a:rPr lang="en-US" sz="1900" dirty="0"/>
              <a:t>Other non-development, post-release process requirements</a:t>
            </a:r>
          </a:p>
          <a:p>
            <a:pPr marL="461260" lvl="1" indent="0">
              <a:buNone/>
            </a:pPr>
            <a:r>
              <a:rPr lang="en-US" sz="1700" dirty="0"/>
              <a:t>Root cause analysis of found vulnerabilities: </a:t>
            </a:r>
            <a:r>
              <a:rPr lang="en-US" sz="1700" b="1" dirty="0"/>
              <a:t>Is it a human, process, or automation failure?</a:t>
            </a:r>
            <a:r>
              <a:rPr lang="en-US" sz="1700" dirty="0"/>
              <a:t> Addressed immediately and </a:t>
            </a:r>
            <a:r>
              <a:rPr lang="en-US" sz="1700" b="1" dirty="0"/>
              <a:t>tagged for inclusion in next revision of SDL</a:t>
            </a:r>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Chevron 16"/>
          <p:cNvSpPr/>
          <p:nvPr/>
        </p:nvSpPr>
        <p:spPr bwMode="auto">
          <a:xfrm>
            <a:off x="3646706"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Design Requirements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Analyze</a:t>
            </a: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Attack Surface</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Threat Modelling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hevron 18"/>
          <p:cNvSpPr/>
          <p:nvPr/>
        </p:nvSpPr>
        <p:spPr bwMode="auto">
          <a:xfrm>
            <a:off x="5158524"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Use Approved Tools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Deprecate Unsafe Functions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Static Analysis</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Chevron 19"/>
          <p:cNvSpPr/>
          <p:nvPr/>
        </p:nvSpPr>
        <p:spPr bwMode="auto">
          <a:xfrm>
            <a:off x="6670343"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Dynamic Analysis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Fuzz Testing</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Attack Surface Review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Chevron 20"/>
          <p:cNvSpPr/>
          <p:nvPr/>
        </p:nvSpPr>
        <p:spPr bwMode="auto">
          <a:xfrm>
            <a:off x="8182161"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Incident Response Plan</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Final Security Review</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 Archive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Chevron 21"/>
          <p:cNvSpPr/>
          <p:nvPr/>
        </p:nvSpPr>
        <p:spPr bwMode="auto">
          <a:xfrm>
            <a:off x="9693979" y="2061165"/>
            <a:ext cx="1655801" cy="1511818"/>
          </a:xfrm>
          <a:prstGeom prst="chevron">
            <a:avLst>
              <a:gd name="adj" fmla="val 14987"/>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Execute Incident Response Plan</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597894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9649486" cy="609398"/>
          </a:xfrm>
        </p:spPr>
        <p:txBody>
          <a:bodyPr>
            <a:normAutofit/>
          </a:bodyPr>
          <a:lstStyle/>
          <a:p>
            <a:r>
              <a:rPr lang="en-US" dirty="0" smtClean="0"/>
              <a:t>SDL for Agile Development</a:t>
            </a:r>
            <a:endParaRPr lang="en-US" dirty="0"/>
          </a:p>
        </p:txBody>
      </p:sp>
      <p:sp>
        <p:nvSpPr>
          <p:cNvPr id="7" name="Content Placeholder 2"/>
          <p:cNvSpPr>
            <a:spLocks noGrp="1"/>
          </p:cNvSpPr>
          <p:nvPr>
            <p:ph idx="1"/>
          </p:nvPr>
        </p:nvSpPr>
        <p:spPr>
          <a:xfrm>
            <a:off x="507869" y="1173709"/>
            <a:ext cx="5484971" cy="982638"/>
          </a:xfrm>
        </p:spPr>
        <p:txBody>
          <a:bodyPr>
            <a:normAutofit fontScale="55000" lnSpcReduction="20000"/>
          </a:bodyPr>
          <a:lstStyle/>
          <a:p>
            <a:pPr marL="0" lvl="0" indent="0">
              <a:spcBef>
                <a:spcPts val="0"/>
              </a:spcBef>
              <a:buNone/>
              <a:defRPr/>
            </a:pPr>
            <a:r>
              <a:rPr lang="en-US" sz="3300" b="1" dirty="0" smtClean="0"/>
              <a:t>Major differentiators of Agile:</a:t>
            </a:r>
          </a:p>
          <a:p>
            <a:pPr marL="0" lvl="0" indent="0">
              <a:spcBef>
                <a:spcPts val="0"/>
              </a:spcBef>
              <a:buNone/>
              <a:defRPr/>
            </a:pPr>
            <a:endParaRPr lang="en-US" sz="3300" b="1" dirty="0" smtClean="0"/>
          </a:p>
          <a:p>
            <a:pPr marL="0" lvl="0" indent="0">
              <a:lnSpc>
                <a:spcPct val="120000"/>
              </a:lnSpc>
              <a:spcBef>
                <a:spcPts val="0"/>
              </a:spcBef>
              <a:defRPr/>
            </a:pPr>
            <a:r>
              <a:rPr lang="en-US" sz="3300" i="1" dirty="0" smtClean="0"/>
              <a:t>No distinct phases</a:t>
            </a:r>
          </a:p>
          <a:p>
            <a:pPr marL="0" lvl="0" indent="0">
              <a:lnSpc>
                <a:spcPct val="120000"/>
              </a:lnSpc>
              <a:spcBef>
                <a:spcPts val="0"/>
              </a:spcBef>
              <a:defRPr/>
            </a:pPr>
            <a:r>
              <a:rPr lang="en-US" sz="3300" i="1" dirty="0" smtClean="0"/>
              <a:t>Short release cycles</a:t>
            </a:r>
          </a:p>
          <a:p>
            <a:endParaRPr lang="en-US" dirty="0"/>
          </a:p>
        </p:txBody>
      </p:sp>
      <p:sp>
        <p:nvSpPr>
          <p:cNvPr id="8" name="Content Placeholder 3"/>
          <p:cNvSpPr txBox="1">
            <a:spLocks/>
          </p:cNvSpPr>
          <p:nvPr/>
        </p:nvSpPr>
        <p:spPr>
          <a:xfrm>
            <a:off x="6312720" y="968991"/>
            <a:ext cx="5403106" cy="5732060"/>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effectLst/>
                <a:latin typeface="+mn-lt"/>
                <a:ea typeface="+mn-ea"/>
                <a:cs typeface="+mn-cs"/>
              </a:defRPr>
            </a:lvl1pPr>
            <a:lvl2pPr marL="803275" indent="-342900" algn="l" defTabSz="914363" rtl="0" eaLnBrk="1" latinLnBrk="0" hangingPunct="1">
              <a:lnSpc>
                <a:spcPct val="90000"/>
              </a:lnSpc>
              <a:spcBef>
                <a:spcPct val="20000"/>
              </a:spcBef>
              <a:buClr>
                <a:srgbClr val="5393C5"/>
              </a:buClr>
              <a:buSzPct val="80000"/>
              <a:buFontTx/>
              <a:buBlip>
                <a:blip r:embed="rId4"/>
              </a:buBlip>
              <a:defRPr sz="1800" kern="1200">
                <a:gradFill>
                  <a:gsLst>
                    <a:gs pos="0">
                      <a:schemeClr val="tx1"/>
                    </a:gs>
                    <a:gs pos="86000">
                      <a:schemeClr val="tx1"/>
                    </a:gs>
                  </a:gsLst>
                  <a:lin ang="5400000" scaled="0"/>
                </a:gradFill>
                <a:effectLst/>
                <a:latin typeface="+mn-lt"/>
                <a:ea typeface="+mn-ea"/>
                <a:cs typeface="+mn-cs"/>
              </a:defRPr>
            </a:lvl2pPr>
            <a:lvl3pPr marL="1198563" indent="-342900" algn="l" defTabSz="914363" rtl="0" eaLnBrk="1" latinLnBrk="0" hangingPunct="1">
              <a:lnSpc>
                <a:spcPct val="90000"/>
              </a:lnSpc>
              <a:spcBef>
                <a:spcPct val="20000"/>
              </a:spcBef>
              <a:buClr>
                <a:srgbClr val="5393C5"/>
              </a:buClr>
              <a:buSzPct val="80000"/>
              <a:buFontTx/>
              <a:buBlip>
                <a:blip r:embed="rId4"/>
              </a:buBlip>
              <a:defRPr sz="1600" kern="1200">
                <a:gradFill>
                  <a:gsLst>
                    <a:gs pos="0">
                      <a:schemeClr val="tx1"/>
                    </a:gs>
                    <a:gs pos="86000">
                      <a:schemeClr val="tx1"/>
                    </a:gs>
                  </a:gsLst>
                  <a:lin ang="5400000" scaled="0"/>
                </a:gradFill>
                <a:effectLst/>
                <a:latin typeface="+mn-lt"/>
                <a:ea typeface="+mn-ea"/>
                <a:cs typeface="+mn-cs"/>
              </a:defRPr>
            </a:lvl3pPr>
            <a:lvl4pPr marL="1544638" indent="-285750" algn="l" defTabSz="914363" rtl="0" eaLnBrk="1" latinLnBrk="0" hangingPunct="1">
              <a:lnSpc>
                <a:spcPct val="90000"/>
              </a:lnSpc>
              <a:spcBef>
                <a:spcPct val="20000"/>
              </a:spcBef>
              <a:buClr>
                <a:srgbClr val="5393C5"/>
              </a:buClr>
              <a:buSzPct val="80000"/>
              <a:buFontTx/>
              <a:buBlip>
                <a:blip r:embed="rId4"/>
              </a:buBlip>
              <a:defRPr sz="1400" kern="1200">
                <a:gradFill>
                  <a:gsLst>
                    <a:gs pos="0">
                      <a:schemeClr val="tx1"/>
                    </a:gs>
                    <a:gs pos="86000">
                      <a:schemeClr val="tx1"/>
                    </a:gs>
                  </a:gsLst>
                  <a:lin ang="5400000" scaled="0"/>
                </a:gradFill>
                <a:effectLst/>
                <a:latin typeface="+mn-lt"/>
                <a:ea typeface="+mn-ea"/>
                <a:cs typeface="+mn-cs"/>
              </a:defRPr>
            </a:lvl4pPr>
            <a:lvl5pPr marL="1890713" indent="-285750" algn="l" defTabSz="914363" rtl="0" eaLnBrk="1" latinLnBrk="0" hangingPunct="1">
              <a:lnSpc>
                <a:spcPct val="90000"/>
              </a:lnSpc>
              <a:spcBef>
                <a:spcPct val="20000"/>
              </a:spcBef>
              <a:buClr>
                <a:srgbClr val="5393C5"/>
              </a:buClr>
              <a:buSzPct val="80000"/>
              <a:buFontTx/>
              <a:buBlip>
                <a:blip r:embed="rId4"/>
              </a:buBlip>
              <a:defRPr sz="14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600" b="1" dirty="0" smtClean="0">
                <a:solidFill>
                  <a:srgbClr val="FFC000"/>
                </a:solidFill>
              </a:rPr>
              <a:t>Simple:</a:t>
            </a:r>
            <a:r>
              <a:rPr lang="en-US" sz="1600" b="1" dirty="0" smtClean="0">
                <a:solidFill>
                  <a:srgbClr val="0070C0"/>
                </a:solidFill>
              </a:rPr>
              <a:t>  </a:t>
            </a:r>
            <a:r>
              <a:rPr lang="en-US" sz="1600" b="1" dirty="0" smtClean="0"/>
              <a:t>Consistent with Agile principles</a:t>
            </a:r>
          </a:p>
          <a:p>
            <a:pPr>
              <a:lnSpc>
                <a:spcPct val="100000"/>
              </a:lnSpc>
            </a:pPr>
            <a:r>
              <a:rPr lang="en-US" sz="1400" dirty="0" smtClean="0"/>
              <a:t>Integrates well with existing Agile development methodologies.  SDL for Agile Development was developed to be simple yet consistent with the core principles for Agile development.</a:t>
            </a:r>
          </a:p>
          <a:p>
            <a:pPr marL="0" indent="0">
              <a:buFontTx/>
              <a:buNone/>
            </a:pPr>
            <a:endParaRPr lang="en-US" sz="1200" b="1" dirty="0" smtClean="0">
              <a:solidFill>
                <a:srgbClr val="0070C0"/>
              </a:solidFill>
            </a:endParaRPr>
          </a:p>
          <a:p>
            <a:pPr marL="0" indent="0">
              <a:buFontTx/>
              <a:buNone/>
            </a:pPr>
            <a:r>
              <a:rPr lang="en-US" sz="1600" b="1" dirty="0" smtClean="0">
                <a:solidFill>
                  <a:srgbClr val="FFC000"/>
                </a:solidFill>
              </a:rPr>
              <a:t>Comprehensive:  </a:t>
            </a:r>
            <a:r>
              <a:rPr lang="en-US" sz="1600" b="1" dirty="0" smtClean="0"/>
              <a:t>All the rigor of SDL</a:t>
            </a:r>
          </a:p>
          <a:p>
            <a:pPr>
              <a:lnSpc>
                <a:spcPct val="100000"/>
              </a:lnSpc>
            </a:pPr>
            <a:r>
              <a:rPr lang="en-US" sz="1400" dirty="0" smtClean="0"/>
              <a:t>The SDL for Agile Development guidance incorporates the full breadth of the learning, tools and guidance that are part of the traditional Microsoft SDL process.</a:t>
            </a:r>
          </a:p>
          <a:p>
            <a:pPr marL="0" indent="0">
              <a:buFontTx/>
              <a:buNone/>
            </a:pPr>
            <a:endParaRPr lang="en-US" sz="1200" b="1" dirty="0" smtClean="0">
              <a:solidFill>
                <a:srgbClr val="0070C0"/>
              </a:solidFill>
            </a:endParaRPr>
          </a:p>
          <a:p>
            <a:pPr marL="0" indent="0">
              <a:buFontTx/>
              <a:buNone/>
            </a:pPr>
            <a:r>
              <a:rPr lang="en-US" sz="1600" b="1" dirty="0" smtClean="0">
                <a:solidFill>
                  <a:srgbClr val="FFC000"/>
                </a:solidFill>
              </a:rPr>
              <a:t>Customizable:  </a:t>
            </a:r>
            <a:r>
              <a:rPr lang="en-US" sz="1600" b="1" dirty="0" smtClean="0"/>
              <a:t>Three Categories of SDL Requirements</a:t>
            </a:r>
            <a:endParaRPr lang="en-US" sz="1600" dirty="0" smtClean="0"/>
          </a:p>
          <a:p>
            <a:pPr>
              <a:lnSpc>
                <a:spcPct val="100000"/>
              </a:lnSpc>
            </a:pPr>
            <a:r>
              <a:rPr lang="en-US" sz="1400" dirty="0" smtClean="0"/>
              <a:t>By recognizing that the Agile development release cycles can vary in size and length, SDL for Agile Development guidance gives development teams the flexibility to apply their secure code development practices to meet the specific goals and timeframe of a project.</a:t>
            </a:r>
          </a:p>
          <a:p>
            <a:pPr>
              <a:buFontTx/>
              <a:buNone/>
            </a:pPr>
            <a:endParaRPr lang="en-US" sz="1200" dirty="0"/>
          </a:p>
        </p:txBody>
      </p:sp>
      <p:sp>
        <p:nvSpPr>
          <p:cNvPr id="9" name="Text Placeholder 2"/>
          <p:cNvSpPr txBox="1">
            <a:spLocks/>
          </p:cNvSpPr>
          <p:nvPr/>
        </p:nvSpPr>
        <p:spPr>
          <a:xfrm rot="10800000" flipV="1">
            <a:off x="609441" y="3581400"/>
            <a:ext cx="5281824" cy="188974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3"/>
          <p:cNvPicPr>
            <a:picLocks noChangeAspect="1" noChangeArrowheads="1"/>
          </p:cNvPicPr>
          <p:nvPr/>
        </p:nvPicPr>
        <p:blipFill>
          <a:blip r:embed="rId5" cstate="print">
            <a:extLst/>
          </a:blip>
          <a:srcRect/>
          <a:stretch>
            <a:fillRect/>
          </a:stretch>
        </p:blipFill>
        <p:spPr bwMode="auto">
          <a:xfrm>
            <a:off x="167098" y="2306472"/>
            <a:ext cx="5948197" cy="4203510"/>
          </a:xfrm>
          <a:prstGeom prst="rect">
            <a:avLst/>
          </a:prstGeom>
          <a:extLst/>
        </p:spPr>
      </p:pic>
    </p:spTree>
    <p:extLst>
      <p:ext uri="{BB962C8B-B14F-4D97-AF65-F5344CB8AC3E}">
        <p14:creationId xmlns:p14="http://schemas.microsoft.com/office/powerpoint/2010/main" val="3820842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9649486" cy="609398"/>
          </a:xfrm>
        </p:spPr>
        <p:txBody>
          <a:bodyPr>
            <a:normAutofit/>
          </a:bodyPr>
          <a:lstStyle/>
          <a:p>
            <a:r>
              <a:rPr lang="en-US" dirty="0" smtClean="0"/>
              <a:t>What About the Cloud?</a:t>
            </a:r>
            <a:endParaRPr lang="en-US" dirty="0"/>
          </a:p>
        </p:txBody>
      </p:sp>
      <p:sp>
        <p:nvSpPr>
          <p:cNvPr id="3" name="Content Placeholder 2"/>
          <p:cNvSpPr>
            <a:spLocks noGrp="1"/>
          </p:cNvSpPr>
          <p:nvPr>
            <p:ph idx="1"/>
          </p:nvPr>
        </p:nvSpPr>
        <p:spPr>
          <a:xfrm>
            <a:off x="519113" y="1447801"/>
            <a:ext cx="11149013" cy="2837700"/>
          </a:xfrm>
        </p:spPr>
        <p:txBody>
          <a:bodyPr>
            <a:normAutofit/>
          </a:bodyPr>
          <a:lstStyle/>
          <a:p>
            <a:pPr marL="0" indent="0">
              <a:buNone/>
            </a:pPr>
            <a:r>
              <a:rPr lang="en-US" sz="2400" b="1" dirty="0" smtClean="0"/>
              <a:t>Native code requirements address implementation of cloud services</a:t>
            </a:r>
          </a:p>
          <a:p>
            <a:pPr marL="0" indent="0">
              <a:buNone/>
            </a:pPr>
            <a:endParaRPr lang="en-US" sz="1200" dirty="0" smtClean="0"/>
          </a:p>
          <a:p>
            <a:pPr marL="0" indent="0">
              <a:buNone/>
            </a:pPr>
            <a:r>
              <a:rPr lang="en-US" sz="2400" b="1" dirty="0" smtClean="0"/>
              <a:t>SDL has applied to web properties since v3.2</a:t>
            </a:r>
          </a:p>
          <a:p>
            <a:pPr lvl="1"/>
            <a:r>
              <a:rPr lang="en-US" sz="2000" dirty="0" smtClean="0"/>
              <a:t>Requirements address issues such as cross site scripting and SQL injection</a:t>
            </a:r>
          </a:p>
          <a:p>
            <a:pPr marL="0" indent="0">
              <a:buNone/>
            </a:pPr>
            <a:endParaRPr lang="en-US" sz="1200" dirty="0" smtClean="0"/>
          </a:p>
          <a:p>
            <a:pPr marL="0" indent="0">
              <a:buNone/>
            </a:pPr>
            <a:r>
              <a:rPr lang="en-US" sz="2400" b="1" dirty="0" smtClean="0"/>
              <a:t>Cloud services and web properties often use agile development models</a:t>
            </a:r>
          </a:p>
          <a:p>
            <a:pPr lvl="1"/>
            <a:r>
              <a:rPr lang="en-US" sz="2000" dirty="0" smtClean="0"/>
              <a:t>“Product cycle” might be 2 weeks, not three years</a:t>
            </a:r>
          </a:p>
          <a:p>
            <a:pPr marL="0" indent="0">
              <a:buNone/>
            </a:pPr>
            <a:endParaRPr lang="en-US" sz="1200" b="1" dirty="0" smtClean="0"/>
          </a:p>
          <a:p>
            <a:pPr marL="0" indent="0">
              <a:buNone/>
            </a:pPr>
            <a:r>
              <a:rPr lang="en-US" sz="2400" b="1" dirty="0" smtClean="0"/>
              <a:t>Multiple iterations of SDL for agile development since 2006 </a:t>
            </a:r>
            <a:endParaRPr lang="en-US" sz="2400" b="1" dirty="0"/>
          </a:p>
        </p:txBody>
      </p:sp>
    </p:spTree>
    <p:extLst>
      <p:ext uri="{BB962C8B-B14F-4D97-AF65-F5344CB8AC3E}">
        <p14:creationId xmlns:p14="http://schemas.microsoft.com/office/powerpoint/2010/main" val="2996110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893764"/>
            <a:ext cx="10969943" cy="443198"/>
          </a:xfrm>
        </p:spPr>
        <p:txBody>
          <a:bodyPr>
            <a:noAutofit/>
          </a:bodyPr>
          <a:lstStyle/>
          <a:p>
            <a:r>
              <a:rPr lang="en-US" sz="3600" dirty="0" smtClean="0"/>
              <a:t>Motivation for Action</a:t>
            </a:r>
            <a:endParaRPr lang="en-US" sz="3600" dirty="0"/>
          </a:p>
        </p:txBody>
      </p:sp>
      <p:sp>
        <p:nvSpPr>
          <p:cNvPr id="4" name="Content Placeholder 3"/>
          <p:cNvSpPr>
            <a:spLocks noGrp="1"/>
          </p:cNvSpPr>
          <p:nvPr>
            <p:ph idx="1"/>
          </p:nvPr>
        </p:nvSpPr>
        <p:spPr/>
        <p:txBody>
          <a:bodyPr>
            <a:noAutofit/>
          </a:bodyPr>
          <a:lstStyle/>
          <a:p>
            <a:r>
              <a:rPr lang="en-US" sz="2800" dirty="0" smtClean="0"/>
              <a:t>The application space is under attack things are bad, and getting worse</a:t>
            </a:r>
          </a:p>
          <a:p>
            <a:pPr lvl="1"/>
            <a:r>
              <a:rPr lang="en-US" sz="2000" dirty="0" smtClean="0"/>
              <a:t>Users expect security *without* having to pay for it</a:t>
            </a:r>
          </a:p>
          <a:p>
            <a:pPr lvl="0"/>
            <a:r>
              <a:rPr lang="en-US" sz="2800" dirty="0" smtClean="0"/>
              <a:t>Software security and holistic development practices are becoming a competitive differentiator</a:t>
            </a:r>
          </a:p>
          <a:p>
            <a:pPr lvl="1"/>
            <a:r>
              <a:rPr lang="en-US" sz="2000" dirty="0" smtClean="0"/>
              <a:t>Procurement</a:t>
            </a:r>
          </a:p>
          <a:p>
            <a:pPr lvl="0"/>
            <a:r>
              <a:rPr lang="en-US" sz="2800" dirty="0" smtClean="0"/>
              <a:t>Showing up in government regulations</a:t>
            </a:r>
          </a:p>
          <a:p>
            <a:pPr lvl="1"/>
            <a:r>
              <a:rPr lang="en-US" sz="2000" dirty="0" smtClean="0"/>
              <a:t>DISA STIG</a:t>
            </a:r>
          </a:p>
          <a:p>
            <a:pPr lvl="1"/>
            <a:r>
              <a:rPr lang="en-US" sz="2000" dirty="0" smtClean="0"/>
              <a:t>NIST Smart Grid Requirements</a:t>
            </a:r>
          </a:p>
          <a:p>
            <a:pPr lvl="0"/>
            <a:r>
              <a:rPr lang="en-US" sz="2800" dirty="0" smtClean="0"/>
              <a:t>Failure to show forward momentum will lead to unintended consequences and loss of consumer trust</a:t>
            </a:r>
          </a:p>
          <a:p>
            <a:pPr>
              <a:buNone/>
            </a:pPr>
            <a:endParaRPr lang="en-US" sz="2800" dirty="0"/>
          </a:p>
        </p:txBody>
      </p:sp>
    </p:spTree>
    <p:extLst>
      <p:ext uri="{BB962C8B-B14F-4D97-AF65-F5344CB8AC3E}">
        <p14:creationId xmlns:p14="http://schemas.microsoft.com/office/powerpoint/2010/main" val="6653639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SDL: Requirements and Release</a:t>
            </a:r>
            <a:endParaRPr lang="en-US" dirty="0"/>
          </a:p>
        </p:txBody>
      </p:sp>
      <p:sp>
        <p:nvSpPr>
          <p:cNvPr id="3" name="Content Placeholder 2"/>
          <p:cNvSpPr>
            <a:spLocks noGrp="1"/>
          </p:cNvSpPr>
          <p:nvPr>
            <p:ph idx="1"/>
          </p:nvPr>
        </p:nvSpPr>
        <p:spPr>
          <a:xfrm>
            <a:off x="519113" y="1447800"/>
            <a:ext cx="11149013" cy="984885"/>
          </a:xfrm>
        </p:spPr>
        <p:txBody>
          <a:bodyPr>
            <a:normAutofit/>
          </a:bodyPr>
          <a:lstStyle/>
          <a:p>
            <a:r>
              <a:rPr lang="en-US" sz="2400" dirty="0" smtClean="0"/>
              <a:t>SDL Process Template</a:t>
            </a:r>
          </a:p>
          <a:p>
            <a:r>
              <a:rPr lang="en-US" sz="2400" dirty="0" smtClean="0"/>
              <a:t>MSF-Agile + SDL Process Template</a:t>
            </a:r>
            <a:endParaRPr lang="en-US" sz="2400" dirty="0"/>
          </a:p>
        </p:txBody>
      </p:sp>
    </p:spTree>
    <p:extLst>
      <p:ext uri="{BB962C8B-B14F-4D97-AF65-F5344CB8AC3E}">
        <p14:creationId xmlns:p14="http://schemas.microsoft.com/office/powerpoint/2010/main" val="17317325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Template for VSTS (Spiral)</a:t>
            </a:r>
            <a:endParaRPr lang="en-US" dirty="0"/>
          </a:p>
        </p:txBody>
      </p:sp>
      <p:pic>
        <p:nvPicPr>
          <p:cNvPr id="7" name="Picture 2"/>
          <p:cNvPicPr>
            <a:picLocks noGrp="1" noChangeAspect="1" noChangeArrowheads="1"/>
          </p:cNvPicPr>
          <p:nvPr>
            <p:ph sz="half" idx="1"/>
          </p:nvPr>
        </p:nvPicPr>
        <p:blipFill>
          <a:blip r:embed="rId2" cstate="print"/>
          <a:stretch>
            <a:fillRect/>
          </a:stretch>
        </p:blipFill>
        <p:spPr bwMode="auto">
          <a:xfrm>
            <a:off x="536890" y="1104900"/>
            <a:ext cx="5486720" cy="3998420"/>
          </a:xfrm>
          <a:prstGeom prst="rect">
            <a:avLst/>
          </a:prstGeom>
          <a:noFill/>
          <a:ln w="9525">
            <a:noFill/>
            <a:miter lim="800000"/>
            <a:headEnd/>
            <a:tailEnd/>
          </a:ln>
        </p:spPr>
      </p:pic>
      <p:sp>
        <p:nvSpPr>
          <p:cNvPr id="5" name="Content Placeholder 4"/>
          <p:cNvSpPr>
            <a:spLocks noGrp="1"/>
          </p:cNvSpPr>
          <p:nvPr>
            <p:ph sz="half" idx="2"/>
          </p:nvPr>
        </p:nvSpPr>
        <p:spPr>
          <a:xfrm>
            <a:off x="6413649" y="1024277"/>
            <a:ext cx="5383398" cy="4871435"/>
          </a:xfrm>
        </p:spPr>
        <p:txBody>
          <a:bodyPr>
            <a:normAutofit/>
          </a:bodyPr>
          <a:lstStyle/>
          <a:p>
            <a:r>
              <a:rPr lang="en-US" dirty="0" smtClean="0"/>
              <a:t>Incorporates</a:t>
            </a:r>
          </a:p>
          <a:p>
            <a:pPr lvl="1"/>
            <a:r>
              <a:rPr lang="en-US" sz="1800" dirty="0" smtClean="0"/>
              <a:t>SDL </a:t>
            </a:r>
            <a:r>
              <a:rPr lang="en-US" sz="1800" dirty="0"/>
              <a:t>requirements as work </a:t>
            </a:r>
            <a:r>
              <a:rPr lang="en-US" sz="1800" dirty="0" smtClean="0"/>
              <a:t>items</a:t>
            </a:r>
          </a:p>
          <a:p>
            <a:pPr lvl="1"/>
            <a:r>
              <a:rPr lang="en-US" sz="1800" dirty="0" smtClean="0"/>
              <a:t>SDL-based </a:t>
            </a:r>
            <a:r>
              <a:rPr lang="en-US" sz="1800" dirty="0"/>
              <a:t>check-in </a:t>
            </a:r>
            <a:r>
              <a:rPr lang="en-US" sz="1800" dirty="0" smtClean="0"/>
              <a:t>policies</a:t>
            </a:r>
          </a:p>
          <a:p>
            <a:pPr lvl="1"/>
            <a:r>
              <a:rPr lang="en-US" sz="1800" dirty="0" smtClean="0"/>
              <a:t>Generates </a:t>
            </a:r>
            <a:r>
              <a:rPr lang="en-US" sz="1800" dirty="0"/>
              <a:t>Final Security Review </a:t>
            </a:r>
            <a:r>
              <a:rPr lang="en-US" sz="1800" dirty="0" smtClean="0"/>
              <a:t>report</a:t>
            </a:r>
          </a:p>
          <a:p>
            <a:pPr lvl="1"/>
            <a:r>
              <a:rPr lang="en-US" sz="1800" dirty="0" smtClean="0"/>
              <a:t>Third-party </a:t>
            </a:r>
            <a:r>
              <a:rPr lang="en-US" sz="1800" dirty="0"/>
              <a:t>security </a:t>
            </a:r>
            <a:r>
              <a:rPr lang="en-US" sz="1800" dirty="0" smtClean="0"/>
              <a:t>tools</a:t>
            </a:r>
          </a:p>
          <a:p>
            <a:pPr lvl="1"/>
            <a:r>
              <a:rPr lang="en-US" sz="1800" dirty="0" smtClean="0"/>
              <a:t>Security </a:t>
            </a:r>
            <a:r>
              <a:rPr lang="en-US" sz="1800" dirty="0"/>
              <a:t>bugs and custom </a:t>
            </a:r>
            <a:r>
              <a:rPr lang="en-US" sz="1800" dirty="0" smtClean="0"/>
              <a:t>queries</a:t>
            </a:r>
          </a:p>
          <a:p>
            <a:pPr lvl="1"/>
            <a:r>
              <a:rPr lang="en-US" sz="1800" dirty="0" smtClean="0"/>
              <a:t>A </a:t>
            </a:r>
            <a:r>
              <a:rPr lang="en-US" sz="1800" dirty="0"/>
              <a:t>library of SDL how-to </a:t>
            </a:r>
            <a:r>
              <a:rPr lang="en-US" sz="1800" dirty="0" smtClean="0"/>
              <a:t>guidance</a:t>
            </a:r>
          </a:p>
          <a:p>
            <a:pPr lvl="1">
              <a:buNone/>
            </a:pPr>
            <a:endParaRPr lang="en-US" sz="1800" dirty="0" smtClean="0"/>
          </a:p>
          <a:p>
            <a:r>
              <a:rPr lang="en-US" dirty="0" smtClean="0"/>
              <a:t>Integrates with previously released free SDL tools</a:t>
            </a:r>
          </a:p>
          <a:p>
            <a:pPr lvl="1"/>
            <a:r>
              <a:rPr lang="en-US" dirty="0" smtClean="0"/>
              <a:t>SDL Threat Modeling Tool</a:t>
            </a:r>
          </a:p>
          <a:p>
            <a:pPr lvl="1"/>
            <a:r>
              <a:rPr lang="en-US" dirty="0" err="1" smtClean="0"/>
              <a:t>Binscope</a:t>
            </a:r>
            <a:r>
              <a:rPr lang="en-US" dirty="0" smtClean="0"/>
              <a:t> Binary Analyzer</a:t>
            </a:r>
          </a:p>
          <a:p>
            <a:pPr lvl="1"/>
            <a:r>
              <a:rPr lang="en-US" dirty="0" err="1" smtClean="0"/>
              <a:t>Minifuzz</a:t>
            </a:r>
            <a:r>
              <a:rPr lang="en-US" dirty="0" smtClean="0"/>
              <a:t> File </a:t>
            </a:r>
            <a:r>
              <a:rPr lang="en-US" dirty="0" err="1" smtClean="0"/>
              <a:t>Fuzzer</a:t>
            </a:r>
            <a:endParaRPr lang="en-US" dirty="0" smtClean="0"/>
          </a:p>
          <a:p>
            <a:pPr lvl="1"/>
            <a:endParaRPr lang="en-US" sz="1800" dirty="0"/>
          </a:p>
          <a:p>
            <a:pPr marL="0" indent="0">
              <a:buNone/>
            </a:pPr>
            <a:endParaRPr lang="en-US" dirty="0"/>
          </a:p>
        </p:txBody>
      </p:sp>
      <p:sp>
        <p:nvSpPr>
          <p:cNvPr id="6" name="Rectangle 5"/>
          <p:cNvSpPr/>
          <p:nvPr/>
        </p:nvSpPr>
        <p:spPr>
          <a:xfrm>
            <a:off x="536890" y="5122710"/>
            <a:ext cx="5601054" cy="646331"/>
          </a:xfrm>
          <a:prstGeom prst="rect">
            <a:avLst/>
          </a:prstGeom>
        </p:spPr>
        <p:txBody>
          <a:bodyPr wrap="square">
            <a:spAutoFit/>
          </a:bodyPr>
          <a:lstStyle/>
          <a:p>
            <a:r>
              <a:rPr lang="en-US" dirty="0" smtClean="0">
                <a:latin typeface="+mn-lt"/>
              </a:rPr>
              <a:t>The SDL Process Template integrates SDL directly into the VSTS software development environment.</a:t>
            </a:r>
            <a:endParaRPr lang="en-US" dirty="0">
              <a:latin typeface="+mn-lt"/>
            </a:endParaRPr>
          </a:p>
        </p:txBody>
      </p:sp>
    </p:spTree>
    <p:extLst>
      <p:ext uri="{BB962C8B-B14F-4D97-AF65-F5344CB8AC3E}">
        <p14:creationId xmlns:p14="http://schemas.microsoft.com/office/powerpoint/2010/main" val="20974700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 Agile + SDL Template for VSTS</a:t>
            </a:r>
            <a:endParaRPr lang="en-US" dirty="0"/>
          </a:p>
        </p:txBody>
      </p:sp>
      <p:sp>
        <p:nvSpPr>
          <p:cNvPr id="4" name="Content Placeholder 3"/>
          <p:cNvSpPr>
            <a:spLocks noGrp="1"/>
          </p:cNvSpPr>
          <p:nvPr>
            <p:ph sz="half" idx="1"/>
          </p:nvPr>
        </p:nvSpPr>
        <p:spPr>
          <a:xfrm>
            <a:off x="609441" y="4953003"/>
            <a:ext cx="5383398" cy="1445796"/>
          </a:xfrm>
        </p:spPr>
        <p:txBody>
          <a:bodyPr>
            <a:normAutofit fontScale="85000" lnSpcReduction="20000"/>
          </a:bodyPr>
          <a:lstStyle/>
          <a:p>
            <a:r>
              <a:rPr lang="en-US" dirty="0" smtClean="0"/>
              <a:t>Incorporates </a:t>
            </a:r>
            <a:r>
              <a:rPr lang="en-US" dirty="0"/>
              <a:t>SDL-Agile secure development practices directly into the Visual Studio </a:t>
            </a:r>
            <a:r>
              <a:rPr lang="en-US" dirty="0" smtClean="0"/>
              <a:t>IDE - now available as beta (planned release at the end of Q2CY10)</a:t>
            </a:r>
            <a:endParaRPr lang="en-US" dirty="0"/>
          </a:p>
        </p:txBody>
      </p:sp>
      <p:sp>
        <p:nvSpPr>
          <p:cNvPr id="5" name="Content Placeholder 4"/>
          <p:cNvSpPr>
            <a:spLocks noGrp="1"/>
          </p:cNvSpPr>
          <p:nvPr>
            <p:ph sz="half" idx="2"/>
          </p:nvPr>
        </p:nvSpPr>
        <p:spPr>
          <a:xfrm>
            <a:off x="6195986" y="1763983"/>
            <a:ext cx="5383398" cy="4525963"/>
          </a:xfrm>
        </p:spPr>
        <p:txBody>
          <a:bodyPr>
            <a:normAutofit fontScale="85000" lnSpcReduction="20000"/>
          </a:bodyPr>
          <a:lstStyle/>
          <a:p>
            <a:r>
              <a:rPr lang="en-US" dirty="0"/>
              <a:t>Automatically creates new security workflow items for SDL requirements whenever users check in code or create new </a:t>
            </a:r>
            <a:r>
              <a:rPr lang="en-US" dirty="0" smtClean="0"/>
              <a:t>sprints</a:t>
            </a:r>
          </a:p>
          <a:p>
            <a:pPr marL="0" indent="0">
              <a:buNone/>
            </a:pPr>
            <a:endParaRPr lang="en-US" dirty="0"/>
          </a:p>
          <a:p>
            <a:r>
              <a:rPr lang="en-US" dirty="0"/>
              <a:t>Ensures important security processes are not accidentally skipped or forgotten</a:t>
            </a:r>
          </a:p>
          <a:p>
            <a:endParaRPr lang="en-US" dirty="0"/>
          </a:p>
          <a:p>
            <a:r>
              <a:rPr lang="en-US" dirty="0"/>
              <a:t>Integrates with previously released free SDL tools</a:t>
            </a:r>
          </a:p>
          <a:p>
            <a:pPr lvl="1"/>
            <a:r>
              <a:rPr lang="en-US" dirty="0"/>
              <a:t>SDL Threat Modeling Tool</a:t>
            </a:r>
          </a:p>
          <a:p>
            <a:pPr lvl="1"/>
            <a:r>
              <a:rPr lang="en-US" dirty="0" err="1"/>
              <a:t>Binscope</a:t>
            </a:r>
            <a:r>
              <a:rPr lang="en-US" dirty="0"/>
              <a:t> Binary Analyzer</a:t>
            </a:r>
          </a:p>
          <a:p>
            <a:pPr lvl="1"/>
            <a:r>
              <a:rPr lang="en-US" dirty="0" err="1"/>
              <a:t>Minifuzz</a:t>
            </a:r>
            <a:r>
              <a:rPr lang="en-US" dirty="0"/>
              <a:t> File </a:t>
            </a:r>
            <a:r>
              <a:rPr lang="en-US" dirty="0" err="1" smtClean="0"/>
              <a:t>Fuzzer</a:t>
            </a:r>
            <a:endParaRPr lang="en-US" dirty="0" smtClean="0"/>
          </a:p>
          <a:p>
            <a:pPr marL="0" indent="0">
              <a:buNone/>
            </a:pPr>
            <a:endParaRPr lang="en-US" dirty="0" smtClean="0"/>
          </a:p>
          <a:p>
            <a:pPr lvl="1"/>
            <a:endParaRPr lang="en-US" dirty="0"/>
          </a:p>
        </p:txBody>
      </p:sp>
      <p:pic>
        <p:nvPicPr>
          <p:cNvPr id="1026" name="Picture 2" descr="C:\Users\DAVELADD\AppData\Local\Microsoft\Windows\Temporary Internet Files\Content.Outlook\XST8U4L3\Dashboard (2).PNG"/>
          <p:cNvPicPr>
            <a:picLocks noChangeAspect="1" noChangeArrowheads="1"/>
          </p:cNvPicPr>
          <p:nvPr/>
        </p:nvPicPr>
        <p:blipFill>
          <a:blip r:embed="rId2" cstate="print"/>
          <a:srcRect/>
          <a:stretch>
            <a:fillRect/>
          </a:stretch>
        </p:blipFill>
        <p:spPr bwMode="auto">
          <a:xfrm>
            <a:off x="624284" y="1763489"/>
            <a:ext cx="5383067" cy="2960914"/>
          </a:xfrm>
          <a:prstGeom prst="rect">
            <a:avLst/>
          </a:prstGeom>
          <a:noFill/>
        </p:spPr>
      </p:pic>
    </p:spTree>
    <p:extLst>
      <p:ext uri="{BB962C8B-B14F-4D97-AF65-F5344CB8AC3E}">
        <p14:creationId xmlns:p14="http://schemas.microsoft.com/office/powerpoint/2010/main" val="25272132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SDL: Design</a:t>
            </a:r>
            <a:endParaRPr lang="en-US" dirty="0"/>
          </a:p>
        </p:txBody>
      </p:sp>
      <p:sp>
        <p:nvSpPr>
          <p:cNvPr id="3" name="Content Placeholder 2"/>
          <p:cNvSpPr>
            <a:spLocks noGrp="1"/>
          </p:cNvSpPr>
          <p:nvPr>
            <p:ph idx="1"/>
          </p:nvPr>
        </p:nvSpPr>
        <p:spPr>
          <a:xfrm>
            <a:off x="519113" y="1447799"/>
            <a:ext cx="11149013" cy="443198"/>
          </a:xfrm>
        </p:spPr>
        <p:txBody>
          <a:bodyPr/>
          <a:lstStyle/>
          <a:p>
            <a:r>
              <a:rPr lang="en-US" dirty="0" smtClean="0"/>
              <a:t>SDL Threat Modeling Tool</a:t>
            </a:r>
            <a:endParaRPr lang="en-US" dirty="0"/>
          </a:p>
        </p:txBody>
      </p:sp>
      <p:graphicFrame>
        <p:nvGraphicFramePr>
          <p:cNvPr id="4" name="Diagram 3"/>
          <p:cNvGraphicFramePr/>
          <p:nvPr>
            <p:extLst>
              <p:ext uri="{D42A27DB-BD31-4B8C-83A1-F6EECF244321}">
                <p14:modId xmlns:p14="http://schemas.microsoft.com/office/powerpoint/2010/main" val="2854885596"/>
              </p:ext>
            </p:extLst>
          </p:nvPr>
        </p:nvGraphicFramePr>
        <p:xfrm>
          <a:off x="3118839" y="2406417"/>
          <a:ext cx="8124825" cy="406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547533" y="2372127"/>
            <a:ext cx="1631544" cy="864296"/>
          </a:xfrm>
          <a:prstGeom prst="roundRect">
            <a:avLst/>
          </a:prstGeom>
        </p:spPr>
        <p:style>
          <a:lnRef idx="1">
            <a:schemeClr val="accent6"/>
          </a:lnRef>
          <a:fillRef idx="3">
            <a:schemeClr val="accent6"/>
          </a:fillRef>
          <a:effectRef idx="2">
            <a:schemeClr val="accent6"/>
          </a:effectRef>
          <a:fontRef idx="minor">
            <a:schemeClr val="lt1"/>
          </a:fontRef>
        </p:style>
        <p:txBody>
          <a:bodyPr lIns="108832" tIns="54416" rIns="108832" bIns="54416" rtlCol="0" anchor="ctr"/>
          <a:lstStyle/>
          <a:p>
            <a:pPr algn="ctr"/>
            <a:r>
              <a:rPr lang="en-GB" dirty="0" smtClean="0"/>
              <a:t>Vision</a:t>
            </a:r>
            <a:endParaRPr lang="en-US" dirty="0"/>
          </a:p>
        </p:txBody>
      </p:sp>
      <p:cxnSp>
        <p:nvCxnSpPr>
          <p:cNvPr id="6" name="Straight Arrow Connector 5"/>
          <p:cNvCxnSpPr/>
          <p:nvPr/>
        </p:nvCxnSpPr>
        <p:spPr>
          <a:xfrm>
            <a:off x="4466997" y="2804275"/>
            <a:ext cx="1343624"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61527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Threat Modeling Tool</a:t>
            </a:r>
            <a:endParaRPr lang="en-US"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19113" y="1184909"/>
            <a:ext cx="8084107" cy="363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6067121" y="4831326"/>
            <a:ext cx="5823366" cy="1881709"/>
          </a:xfrm>
        </p:spPr>
        <p:txBody>
          <a:bodyPr>
            <a:normAutofit fontScale="92500" lnSpcReduction="10000"/>
          </a:bodyPr>
          <a:lstStyle/>
          <a:p>
            <a:pPr marL="231775" indent="0">
              <a:buNone/>
            </a:pPr>
            <a:r>
              <a:rPr lang="en-US" sz="2000" dirty="0" smtClean="0"/>
              <a:t>Provides:</a:t>
            </a:r>
            <a:endParaRPr lang="en-US" sz="2000" dirty="0"/>
          </a:p>
          <a:p>
            <a:pPr lvl="1"/>
            <a:r>
              <a:rPr lang="en-US" dirty="0"/>
              <a:t>Guidance in drawing threat diagrams</a:t>
            </a:r>
          </a:p>
          <a:p>
            <a:pPr lvl="1"/>
            <a:r>
              <a:rPr lang="en-US" dirty="0"/>
              <a:t>Guided analysis of threats and mitigations </a:t>
            </a:r>
          </a:p>
          <a:p>
            <a:pPr lvl="1"/>
            <a:r>
              <a:rPr lang="en-US" dirty="0"/>
              <a:t>Integration with bug tracking systems </a:t>
            </a:r>
          </a:p>
          <a:p>
            <a:pPr lvl="1"/>
            <a:r>
              <a:rPr lang="en-US" dirty="0"/>
              <a:t>Robust reporting capabilities</a:t>
            </a:r>
          </a:p>
          <a:p>
            <a:endParaRPr lang="en-US" dirty="0"/>
          </a:p>
        </p:txBody>
      </p:sp>
      <p:sp>
        <p:nvSpPr>
          <p:cNvPr id="6" name="Rectangle 5"/>
          <p:cNvSpPr/>
          <p:nvPr/>
        </p:nvSpPr>
        <p:spPr>
          <a:xfrm>
            <a:off x="554871" y="4817369"/>
            <a:ext cx="4739078" cy="923330"/>
          </a:xfrm>
          <a:prstGeom prst="rect">
            <a:avLst/>
          </a:prstGeom>
        </p:spPr>
        <p:txBody>
          <a:bodyPr wrap="square">
            <a:spAutoFit/>
          </a:bodyPr>
          <a:lstStyle/>
          <a:p>
            <a:r>
              <a:rPr lang="en-US" dirty="0" smtClean="0">
                <a:latin typeface="+mn-lt"/>
              </a:rPr>
              <a:t>Transforms </a:t>
            </a:r>
            <a:r>
              <a:rPr lang="en-US" dirty="0">
                <a:latin typeface="+mn-lt"/>
              </a:rPr>
              <a:t>threat modeling from an expert-led process into a process that any software architect can perform effectively</a:t>
            </a:r>
          </a:p>
        </p:txBody>
      </p:sp>
    </p:spTree>
    <p:extLst>
      <p:ext uri="{BB962C8B-B14F-4D97-AF65-F5344CB8AC3E}">
        <p14:creationId xmlns:p14="http://schemas.microsoft.com/office/powerpoint/2010/main" val="933669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Session Objectives and Takeaways</a:t>
            </a:r>
          </a:p>
        </p:txBody>
      </p:sp>
      <p:sp>
        <p:nvSpPr>
          <p:cNvPr id="5" name="Text Placeholder 4"/>
          <p:cNvSpPr>
            <a:spLocks noGrp="1"/>
          </p:cNvSpPr>
          <p:nvPr>
            <p:ph type="body" sz="quarter" idx="10"/>
          </p:nvPr>
        </p:nvSpPr>
        <p:spPr>
          <a:xfrm>
            <a:off x="519113" y="1447807"/>
            <a:ext cx="11149013" cy="3742563"/>
          </a:xfrm>
        </p:spPr>
        <p:txBody>
          <a:bodyPr>
            <a:normAutofit/>
          </a:bodyPr>
          <a:lstStyle/>
          <a:p>
            <a:r>
              <a:rPr lang="en-US" sz="2800" dirty="0"/>
              <a:t>Session Objective(s</a:t>
            </a:r>
            <a:r>
              <a:rPr lang="en-US" sz="2800" dirty="0" smtClean="0"/>
              <a:t>): </a:t>
            </a:r>
            <a:endParaRPr lang="en-US" sz="2800" dirty="0"/>
          </a:p>
          <a:p>
            <a:pPr lvl="1"/>
            <a:r>
              <a:rPr lang="en-US" sz="2400" dirty="0" smtClean="0"/>
              <a:t>Give an overview of the Security Development Lifecycle</a:t>
            </a:r>
            <a:endParaRPr lang="en-US" sz="2400" dirty="0"/>
          </a:p>
          <a:p>
            <a:pPr lvl="1"/>
            <a:r>
              <a:rPr lang="en-US" sz="2400" dirty="0" smtClean="0"/>
              <a:t>Discuss the externally available tools that support the SDL</a:t>
            </a:r>
          </a:p>
          <a:p>
            <a:pPr lvl="1"/>
            <a:r>
              <a:rPr lang="en-US" sz="2400" dirty="0" smtClean="0"/>
              <a:t>Provide guidance on using the tools to build more secure software</a:t>
            </a:r>
            <a:endParaRPr lang="en-US" sz="2400" dirty="0"/>
          </a:p>
          <a:p>
            <a:r>
              <a:rPr lang="en-US" sz="2800" dirty="0" smtClean="0"/>
              <a:t>Key takeaways:</a:t>
            </a:r>
          </a:p>
          <a:p>
            <a:pPr lvl="1"/>
            <a:r>
              <a:rPr lang="en-US" sz="2400" dirty="0" smtClean="0"/>
              <a:t>Microsoft is investing into supporting the SDL</a:t>
            </a:r>
          </a:p>
          <a:p>
            <a:pPr lvl="1"/>
            <a:r>
              <a:rPr lang="en-US" sz="2400" dirty="0"/>
              <a:t>C</a:t>
            </a:r>
            <a:r>
              <a:rPr lang="en-US" sz="2400" dirty="0" smtClean="0"/>
              <a:t>ustomers should use the tools to build more secure software</a:t>
            </a:r>
            <a:endParaRPr lang="en-US" sz="2400" dirty="0"/>
          </a:p>
        </p:txBody>
      </p:sp>
    </p:spTree>
    <p:extLst>
      <p:ext uri="{BB962C8B-B14F-4D97-AF65-F5344CB8AC3E}">
        <p14:creationId xmlns:p14="http://schemas.microsoft.com/office/powerpoint/2010/main" val="24920962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SDL Threat Modeling Tool</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5019676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SDL: Implementation</a:t>
            </a:r>
            <a:endParaRPr lang="en-US" dirty="0"/>
          </a:p>
        </p:txBody>
      </p:sp>
      <p:sp>
        <p:nvSpPr>
          <p:cNvPr id="3" name="Content Placeholder 2"/>
          <p:cNvSpPr>
            <a:spLocks noGrp="1"/>
          </p:cNvSpPr>
          <p:nvPr>
            <p:ph idx="1"/>
          </p:nvPr>
        </p:nvSpPr>
        <p:spPr>
          <a:xfrm>
            <a:off x="519113" y="1447799"/>
            <a:ext cx="11149013" cy="4641271"/>
          </a:xfrm>
        </p:spPr>
        <p:txBody>
          <a:bodyPr/>
          <a:lstStyle/>
          <a:p>
            <a:r>
              <a:rPr lang="en-US" dirty="0" err="1" smtClean="0"/>
              <a:t>Banned.h</a:t>
            </a:r>
            <a:endParaRPr lang="en-US" dirty="0" smtClean="0"/>
          </a:p>
          <a:p>
            <a:r>
              <a:rPr lang="en-US" dirty="0" smtClean="0"/>
              <a:t>Code Analysis for C/C++</a:t>
            </a:r>
          </a:p>
          <a:p>
            <a:pPr lvl="1"/>
            <a:r>
              <a:rPr lang="en-US" dirty="0" smtClean="0"/>
              <a:t>Visual Studio 2012 (including Express edition).</a:t>
            </a:r>
          </a:p>
          <a:p>
            <a:r>
              <a:rPr lang="en-US" dirty="0" smtClean="0"/>
              <a:t>Microsoft Code Analysis Tool .NET (CAT.NET) 1.1</a:t>
            </a:r>
          </a:p>
          <a:p>
            <a:pPr lvl="1"/>
            <a:r>
              <a:rPr lang="en-US" dirty="0" smtClean="0"/>
              <a:t>Detects common web app vulnerabilities, like XSS</a:t>
            </a:r>
          </a:p>
          <a:p>
            <a:r>
              <a:rPr lang="en-US" dirty="0" err="1" smtClean="0"/>
              <a:t>FxCop</a:t>
            </a:r>
            <a:endParaRPr lang="en-US" dirty="0" smtClean="0"/>
          </a:p>
          <a:p>
            <a:pPr lvl="1"/>
            <a:r>
              <a:rPr lang="en-US" dirty="0" smtClean="0"/>
              <a:t>Standalone or integrated into VS Premium and Ultimate</a:t>
            </a:r>
          </a:p>
          <a:p>
            <a:r>
              <a:rPr lang="en-US" dirty="0" smtClean="0"/>
              <a:t>Anti-Cross Site Scripting (Anti-XSS) Library 4.2</a:t>
            </a:r>
          </a:p>
          <a:p>
            <a:r>
              <a:rPr lang="en-US" dirty="0" err="1" smtClean="0"/>
              <a:t>SiteLock</a:t>
            </a:r>
            <a:r>
              <a:rPr lang="en-US" dirty="0" smtClean="0"/>
              <a:t> ATL Template</a:t>
            </a:r>
            <a:endParaRPr lang="en-US" dirty="0"/>
          </a:p>
        </p:txBody>
      </p:sp>
    </p:spTree>
    <p:extLst>
      <p:ext uri="{BB962C8B-B14F-4D97-AF65-F5344CB8AC3E}">
        <p14:creationId xmlns:p14="http://schemas.microsoft.com/office/powerpoint/2010/main" val="406261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CAT.NET and Anti-XSS library</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999771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FxCop</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999771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SDL: Verification</a:t>
            </a:r>
            <a:endParaRPr lang="en-US" dirty="0"/>
          </a:p>
        </p:txBody>
      </p:sp>
      <p:sp>
        <p:nvSpPr>
          <p:cNvPr id="3" name="Content Placeholder 2"/>
          <p:cNvSpPr>
            <a:spLocks noGrp="1"/>
          </p:cNvSpPr>
          <p:nvPr>
            <p:ph idx="1"/>
          </p:nvPr>
        </p:nvSpPr>
        <p:spPr>
          <a:xfrm>
            <a:off x="519113" y="1447799"/>
            <a:ext cx="11149013" cy="4573560"/>
          </a:xfrm>
        </p:spPr>
        <p:txBody>
          <a:bodyPr>
            <a:noAutofit/>
          </a:bodyPr>
          <a:lstStyle/>
          <a:p>
            <a:r>
              <a:rPr lang="en-US" sz="2800" dirty="0" err="1" smtClean="0"/>
              <a:t>BinScope</a:t>
            </a:r>
            <a:r>
              <a:rPr lang="en-US" sz="2800" dirty="0" smtClean="0"/>
              <a:t> Binary Analyzer</a:t>
            </a:r>
          </a:p>
          <a:p>
            <a:pPr lvl="1"/>
            <a:r>
              <a:rPr lang="en-US" sz="2400" dirty="0" smtClean="0"/>
              <a:t>Ensures the build process followed the SDL</a:t>
            </a:r>
          </a:p>
          <a:p>
            <a:r>
              <a:rPr lang="en-US" sz="2800" dirty="0" err="1" smtClean="0"/>
              <a:t>MiniFuzz</a:t>
            </a:r>
            <a:r>
              <a:rPr lang="en-US" sz="2800" dirty="0" smtClean="0"/>
              <a:t> File </a:t>
            </a:r>
            <a:r>
              <a:rPr lang="en-US" sz="2800" dirty="0" err="1" smtClean="0"/>
              <a:t>Fuzzer</a:t>
            </a:r>
            <a:endParaRPr lang="en-US" sz="2800" dirty="0" smtClean="0"/>
          </a:p>
          <a:p>
            <a:pPr lvl="1"/>
            <a:r>
              <a:rPr lang="en-US" sz="2400" dirty="0" smtClean="0"/>
              <a:t>!exploitable</a:t>
            </a:r>
          </a:p>
          <a:p>
            <a:r>
              <a:rPr lang="en-US" sz="2800" dirty="0" err="1" smtClean="0"/>
              <a:t>RegexFuzzer</a:t>
            </a:r>
            <a:endParaRPr lang="en-US" sz="2800" dirty="0" smtClean="0"/>
          </a:p>
          <a:p>
            <a:r>
              <a:rPr lang="en-US" sz="2800" dirty="0" smtClean="0"/>
              <a:t>Attack Surface Analyzer</a:t>
            </a:r>
          </a:p>
          <a:p>
            <a:pPr lvl="1"/>
            <a:r>
              <a:rPr lang="en-US" sz="2400" dirty="0" smtClean="0"/>
              <a:t>Snapshot based analysis</a:t>
            </a:r>
          </a:p>
          <a:p>
            <a:r>
              <a:rPr lang="en-US" sz="2800" dirty="0" err="1" smtClean="0"/>
              <a:t>AppVerifier</a:t>
            </a:r>
            <a:endParaRPr lang="en-US" sz="2800" dirty="0" smtClean="0"/>
          </a:p>
          <a:p>
            <a:pPr lvl="1"/>
            <a:r>
              <a:rPr lang="en-US" sz="2400" dirty="0" smtClean="0"/>
              <a:t>Dynamic analysis</a:t>
            </a:r>
            <a:endParaRPr lang="en-US" sz="2400" dirty="0"/>
          </a:p>
        </p:txBody>
      </p:sp>
    </p:spTree>
    <p:extLst>
      <p:ext uri="{BB962C8B-B14F-4D97-AF65-F5344CB8AC3E}">
        <p14:creationId xmlns:p14="http://schemas.microsoft.com/office/powerpoint/2010/main" val="4026354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05" y="786408"/>
            <a:ext cx="10255218" cy="775418"/>
          </a:xfrm>
        </p:spPr>
        <p:txBody>
          <a:bodyPr/>
          <a:lstStyle/>
          <a:p>
            <a:r>
              <a:rPr lang="en-GB" sz="5599" dirty="0"/>
              <a:t>Basic Mitigations</a:t>
            </a:r>
            <a:endParaRPr lang="en-US" sz="5599" dirty="0"/>
          </a:p>
        </p:txBody>
      </p:sp>
      <p:graphicFrame>
        <p:nvGraphicFramePr>
          <p:cNvPr id="4" name="Content Placeholder 3"/>
          <p:cNvGraphicFramePr>
            <a:graphicFrameLocks noGrp="1"/>
          </p:cNvGraphicFramePr>
          <p:nvPr>
            <p:ph idx="1"/>
            <p:extLst/>
          </p:nvPr>
        </p:nvGraphicFramePr>
        <p:xfrm>
          <a:off x="625208" y="1698847"/>
          <a:ext cx="10304464" cy="3962400"/>
        </p:xfrm>
        <a:graphic>
          <a:graphicData uri="http://schemas.openxmlformats.org/drawingml/2006/table">
            <a:tbl>
              <a:tblPr firstRow="1" bandRow="1">
                <a:tableStyleId>{125E5076-3810-47DD-B79F-674D7AD40C01}</a:tableStyleId>
              </a:tblPr>
              <a:tblGrid>
                <a:gridCol w="2456514"/>
                <a:gridCol w="2193195"/>
                <a:gridCol w="1773848"/>
                <a:gridCol w="3880907"/>
              </a:tblGrid>
              <a:tr h="370840">
                <a:tc>
                  <a:txBody>
                    <a:bodyPr/>
                    <a:lstStyle/>
                    <a:p>
                      <a:r>
                        <a:rPr lang="en-GB" sz="1600" dirty="0" smtClean="0"/>
                        <a:t>Mitigation</a:t>
                      </a:r>
                      <a:endParaRPr lang="en-US" sz="1600" dirty="0"/>
                    </a:p>
                  </a:txBody>
                  <a:tcPr marL="121844" marR="121844"/>
                </a:tc>
                <a:tc>
                  <a:txBody>
                    <a:bodyPr/>
                    <a:lstStyle/>
                    <a:p>
                      <a:r>
                        <a:rPr lang="en-GB" sz="1600" dirty="0" smtClean="0"/>
                        <a:t>Mitigates</a:t>
                      </a:r>
                      <a:endParaRPr lang="en-US" sz="1600" dirty="0"/>
                    </a:p>
                  </a:txBody>
                  <a:tcPr marL="121844" marR="121844"/>
                </a:tc>
                <a:tc>
                  <a:txBody>
                    <a:bodyPr/>
                    <a:lstStyle/>
                    <a:p>
                      <a:r>
                        <a:rPr lang="en-GB" sz="1600" dirty="0" smtClean="0"/>
                        <a:t>Available in</a:t>
                      </a:r>
                      <a:endParaRPr lang="en-US" sz="1600" dirty="0"/>
                    </a:p>
                  </a:txBody>
                  <a:tcPr marL="121844" marR="121844"/>
                </a:tc>
                <a:tc>
                  <a:txBody>
                    <a:bodyPr/>
                    <a:lstStyle/>
                    <a:p>
                      <a:r>
                        <a:rPr lang="en-GB" sz="1600" dirty="0" smtClean="0"/>
                        <a:t>Enabled by</a:t>
                      </a:r>
                      <a:endParaRPr lang="en-US" sz="1600" dirty="0"/>
                    </a:p>
                  </a:txBody>
                  <a:tcPr marL="121844" marR="121844"/>
                </a:tc>
              </a:tr>
              <a:tr h="370840">
                <a:tc>
                  <a:txBody>
                    <a:bodyPr/>
                    <a:lstStyle/>
                    <a:p>
                      <a:r>
                        <a:rPr lang="en-GB" sz="1600" dirty="0" smtClean="0"/>
                        <a:t>Stack cookies</a:t>
                      </a:r>
                      <a:endParaRPr lang="en-US" sz="1600" dirty="0"/>
                    </a:p>
                  </a:txBody>
                  <a:tcPr marL="121844" marR="121844"/>
                </a:tc>
                <a:tc>
                  <a:txBody>
                    <a:bodyPr/>
                    <a:lstStyle/>
                    <a:p>
                      <a:endParaRPr lang="en-US" sz="1600" dirty="0"/>
                    </a:p>
                  </a:txBody>
                  <a:tcPr marL="121844" marR="121844"/>
                </a:tc>
                <a:tc>
                  <a:txBody>
                    <a:bodyPr/>
                    <a:lstStyle/>
                    <a:p>
                      <a:r>
                        <a:rPr lang="en-GB" sz="1600" dirty="0" err="1" smtClean="0"/>
                        <a:t>Dev</a:t>
                      </a:r>
                      <a:r>
                        <a:rPr lang="en-GB" sz="1600" dirty="0" smtClean="0"/>
                        <a:t> 10</a:t>
                      </a:r>
                      <a:endParaRPr lang="en-US" sz="1600" dirty="0"/>
                    </a:p>
                  </a:txBody>
                  <a:tcPr marL="121844" marR="121844"/>
                </a:tc>
                <a:tc>
                  <a:txBody>
                    <a:bodyPr/>
                    <a:lstStyle/>
                    <a:p>
                      <a:r>
                        <a:rPr lang="en-GB" sz="1600" dirty="0" smtClean="0"/>
                        <a:t>/GS</a:t>
                      </a:r>
                      <a:endParaRPr lang="en-US" sz="1600" dirty="0"/>
                    </a:p>
                  </a:txBody>
                  <a:tcPr marL="121844" marR="121844"/>
                </a:tc>
              </a:tr>
              <a:tr h="579120">
                <a:tc>
                  <a:txBody>
                    <a:bodyPr/>
                    <a:lstStyle/>
                    <a:p>
                      <a:r>
                        <a:rPr lang="en-GB" sz="1600" dirty="0" smtClean="0"/>
                        <a:t>Strict</a:t>
                      </a:r>
                      <a:r>
                        <a:rPr lang="en-GB" sz="1600" baseline="0" dirty="0" smtClean="0"/>
                        <a:t> GS</a:t>
                      </a:r>
                      <a:endParaRPr lang="en-US" sz="1600" dirty="0"/>
                    </a:p>
                  </a:txBody>
                  <a:tcPr marL="121844" marR="121844"/>
                </a:tc>
                <a:tc>
                  <a:txBody>
                    <a:bodyPr/>
                    <a:lstStyle/>
                    <a:p>
                      <a:r>
                        <a:rPr lang="en-GB" sz="1600" dirty="0" smtClean="0"/>
                        <a:t>‘non-traditional’ stack overflows</a:t>
                      </a:r>
                      <a:endParaRPr lang="en-US" sz="1600" dirty="0"/>
                    </a:p>
                  </a:txBody>
                  <a:tcPr marL="121844" marR="121844"/>
                </a:tc>
                <a:tc>
                  <a:txBody>
                    <a:bodyPr/>
                    <a:lstStyle/>
                    <a:p>
                      <a:r>
                        <a:rPr lang="en-GB" sz="1600" dirty="0" err="1" smtClean="0"/>
                        <a:t>Dev</a:t>
                      </a:r>
                      <a:r>
                        <a:rPr lang="en-GB" sz="1600" baseline="0" dirty="0" smtClean="0"/>
                        <a:t> 10</a:t>
                      </a:r>
                      <a:endParaRPr lang="en-US" sz="1600" dirty="0"/>
                    </a:p>
                  </a:txBody>
                  <a:tcPr marL="121844" marR="121844"/>
                </a:tc>
                <a:tc>
                  <a:txBody>
                    <a:bodyPr/>
                    <a:lstStyle/>
                    <a:p>
                      <a:r>
                        <a:rPr lang="en-US" sz="1600" dirty="0" smtClean="0"/>
                        <a:t>#pragma </a:t>
                      </a:r>
                      <a:r>
                        <a:rPr lang="en-US" sz="1600" dirty="0" err="1" smtClean="0"/>
                        <a:t>strict_gs_check</a:t>
                      </a:r>
                      <a:r>
                        <a:rPr lang="en-US" sz="1600" dirty="0" smtClean="0"/>
                        <a:t>(on)</a:t>
                      </a:r>
                      <a:endParaRPr lang="en-US" sz="1600" dirty="0"/>
                    </a:p>
                  </a:txBody>
                  <a:tcPr marL="121844" marR="121844"/>
                </a:tc>
              </a:tr>
              <a:tr h="370840">
                <a:tc>
                  <a:txBody>
                    <a:bodyPr/>
                    <a:lstStyle/>
                    <a:p>
                      <a:r>
                        <a:rPr lang="en-GB" sz="1600" dirty="0" smtClean="0"/>
                        <a:t>DEP</a:t>
                      </a:r>
                      <a:endParaRPr lang="en-US" sz="1600" dirty="0"/>
                    </a:p>
                  </a:txBody>
                  <a:tcPr marL="121844" marR="121844"/>
                </a:tc>
                <a:tc>
                  <a:txBody>
                    <a:bodyPr/>
                    <a:lstStyle/>
                    <a:p>
                      <a:r>
                        <a:rPr lang="en-GB" sz="1600" dirty="0" smtClean="0"/>
                        <a:t>W^X</a:t>
                      </a:r>
                      <a:endParaRPr lang="en-US" sz="1600" dirty="0"/>
                    </a:p>
                  </a:txBody>
                  <a:tcPr marL="121844" marR="121844"/>
                </a:tc>
                <a:tc>
                  <a:txBody>
                    <a:bodyPr/>
                    <a:lstStyle/>
                    <a:p>
                      <a:r>
                        <a:rPr lang="en-GB" sz="1600" dirty="0" smtClean="0"/>
                        <a:t>XP SP2+</a:t>
                      </a:r>
                      <a:endParaRPr lang="en-US" sz="1600" dirty="0"/>
                    </a:p>
                  </a:txBody>
                  <a:tcPr marL="121844" marR="121844"/>
                </a:tc>
                <a:tc>
                  <a:txBody>
                    <a:bodyPr/>
                    <a:lstStyle/>
                    <a:p>
                      <a:r>
                        <a:rPr lang="en-GB" sz="1600" dirty="0" smtClean="0"/>
                        <a:t>/NXCOMPAT</a:t>
                      </a:r>
                      <a:endParaRPr lang="en-US" sz="1600" dirty="0"/>
                    </a:p>
                  </a:txBody>
                  <a:tcPr marL="121844" marR="121844"/>
                </a:tc>
              </a:tr>
              <a:tr h="579120">
                <a:tc>
                  <a:txBody>
                    <a:bodyPr/>
                    <a:lstStyle/>
                    <a:p>
                      <a:r>
                        <a:rPr lang="en-GB" sz="1600" dirty="0" smtClean="0"/>
                        <a:t>Heap hardening</a:t>
                      </a:r>
                      <a:endParaRPr lang="en-US" sz="1600" dirty="0"/>
                    </a:p>
                  </a:txBody>
                  <a:tcPr marL="121844" marR="121844"/>
                </a:tc>
                <a:tc>
                  <a:txBody>
                    <a:bodyPr/>
                    <a:lstStyle/>
                    <a:p>
                      <a:r>
                        <a:rPr lang="en-GB" sz="1600" dirty="0" smtClean="0"/>
                        <a:t>Heap metadata attacks</a:t>
                      </a:r>
                      <a:endParaRPr lang="en-US" sz="1600" dirty="0"/>
                    </a:p>
                  </a:txBody>
                  <a:tcPr marL="121844" marR="121844"/>
                </a:tc>
                <a:tc>
                  <a:txBody>
                    <a:bodyPr/>
                    <a:lstStyle/>
                    <a:p>
                      <a:r>
                        <a:rPr lang="en-GB" sz="1600" dirty="0" smtClean="0"/>
                        <a:t>Vista +</a:t>
                      </a:r>
                      <a:endParaRPr lang="en-US" sz="1600" dirty="0"/>
                    </a:p>
                  </a:txBody>
                  <a:tcPr marL="121844" marR="121844"/>
                </a:tc>
                <a:tc>
                  <a:txBody>
                    <a:bodyPr/>
                    <a:lstStyle/>
                    <a:p>
                      <a:r>
                        <a:rPr lang="en-GB" sz="1600" dirty="0" smtClean="0"/>
                        <a:t>(OS Platform</a:t>
                      </a:r>
                      <a:r>
                        <a:rPr lang="en-GB" sz="1600" baseline="0" dirty="0" smtClean="0"/>
                        <a:t> Support)</a:t>
                      </a:r>
                      <a:endParaRPr lang="en-US" sz="1600" dirty="0"/>
                    </a:p>
                  </a:txBody>
                  <a:tcPr marL="121844" marR="121844"/>
                </a:tc>
              </a:tr>
              <a:tr h="579120">
                <a:tc>
                  <a:txBody>
                    <a:bodyPr/>
                    <a:lstStyle/>
                    <a:p>
                      <a:r>
                        <a:rPr lang="en-GB" sz="1600" smtClean="0"/>
                        <a:t>Heap</a:t>
                      </a:r>
                      <a:r>
                        <a:rPr lang="en-GB" sz="1600" baseline="0" smtClean="0"/>
                        <a:t> terminate on corruption</a:t>
                      </a:r>
                      <a:endParaRPr lang="en-US" sz="1600" dirty="0"/>
                    </a:p>
                  </a:txBody>
                  <a:tcPr marL="121844" marR="121844"/>
                </a:tc>
                <a:tc>
                  <a:txBody>
                    <a:bodyPr/>
                    <a:lstStyle/>
                    <a:p>
                      <a:pPr algn="ctr"/>
                      <a:r>
                        <a:rPr lang="en-GB" sz="1600" dirty="0" smtClean="0"/>
                        <a:t>“</a:t>
                      </a:r>
                      <a:endParaRPr lang="en-US" sz="1600" dirty="0"/>
                    </a:p>
                  </a:txBody>
                  <a:tcPr marL="121844" marR="121844"/>
                </a:tc>
                <a:tc>
                  <a:txBody>
                    <a:bodyPr/>
                    <a:lstStyle/>
                    <a:p>
                      <a:r>
                        <a:rPr lang="en-GB" sz="1600" dirty="0" smtClean="0"/>
                        <a:t>XPSP3</a:t>
                      </a:r>
                      <a:endParaRPr lang="en-US" sz="1600" dirty="0"/>
                    </a:p>
                  </a:txBody>
                  <a:tcPr marL="121844" marR="121844"/>
                </a:tc>
                <a:tc>
                  <a:txBody>
                    <a:bodyPr/>
                    <a:lstStyle/>
                    <a:p>
                      <a:r>
                        <a:rPr lang="en-US" sz="1600" dirty="0" err="1" smtClean="0"/>
                        <a:t>HeapSetInformation</a:t>
                      </a:r>
                      <a:r>
                        <a:rPr lang="en-US" sz="1600" dirty="0" smtClean="0"/>
                        <a:t> or /SUBSYSTEM:WINDOWS,6.0</a:t>
                      </a:r>
                      <a:endParaRPr lang="en-US" sz="1600" dirty="0"/>
                    </a:p>
                  </a:txBody>
                  <a:tcPr marL="121844" marR="121844"/>
                </a:tc>
              </a:tr>
              <a:tr h="370840">
                <a:tc>
                  <a:txBody>
                    <a:bodyPr/>
                    <a:lstStyle/>
                    <a:p>
                      <a:r>
                        <a:rPr lang="en-GB" sz="1600" dirty="0" smtClean="0"/>
                        <a:t>ASLR</a:t>
                      </a:r>
                      <a:endParaRPr lang="en-US" sz="1600" dirty="0"/>
                    </a:p>
                  </a:txBody>
                  <a:tcPr marL="121844" marR="121844"/>
                </a:tc>
                <a:tc>
                  <a:txBody>
                    <a:bodyPr/>
                    <a:lstStyle/>
                    <a:p>
                      <a:r>
                        <a:rPr lang="en-GB" sz="1600" dirty="0" smtClean="0"/>
                        <a:t>ROP</a:t>
                      </a:r>
                      <a:endParaRPr lang="en-US" sz="1600" dirty="0"/>
                    </a:p>
                  </a:txBody>
                  <a:tcPr marL="121844" marR="121844"/>
                </a:tc>
                <a:tc>
                  <a:txBody>
                    <a:bodyPr/>
                    <a:lstStyle/>
                    <a:p>
                      <a:endParaRPr lang="en-US" sz="1600" dirty="0"/>
                    </a:p>
                  </a:txBody>
                  <a:tcPr marL="121844" marR="121844"/>
                </a:tc>
                <a:tc>
                  <a:txBody>
                    <a:bodyPr/>
                    <a:lstStyle/>
                    <a:p>
                      <a:r>
                        <a:rPr lang="en-GB" sz="1600" dirty="0" smtClean="0"/>
                        <a:t>/DYNAMICBASE</a:t>
                      </a:r>
                      <a:endParaRPr lang="en-US" sz="1600" dirty="0"/>
                    </a:p>
                  </a:txBody>
                  <a:tcPr marL="121844" marR="121844"/>
                </a:tc>
              </a:tr>
              <a:tr h="370840">
                <a:tc>
                  <a:txBody>
                    <a:bodyPr/>
                    <a:lstStyle/>
                    <a:p>
                      <a:r>
                        <a:rPr lang="en-GB" sz="1600" dirty="0" err="1" smtClean="0"/>
                        <a:t>SafeSEH</a:t>
                      </a:r>
                      <a:endParaRPr lang="en-US" sz="1600" dirty="0"/>
                    </a:p>
                  </a:txBody>
                  <a:tcPr marL="121844" marR="121844"/>
                </a:tc>
                <a:tc>
                  <a:txBody>
                    <a:bodyPr/>
                    <a:lstStyle/>
                    <a:p>
                      <a:r>
                        <a:rPr lang="en-GB" sz="1600" dirty="0" smtClean="0"/>
                        <a:t>SEH</a:t>
                      </a:r>
                      <a:r>
                        <a:rPr lang="en-GB" sz="1600" baseline="0" dirty="0" smtClean="0"/>
                        <a:t> overwrites</a:t>
                      </a:r>
                      <a:endParaRPr lang="en-US" sz="1600" dirty="0"/>
                    </a:p>
                  </a:txBody>
                  <a:tcPr marL="121844" marR="121844"/>
                </a:tc>
                <a:tc>
                  <a:txBody>
                    <a:bodyPr/>
                    <a:lstStyle/>
                    <a:p>
                      <a:endParaRPr lang="en-US" sz="1600" dirty="0"/>
                    </a:p>
                  </a:txBody>
                  <a:tcPr marL="121844" marR="121844"/>
                </a:tc>
                <a:tc>
                  <a:txBody>
                    <a:bodyPr/>
                    <a:lstStyle/>
                    <a:p>
                      <a:r>
                        <a:rPr lang="en-GB" sz="1600" dirty="0" smtClean="0"/>
                        <a:t>/SAFESEH</a:t>
                      </a:r>
                      <a:endParaRPr lang="en-US" sz="1600" dirty="0"/>
                    </a:p>
                  </a:txBody>
                  <a:tcPr marL="121844" marR="121844"/>
                </a:tc>
              </a:tr>
              <a:tr h="370840">
                <a:tc>
                  <a:txBody>
                    <a:bodyPr/>
                    <a:lstStyle/>
                    <a:p>
                      <a:r>
                        <a:rPr lang="en-GB" sz="1600" dirty="0" smtClean="0"/>
                        <a:t>SEHOP</a:t>
                      </a:r>
                      <a:endParaRPr lang="en-US" sz="1600" dirty="0"/>
                    </a:p>
                  </a:txBody>
                  <a:tcPr marL="121844" marR="121844"/>
                </a:tc>
                <a:tc>
                  <a:txBody>
                    <a:bodyPr/>
                    <a:lstStyle/>
                    <a:p>
                      <a:pPr algn="ctr"/>
                      <a:r>
                        <a:rPr lang="en-GB" sz="1600" dirty="0" smtClean="0"/>
                        <a:t>“</a:t>
                      </a:r>
                      <a:endParaRPr lang="en-US" sz="1600" dirty="0"/>
                    </a:p>
                  </a:txBody>
                  <a:tcPr marL="121844" marR="121844"/>
                </a:tc>
                <a:tc>
                  <a:txBody>
                    <a:bodyPr/>
                    <a:lstStyle/>
                    <a:p>
                      <a:r>
                        <a:rPr lang="en-GB" sz="1600" dirty="0" smtClean="0"/>
                        <a:t>Win 7+</a:t>
                      </a:r>
                      <a:endParaRPr lang="en-US" sz="1600" dirty="0"/>
                    </a:p>
                  </a:txBody>
                  <a:tcPr marL="121844" marR="121844"/>
                </a:tc>
                <a:tc>
                  <a:txBody>
                    <a:bodyPr/>
                    <a:lstStyle/>
                    <a:p>
                      <a:r>
                        <a:rPr lang="en-GB" sz="1600" dirty="0" err="1" smtClean="0"/>
                        <a:t>Reg</a:t>
                      </a:r>
                      <a:r>
                        <a:rPr lang="en-GB" sz="1600" baseline="0" dirty="0" smtClean="0"/>
                        <a:t> key entry</a:t>
                      </a:r>
                      <a:endParaRPr lang="en-US" sz="1600" dirty="0"/>
                    </a:p>
                  </a:txBody>
                  <a:tcPr marL="121844" marR="121844"/>
                </a:tc>
              </a:tr>
            </a:tbl>
          </a:graphicData>
        </a:graphic>
      </p:graphicFrame>
      <p:sp>
        <p:nvSpPr>
          <p:cNvPr id="5" name="TextBox 4"/>
          <p:cNvSpPr txBox="1"/>
          <p:nvPr/>
        </p:nvSpPr>
        <p:spPr>
          <a:xfrm>
            <a:off x="625209" y="5836622"/>
            <a:ext cx="7057079" cy="417574"/>
          </a:xfrm>
          <a:prstGeom prst="rect">
            <a:avLst/>
          </a:prstGeom>
          <a:noFill/>
        </p:spPr>
        <p:txBody>
          <a:bodyPr wrap="none" lIns="108807" tIns="54403" rIns="108807" bIns="54403" rtlCol="0">
            <a:spAutoFit/>
          </a:bodyPr>
          <a:lstStyle/>
          <a:p>
            <a:r>
              <a:rPr lang="en-US" sz="2000" dirty="0"/>
              <a:t>See </a:t>
            </a:r>
            <a:r>
              <a:rPr lang="en-US" sz="2000" dirty="0">
                <a:hlinkClick r:id="rId3"/>
              </a:rPr>
              <a:t>http://msdn.microsoft.com/en-us/library/bb430720.aspx</a:t>
            </a:r>
            <a:endParaRPr lang="en-US" sz="2000" dirty="0"/>
          </a:p>
        </p:txBody>
      </p:sp>
    </p:spTree>
    <p:extLst>
      <p:ext uri="{BB962C8B-B14F-4D97-AF65-F5344CB8AC3E}">
        <p14:creationId xmlns:p14="http://schemas.microsoft.com/office/powerpoint/2010/main" val="13596080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Binscope</a:t>
            </a:r>
            <a:r>
              <a:rPr lang="en-US" dirty="0" smtClean="0"/>
              <a:t> Binary Analyzer</a:t>
            </a:r>
            <a:endParaRPr lang="en-US" dirty="0"/>
          </a:p>
        </p:txBody>
      </p:sp>
      <p:pic>
        <p:nvPicPr>
          <p:cNvPr id="6" name="Picture 2" descr="C:\Users\jrjones\Documents\S-Workspace\Projects\0916 SDL Tools Release\Binscope screenshots\BinScopeSA-Config.PNG"/>
          <p:cNvPicPr>
            <a:picLocks noGrp="1" noChangeAspect="1" noChangeArrowheads="1"/>
          </p:cNvPicPr>
          <p:nvPr>
            <p:ph sz="half" idx="1"/>
          </p:nvPr>
        </p:nvPicPr>
        <p:blipFill>
          <a:blip r:embed="rId2" cstate="print"/>
          <a:stretch>
            <a:fillRect/>
          </a:stretch>
        </p:blipFill>
        <p:spPr bwMode="auto">
          <a:xfrm>
            <a:off x="528547" y="1447800"/>
            <a:ext cx="5509516" cy="4541520"/>
          </a:xfrm>
          <a:prstGeom prst="rect">
            <a:avLst/>
          </a:prstGeom>
          <a:noFill/>
        </p:spPr>
      </p:pic>
      <p:sp>
        <p:nvSpPr>
          <p:cNvPr id="5" name="Content Placeholder 4"/>
          <p:cNvSpPr>
            <a:spLocks noGrp="1"/>
          </p:cNvSpPr>
          <p:nvPr>
            <p:ph sz="half" idx="2"/>
          </p:nvPr>
        </p:nvSpPr>
        <p:spPr>
          <a:xfrm>
            <a:off x="6195986" y="1777630"/>
            <a:ext cx="5383398" cy="4525963"/>
          </a:xfrm>
        </p:spPr>
        <p:txBody>
          <a:bodyPr>
            <a:normAutofit fontScale="77500" lnSpcReduction="20000"/>
          </a:bodyPr>
          <a:lstStyle/>
          <a:p>
            <a:r>
              <a:rPr lang="en-US" dirty="0"/>
              <a:t>Provides an extensive analysis of </a:t>
            </a:r>
            <a:r>
              <a:rPr lang="en-US" dirty="0" smtClean="0"/>
              <a:t>an application binary </a:t>
            </a:r>
          </a:p>
          <a:p>
            <a:pPr>
              <a:buNone/>
            </a:pPr>
            <a:endParaRPr lang="en-US" dirty="0" smtClean="0"/>
          </a:p>
          <a:p>
            <a:r>
              <a:rPr lang="en-US" dirty="0" smtClean="0"/>
              <a:t>Checks done by </a:t>
            </a:r>
            <a:r>
              <a:rPr lang="en-US" dirty="0" err="1" smtClean="0"/>
              <a:t>Binscope</a:t>
            </a:r>
            <a:endParaRPr lang="en-US" dirty="0" smtClean="0"/>
          </a:p>
          <a:p>
            <a:pPr lvl="1"/>
            <a:r>
              <a:rPr lang="en-US" dirty="0" smtClean="0"/>
              <a:t>/GS - to </a:t>
            </a:r>
            <a:r>
              <a:rPr lang="en-US" dirty="0"/>
              <a:t>prevent </a:t>
            </a:r>
            <a:r>
              <a:rPr lang="en-US" dirty="0" smtClean="0"/>
              <a:t>buffer overflows</a:t>
            </a:r>
            <a:endParaRPr lang="en-US" dirty="0"/>
          </a:p>
          <a:p>
            <a:pPr lvl="1"/>
            <a:r>
              <a:rPr lang="en-US" dirty="0"/>
              <a:t>/</a:t>
            </a:r>
            <a:r>
              <a:rPr lang="en-US" dirty="0" err="1" smtClean="0"/>
              <a:t>SafeSEH</a:t>
            </a:r>
            <a:r>
              <a:rPr lang="en-US" dirty="0" smtClean="0"/>
              <a:t> - to </a:t>
            </a:r>
            <a:r>
              <a:rPr lang="en-US" dirty="0"/>
              <a:t>ensure safe exception handling</a:t>
            </a:r>
          </a:p>
          <a:p>
            <a:pPr lvl="1"/>
            <a:r>
              <a:rPr lang="en-US" dirty="0"/>
              <a:t>/NXCOMPAT -</a:t>
            </a:r>
            <a:r>
              <a:rPr lang="en-US" dirty="0" smtClean="0"/>
              <a:t> </a:t>
            </a:r>
            <a:r>
              <a:rPr lang="en-US" dirty="0"/>
              <a:t>to prevent data execution </a:t>
            </a:r>
          </a:p>
          <a:p>
            <a:pPr lvl="1"/>
            <a:r>
              <a:rPr lang="en-US" dirty="0"/>
              <a:t>/DYNAMICBASE </a:t>
            </a:r>
            <a:r>
              <a:rPr lang="en-US" dirty="0" smtClean="0"/>
              <a:t>- </a:t>
            </a:r>
            <a:r>
              <a:rPr lang="en-US" dirty="0"/>
              <a:t>to enable ASLR</a:t>
            </a:r>
          </a:p>
          <a:p>
            <a:pPr lvl="1"/>
            <a:r>
              <a:rPr lang="en-US" dirty="0"/>
              <a:t>Strong-Named Assemblies </a:t>
            </a:r>
            <a:r>
              <a:rPr lang="en-US" dirty="0" smtClean="0"/>
              <a:t>- to </a:t>
            </a:r>
            <a:r>
              <a:rPr lang="en-US" dirty="0"/>
              <a:t>ensure unique key pairs and strong integrity </a:t>
            </a:r>
            <a:r>
              <a:rPr lang="en-US" dirty="0" smtClean="0"/>
              <a:t>checks</a:t>
            </a:r>
          </a:p>
          <a:p>
            <a:pPr lvl="1"/>
            <a:r>
              <a:rPr lang="en-US" dirty="0" smtClean="0"/>
              <a:t>Known </a:t>
            </a:r>
            <a:r>
              <a:rPr lang="en-US" dirty="0"/>
              <a:t>good ATL headers are being </a:t>
            </a:r>
            <a:r>
              <a:rPr lang="en-US" dirty="0" smtClean="0"/>
              <a:t>used</a:t>
            </a:r>
          </a:p>
          <a:p>
            <a:pPr lvl="1">
              <a:buNone/>
            </a:pPr>
            <a:endParaRPr lang="en-US" dirty="0" smtClean="0"/>
          </a:p>
          <a:p>
            <a:r>
              <a:rPr lang="en-US" dirty="0" smtClean="0"/>
              <a:t>Use either standalone or integrated with Visual Studio (VS) and Team Foundation Server (TFS)</a:t>
            </a:r>
          </a:p>
          <a:p>
            <a:pPr lvl="1"/>
            <a:endParaRPr lang="en-US" dirty="0"/>
          </a:p>
          <a:p>
            <a:pPr marL="0" indent="0">
              <a:buNone/>
            </a:pPr>
            <a:endParaRPr lang="en-US" dirty="0"/>
          </a:p>
        </p:txBody>
      </p:sp>
    </p:spTree>
    <p:extLst>
      <p:ext uri="{BB962C8B-B14F-4D97-AF65-F5344CB8AC3E}">
        <p14:creationId xmlns:p14="http://schemas.microsoft.com/office/powerpoint/2010/main" val="11812866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BinScope</a:t>
            </a:r>
            <a:r>
              <a:rPr lang="en-US" dirty="0" smtClean="0"/>
              <a:t> Binary Analyzer</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5019676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MiniFuzz</a:t>
            </a:r>
            <a:r>
              <a:rPr lang="en-US" dirty="0" smtClean="0"/>
              <a:t> File </a:t>
            </a:r>
            <a:r>
              <a:rPr lang="en-US" dirty="0" err="1" smtClean="0"/>
              <a:t>Fuzzer</a:t>
            </a:r>
            <a:endParaRPr lang="en-US" dirty="0"/>
          </a:p>
        </p:txBody>
      </p:sp>
      <p:pic>
        <p:nvPicPr>
          <p:cNvPr id="6" name=" 0"/>
          <p:cNvPicPr>
            <a:picLocks noGrp="1"/>
          </p:cNvPicPr>
          <p:nvPr>
            <p:ph sz="half" idx="1"/>
          </p:nvPr>
        </p:nvPicPr>
        <p:blipFill>
          <a:blip r:embed="rId2" cstate="print">
            <a:extLst/>
          </a:blip>
          <a:stretch>
            <a:fillRect/>
          </a:stretch>
        </p:blipFill>
        <p:spPr>
          <a:xfrm>
            <a:off x="519113" y="1322070"/>
            <a:ext cx="5367337" cy="507873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p:txBody>
          <a:bodyPr>
            <a:normAutofit fontScale="62500" lnSpcReduction="20000"/>
          </a:bodyPr>
          <a:lstStyle/>
          <a:p>
            <a:r>
              <a:rPr lang="en-US" dirty="0" err="1"/>
              <a:t>MiniFuzz</a:t>
            </a:r>
            <a:r>
              <a:rPr lang="en-US" dirty="0"/>
              <a:t> is a basic testing tool designed to help detect code flaws that may expose security vulnerabilities in file-handling code. </a:t>
            </a:r>
          </a:p>
          <a:p>
            <a:pPr lvl="1"/>
            <a:r>
              <a:rPr lang="en-US" dirty="0" smtClean="0"/>
              <a:t>Creates corrupted </a:t>
            </a:r>
            <a:r>
              <a:rPr lang="en-US" dirty="0"/>
              <a:t>variations of valid input </a:t>
            </a:r>
            <a:r>
              <a:rPr lang="en-US" dirty="0" smtClean="0"/>
              <a:t>files</a:t>
            </a:r>
          </a:p>
          <a:p>
            <a:pPr lvl="1"/>
            <a:r>
              <a:rPr lang="en-US" dirty="0" smtClean="0"/>
              <a:t>Exercises </a:t>
            </a:r>
            <a:r>
              <a:rPr lang="en-US" dirty="0"/>
              <a:t>the code in an attempt to expose unexpected application behaviors. </a:t>
            </a:r>
            <a:endParaRPr lang="en-US" dirty="0" smtClean="0"/>
          </a:p>
          <a:p>
            <a:pPr lvl="1"/>
            <a:r>
              <a:rPr lang="en-US" dirty="0" smtClean="0"/>
              <a:t>Lightweight</a:t>
            </a:r>
            <a:r>
              <a:rPr lang="en-US" dirty="0"/>
              <a:t>, for beginner or advanced security </a:t>
            </a:r>
            <a:r>
              <a:rPr lang="en-US" dirty="0" smtClean="0"/>
              <a:t>testing</a:t>
            </a:r>
            <a:endParaRPr lang="en-US" dirty="0"/>
          </a:p>
          <a:p>
            <a:pPr lvl="1"/>
            <a:r>
              <a:rPr lang="en-US" dirty="0" smtClean="0"/>
              <a:t>Use either standalone or integrated with </a:t>
            </a:r>
            <a:r>
              <a:rPr lang="en-US" dirty="0"/>
              <a:t>Visual Studio (VS) and Team Foundation Server (TFS)</a:t>
            </a:r>
          </a:p>
          <a:p>
            <a:pPr marL="0" indent="0">
              <a:buNone/>
            </a:pPr>
            <a:endParaRPr lang="en-US" dirty="0"/>
          </a:p>
        </p:txBody>
      </p:sp>
    </p:spTree>
    <p:extLst>
      <p:ext uri="{BB962C8B-B14F-4D97-AF65-F5344CB8AC3E}">
        <p14:creationId xmlns:p14="http://schemas.microsoft.com/office/powerpoint/2010/main" val="315667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!exploitable</a:t>
            </a:r>
            <a:endParaRPr lang="en-US" dirty="0"/>
          </a:p>
        </p:txBody>
      </p:sp>
      <p:sp>
        <p:nvSpPr>
          <p:cNvPr id="3" name="Content Placeholder 2"/>
          <p:cNvSpPr>
            <a:spLocks noGrp="1"/>
          </p:cNvSpPr>
          <p:nvPr>
            <p:ph sz="half" idx="1"/>
          </p:nvPr>
        </p:nvSpPr>
        <p:spPr>
          <a:xfrm>
            <a:off x="519112" y="1447800"/>
            <a:ext cx="11173016" cy="4628960"/>
          </a:xfrm>
        </p:spPr>
        <p:txBody>
          <a:bodyPr/>
          <a:lstStyle/>
          <a:p>
            <a:r>
              <a:rPr lang="en-US" dirty="0" smtClean="0"/>
              <a:t>Creates </a:t>
            </a:r>
            <a:r>
              <a:rPr lang="en-US" dirty="0"/>
              <a:t>hashes to determine the uniqueness of a </a:t>
            </a:r>
            <a:r>
              <a:rPr lang="en-US" dirty="0" smtClean="0"/>
              <a:t>crash</a:t>
            </a:r>
          </a:p>
          <a:p>
            <a:r>
              <a:rPr lang="en-US" dirty="0"/>
              <a:t>A</a:t>
            </a:r>
            <a:r>
              <a:rPr lang="en-US" dirty="0" smtClean="0"/>
              <a:t>ssigns </a:t>
            </a:r>
            <a:r>
              <a:rPr lang="en-US" dirty="0"/>
              <a:t>an exploitability rating to the crash: Exploitable, Probably Exploitable, Probably Not Exploitable, or Unknown. </a:t>
            </a:r>
            <a:endParaRPr lang="en-US" dirty="0" smtClean="0"/>
          </a:p>
          <a:p>
            <a:r>
              <a:rPr lang="en-US" dirty="0" smtClean="0"/>
              <a:t>An extension of Microsoft debuggers</a:t>
            </a:r>
            <a:endParaRPr lang="en-US" dirty="0"/>
          </a:p>
          <a:p>
            <a:pPr lvl="1"/>
            <a:r>
              <a:rPr lang="en-US" b="1" i="1" dirty="0" err="1" smtClean="0"/>
              <a:t>windbg</a:t>
            </a:r>
            <a:r>
              <a:rPr lang="en-US" b="1" i="1" dirty="0" smtClean="0"/>
              <a:t> </a:t>
            </a:r>
            <a:r>
              <a:rPr lang="en-US" b="1" i="1" dirty="0"/>
              <a:t>badapp.exe \users\mike\desktop\</a:t>
            </a:r>
            <a:r>
              <a:rPr lang="en-US" b="1" i="1" dirty="0" err="1"/>
              <a:t>minifuzz</a:t>
            </a:r>
            <a:r>
              <a:rPr lang="en-US" b="1" i="1" dirty="0"/>
              <a:t>\crashes\foobar8776.bad</a:t>
            </a:r>
          </a:p>
          <a:p>
            <a:pPr lvl="1"/>
            <a:r>
              <a:rPr lang="en-US" b="1" i="1" dirty="0" smtClean="0"/>
              <a:t>!</a:t>
            </a:r>
            <a:r>
              <a:rPr lang="en-US" b="1" i="1" dirty="0"/>
              <a:t>load </a:t>
            </a:r>
            <a:r>
              <a:rPr lang="en-US" b="1" i="1" dirty="0" err="1"/>
              <a:t>winext</a:t>
            </a:r>
            <a:r>
              <a:rPr lang="en-US" b="1" i="1" dirty="0"/>
              <a:t>\msec.dll</a:t>
            </a:r>
          </a:p>
          <a:p>
            <a:pPr lvl="1"/>
            <a:r>
              <a:rPr lang="en-US" dirty="0"/>
              <a:t>Run the process and have it parse the </a:t>
            </a:r>
            <a:r>
              <a:rPr lang="en-US" dirty="0" smtClean="0"/>
              <a:t>file: </a:t>
            </a:r>
            <a:r>
              <a:rPr lang="en-US" b="1" i="1" dirty="0" smtClean="0"/>
              <a:t>g</a:t>
            </a:r>
            <a:endParaRPr lang="en-US" b="1" i="1" dirty="0"/>
          </a:p>
          <a:p>
            <a:pPr lvl="1"/>
            <a:r>
              <a:rPr lang="en-US" dirty="0"/>
              <a:t>Finally, run !exploitable to take a first pass analysis of the failure</a:t>
            </a:r>
            <a:r>
              <a:rPr lang="en-US" dirty="0" smtClean="0"/>
              <a:t>: </a:t>
            </a:r>
            <a:r>
              <a:rPr lang="en-US" b="1" i="1" dirty="0" smtClean="0"/>
              <a:t>!</a:t>
            </a:r>
            <a:r>
              <a:rPr lang="en-US" b="1" i="1" dirty="0"/>
              <a:t>exploitable</a:t>
            </a:r>
          </a:p>
          <a:p>
            <a:r>
              <a:rPr lang="en-US" dirty="0"/>
              <a:t>Open source </a:t>
            </a:r>
            <a:r>
              <a:rPr lang="en-US" dirty="0">
                <a:hlinkClick r:id="rId2"/>
              </a:rPr>
              <a:t>http://msecdbg.codeplex.com</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593615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4" descr="C:\Program Files\Microsoft Resource DVD Artwork\DVD_ART\Artwork_Imagery\Shapes and Graphics\Arrows - arrow\Curved\upward purple blue arrow.png"/>
          <p:cNvPicPr>
            <a:picLocks noChangeAspect="1" noChangeArrowheads="1"/>
          </p:cNvPicPr>
          <p:nvPr/>
        </p:nvPicPr>
        <p:blipFill>
          <a:blip r:embed="rId3" cstate="print">
            <a:duotone>
              <a:schemeClr val="accent1">
                <a:shade val="45000"/>
                <a:satMod val="135000"/>
              </a:schemeClr>
              <a:prstClr val="white"/>
            </a:duotone>
            <a:lum bright="59000"/>
          </a:blip>
          <a:srcRect/>
          <a:stretch>
            <a:fillRect/>
          </a:stretch>
        </p:blipFill>
        <p:spPr bwMode="auto">
          <a:xfrm>
            <a:off x="6" y="485777"/>
            <a:ext cx="12709389" cy="6372225"/>
          </a:xfrm>
          <a:prstGeom prst="rect">
            <a:avLst/>
          </a:prstGeom>
          <a:noFill/>
          <a:effectLst/>
        </p:spPr>
      </p:pic>
      <p:sp>
        <p:nvSpPr>
          <p:cNvPr id="11266" name="Rectangle 56"/>
          <p:cNvSpPr>
            <a:spLocks noGrp="1" noChangeArrowheads="1"/>
          </p:cNvSpPr>
          <p:nvPr>
            <p:ph type="title"/>
          </p:nvPr>
        </p:nvSpPr>
        <p:spPr>
          <a:xfrm>
            <a:off x="609442" y="893764"/>
            <a:ext cx="10980522" cy="443198"/>
          </a:xfrm>
        </p:spPr>
        <p:txBody>
          <a:bodyPr>
            <a:normAutofit/>
          </a:bodyPr>
          <a:lstStyle/>
          <a:p>
            <a:r>
              <a:rPr lang="en-US" sz="3200" dirty="0" smtClean="0"/>
              <a:t>Security Timeline at Microsoft…</a:t>
            </a:r>
          </a:p>
        </p:txBody>
      </p:sp>
      <p:sp>
        <p:nvSpPr>
          <p:cNvPr id="49" name="Rectangle 56"/>
          <p:cNvSpPr txBox="1">
            <a:spLocks noChangeArrowheads="1"/>
          </p:cNvSpPr>
          <p:nvPr/>
        </p:nvSpPr>
        <p:spPr bwMode="auto">
          <a:xfrm>
            <a:off x="822512" y="3169009"/>
            <a:ext cx="1337161" cy="4247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400" b="1" u="none" strike="noStrike" kern="1200" cap="none" spc="-150" normalizeH="0" baseline="0" noProof="0" dirty="0" smtClean="0">
                <a:ln w="3175">
                  <a:noFill/>
                </a:ln>
                <a:solidFill>
                  <a:schemeClr val="tx2">
                    <a:lumMod val="40000"/>
                    <a:lumOff val="60000"/>
                  </a:schemeClr>
                </a:solidFill>
                <a:uLnTx/>
                <a:uFillTx/>
                <a:latin typeface="+mj-lt"/>
                <a:ea typeface="+mn-ea"/>
                <a:cs typeface="Arial" charset="0"/>
              </a:rPr>
              <a:t>2002-2003</a:t>
            </a:r>
          </a:p>
        </p:txBody>
      </p:sp>
      <p:sp>
        <p:nvSpPr>
          <p:cNvPr id="50" name="Rectangle 56"/>
          <p:cNvSpPr txBox="1">
            <a:spLocks noChangeArrowheads="1"/>
          </p:cNvSpPr>
          <p:nvPr/>
        </p:nvSpPr>
        <p:spPr bwMode="auto">
          <a:xfrm>
            <a:off x="4130793" y="2606187"/>
            <a:ext cx="734881" cy="4247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400" b="1" u="none" strike="noStrike" kern="1200" cap="none" spc="-150" normalizeH="0" baseline="0" noProof="0" dirty="0" smtClean="0">
                <a:ln w="3175">
                  <a:noFill/>
                </a:ln>
                <a:solidFill>
                  <a:schemeClr val="tx2">
                    <a:lumMod val="40000"/>
                    <a:lumOff val="60000"/>
                  </a:schemeClr>
                </a:solidFill>
                <a:uLnTx/>
                <a:uFillTx/>
                <a:latin typeface="+mj-lt"/>
                <a:ea typeface="+mn-ea"/>
                <a:cs typeface="Arial" charset="0"/>
              </a:rPr>
              <a:t>2004</a:t>
            </a:r>
          </a:p>
        </p:txBody>
      </p:sp>
      <p:sp>
        <p:nvSpPr>
          <p:cNvPr id="51" name="Rectangle 56"/>
          <p:cNvSpPr txBox="1">
            <a:spLocks noChangeArrowheads="1"/>
          </p:cNvSpPr>
          <p:nvPr/>
        </p:nvSpPr>
        <p:spPr bwMode="auto">
          <a:xfrm>
            <a:off x="6488730" y="1920875"/>
            <a:ext cx="1346010" cy="4247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400" b="1" u="none" strike="noStrike" kern="1200" cap="none" spc="-150" normalizeH="0" baseline="0" noProof="0" dirty="0" smtClean="0">
                <a:ln w="3175">
                  <a:noFill/>
                </a:ln>
                <a:solidFill>
                  <a:schemeClr val="tx2">
                    <a:lumMod val="40000"/>
                    <a:lumOff val="60000"/>
                  </a:schemeClr>
                </a:solidFill>
                <a:uLnTx/>
                <a:uFillTx/>
                <a:latin typeface="+mj-lt"/>
                <a:ea typeface="+mn-ea"/>
                <a:cs typeface="Arial" charset="0"/>
              </a:rPr>
              <a:t>2005-2007</a:t>
            </a:r>
          </a:p>
        </p:txBody>
      </p:sp>
      <p:sp>
        <p:nvSpPr>
          <p:cNvPr id="52" name="Rectangle 56"/>
          <p:cNvSpPr txBox="1">
            <a:spLocks noChangeArrowheads="1"/>
          </p:cNvSpPr>
          <p:nvPr/>
        </p:nvSpPr>
        <p:spPr bwMode="auto">
          <a:xfrm>
            <a:off x="9895296" y="1298269"/>
            <a:ext cx="752129" cy="424732"/>
          </a:xfrm>
          <a:prstGeom prst="rect">
            <a:avLst/>
          </a:prstGeom>
          <a:noFill/>
          <a:ln>
            <a:miter lim="800000"/>
            <a:headEnd/>
            <a:tailEnd/>
          </a:ln>
        </p:spPr>
        <p:txBody>
          <a:bodyPr vert="horz" wrap="none" lIns="91440" tIns="45720" rIns="91440" bIns="45720" numCol="1" rtlCol="0" anchor="t" anchorCtr="0" compatLnSpc="1">
            <a:prstTxWarp prst="textNoShape">
              <a:avLst/>
            </a:prstTxWarp>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400" b="1" u="none" strike="noStrike" kern="1200" cap="none" spc="-150" normalizeH="0" baseline="0" noProof="0" dirty="0" smtClean="0">
                <a:ln w="3175">
                  <a:noFill/>
                </a:ln>
                <a:solidFill>
                  <a:schemeClr val="tx2">
                    <a:lumMod val="40000"/>
                    <a:lumOff val="60000"/>
                  </a:schemeClr>
                </a:solidFill>
                <a:uLnTx/>
                <a:uFillTx/>
                <a:latin typeface="+mj-lt"/>
                <a:ea typeface="+mn-ea"/>
                <a:cs typeface="Arial" charset="0"/>
              </a:rPr>
              <a:t>Now</a:t>
            </a:r>
          </a:p>
        </p:txBody>
      </p:sp>
      <p:grpSp>
        <p:nvGrpSpPr>
          <p:cNvPr id="17" name="Group 16"/>
          <p:cNvGrpSpPr/>
          <p:nvPr/>
        </p:nvGrpSpPr>
        <p:grpSpPr>
          <a:xfrm>
            <a:off x="507869" y="3596509"/>
            <a:ext cx="2691699" cy="3026980"/>
            <a:chOff x="381000" y="3310759"/>
            <a:chExt cx="2019300" cy="302698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5" name="Rounded Rectangle 24"/>
            <p:cNvSpPr/>
            <p:nvPr/>
          </p:nvSpPr>
          <p:spPr>
            <a:xfrm>
              <a:off x="381000" y="3310759"/>
              <a:ext cx="1999593" cy="3026980"/>
            </a:xfrm>
            <a:prstGeom prst="roundRect">
              <a:avLst>
                <a:gd name="adj" fmla="val 643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381000" y="3444240"/>
              <a:ext cx="2019300" cy="2166747"/>
            </a:xfrm>
            <a:prstGeom prst="rect">
              <a:avLst/>
            </a:prstGeom>
            <a:grpFill/>
          </p:spPr>
          <p:txBody>
            <a:bodyPr wrap="square">
              <a:spAutoFit/>
            </a:bodyPr>
            <a:lstStyle/>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Bill Gates writes “Trustworthy Computing” memo early 2002</a:t>
              </a:r>
            </a:p>
            <a:p>
              <a:pPr marL="228600" indent="-228600" defTabSz="914363">
                <a:lnSpc>
                  <a:spcPct val="90000"/>
                </a:lnSpc>
                <a:spcBef>
                  <a:spcPct val="20000"/>
                </a:spcBef>
                <a:buFont typeface="Arial" pitchFamily="34" charset="0"/>
                <a:buChar char="•"/>
              </a:pPr>
              <a:endParaRPr lang="en-US" sz="600" dirty="0" smtClean="0">
                <a:solidFill>
                  <a:schemeClr val="bg1"/>
                </a:solidFill>
                <a:latin typeface="Segoe UI" pitchFamily="34" charset="0"/>
                <a:cs typeface="Segoe UI" pitchFamily="34" charset="0"/>
              </a:endParaRPr>
            </a:p>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“Windows security push” for Windows Server 2003 </a:t>
              </a:r>
            </a:p>
            <a:p>
              <a:pPr marL="228600" indent="-228600" defTabSz="914363">
                <a:lnSpc>
                  <a:spcPct val="90000"/>
                </a:lnSpc>
                <a:spcBef>
                  <a:spcPct val="20000"/>
                </a:spcBef>
                <a:buFont typeface="Arial" pitchFamily="34" charset="0"/>
                <a:buChar char="•"/>
              </a:pPr>
              <a:endParaRPr lang="en-US" sz="600" dirty="0" smtClean="0">
                <a:solidFill>
                  <a:schemeClr val="bg1"/>
                </a:solidFill>
                <a:latin typeface="Segoe UI" pitchFamily="34" charset="0"/>
                <a:cs typeface="Segoe UI" pitchFamily="34" charset="0"/>
              </a:endParaRPr>
            </a:p>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Security push and FSR extended to other products</a:t>
              </a:r>
            </a:p>
          </p:txBody>
        </p:sp>
      </p:grpSp>
      <p:grpSp>
        <p:nvGrpSpPr>
          <p:cNvPr id="18" name="Group 17"/>
          <p:cNvGrpSpPr/>
          <p:nvPr/>
        </p:nvGrpSpPr>
        <p:grpSpPr>
          <a:xfrm>
            <a:off x="3334998" y="3045370"/>
            <a:ext cx="2675351" cy="3584030"/>
            <a:chOff x="2501900" y="2892970"/>
            <a:chExt cx="2007036" cy="286353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6" name="Rounded Rectangle 25"/>
            <p:cNvSpPr/>
            <p:nvPr/>
          </p:nvSpPr>
          <p:spPr>
            <a:xfrm>
              <a:off x="2509343" y="2892970"/>
              <a:ext cx="1999593" cy="2863532"/>
            </a:xfrm>
            <a:prstGeom prst="roundRect">
              <a:avLst>
                <a:gd name="adj" fmla="val 643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p:cNvSpPr/>
            <p:nvPr/>
          </p:nvSpPr>
          <p:spPr>
            <a:xfrm>
              <a:off x="2501900" y="2974340"/>
              <a:ext cx="1955800" cy="2262318"/>
            </a:xfrm>
            <a:prstGeom prst="rect">
              <a:avLst/>
            </a:prstGeom>
            <a:grpFill/>
          </p:spPr>
          <p:txBody>
            <a:bodyPr wrap="square">
              <a:spAutoFit/>
            </a:bodyPr>
            <a:lstStyle/>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Microsoft Senior Leadership Team agrees to require SDL for all products that:</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Are exposed to meaningful risk and/or </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Process sensitive data</a:t>
              </a:r>
            </a:p>
            <a:p>
              <a:pPr lvl="1" indent="-228600" defTabSz="914363">
                <a:lnSpc>
                  <a:spcPct val="90000"/>
                </a:lnSpc>
                <a:spcBef>
                  <a:spcPct val="20000"/>
                </a:spcBef>
                <a:buFont typeface="Arial" pitchFamily="34" charset="0"/>
                <a:buChar char="•"/>
              </a:pPr>
              <a:endParaRPr lang="en-US" sz="1400" dirty="0" smtClean="0">
                <a:solidFill>
                  <a:schemeClr val="bg1"/>
                </a:solidFill>
                <a:latin typeface="Segoe UI" pitchFamily="34" charset="0"/>
                <a:cs typeface="Segoe UI" pitchFamily="34" charset="0"/>
              </a:endParaRPr>
            </a:p>
            <a:p>
              <a:pPr lvl="1" indent="-228600" defTabSz="914363">
                <a:lnSpc>
                  <a:spcPct val="90000"/>
                </a:lnSpc>
                <a:spcBef>
                  <a:spcPct val="20000"/>
                </a:spcBef>
                <a:buFont typeface="Arial" pitchFamily="34" charset="0"/>
                <a:buChar char="•"/>
              </a:pPr>
              <a:endParaRPr lang="en-US" sz="1400" dirty="0" smtClean="0">
                <a:solidFill>
                  <a:schemeClr val="bg1"/>
                </a:solidFill>
                <a:latin typeface="Segoe UI" pitchFamily="34" charset="0"/>
                <a:cs typeface="Segoe UI" pitchFamily="34" charset="0"/>
              </a:endParaRPr>
            </a:p>
            <a:p>
              <a:pPr lvl="1" indent="-228600" defTabSz="914363">
                <a:lnSpc>
                  <a:spcPct val="90000"/>
                </a:lnSpc>
                <a:spcBef>
                  <a:spcPct val="20000"/>
                </a:spcBef>
              </a:pPr>
              <a:endParaRPr lang="en-US" sz="1400" dirty="0" smtClean="0">
                <a:solidFill>
                  <a:schemeClr val="bg1"/>
                </a:solidFill>
                <a:latin typeface="Segoe UI" pitchFamily="34" charset="0"/>
                <a:cs typeface="Segoe UI" pitchFamily="34" charset="0"/>
              </a:endParaRPr>
            </a:p>
            <a:p>
              <a:pPr lvl="1" indent="-228600" defTabSz="914363">
                <a:lnSpc>
                  <a:spcPct val="90000"/>
                </a:lnSpc>
                <a:spcBef>
                  <a:spcPct val="20000"/>
                </a:spcBef>
                <a:buFont typeface="Arial" pitchFamily="34" charset="0"/>
                <a:buChar char="•"/>
              </a:pPr>
              <a:endParaRPr lang="en-US" sz="1400" dirty="0" smtClean="0">
                <a:solidFill>
                  <a:schemeClr val="bg1"/>
                </a:solidFill>
                <a:latin typeface="Segoe UI" pitchFamily="34" charset="0"/>
                <a:cs typeface="Segoe UI" pitchFamily="34" charset="0"/>
              </a:endParaRPr>
            </a:p>
            <a:p>
              <a:pPr lvl="1" indent="-228600" defTabSz="914363">
                <a:lnSpc>
                  <a:spcPct val="90000"/>
                </a:lnSpc>
                <a:spcBef>
                  <a:spcPct val="20000"/>
                </a:spcBef>
                <a:buFont typeface="Arial" pitchFamily="34" charset="0"/>
                <a:buChar char="•"/>
              </a:pPr>
              <a:endParaRPr lang="en-US" sz="1400" dirty="0" smtClean="0">
                <a:solidFill>
                  <a:schemeClr val="bg1"/>
                </a:solidFill>
                <a:latin typeface="Segoe UI" pitchFamily="34" charset="0"/>
                <a:cs typeface="Segoe UI" pitchFamily="34" charset="0"/>
              </a:endParaRPr>
            </a:p>
          </p:txBody>
        </p:sp>
      </p:grpSp>
      <p:grpSp>
        <p:nvGrpSpPr>
          <p:cNvPr id="19" name="Group 18"/>
          <p:cNvGrpSpPr/>
          <p:nvPr/>
        </p:nvGrpSpPr>
        <p:grpSpPr>
          <a:xfrm>
            <a:off x="6187226" y="2359034"/>
            <a:ext cx="2665430" cy="4270375"/>
            <a:chOff x="4679728" y="2359025"/>
            <a:chExt cx="1999593" cy="326926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7" name="Rounded Rectangle 26"/>
            <p:cNvSpPr/>
            <p:nvPr/>
          </p:nvSpPr>
          <p:spPr>
            <a:xfrm>
              <a:off x="4679728" y="2359025"/>
              <a:ext cx="1999593" cy="3269265"/>
            </a:xfrm>
            <a:prstGeom prst="roundRect">
              <a:avLst>
                <a:gd name="adj" fmla="val 643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4745862" y="2517140"/>
              <a:ext cx="1921638" cy="2101767"/>
            </a:xfrm>
            <a:prstGeom prst="rect">
              <a:avLst/>
            </a:prstGeom>
            <a:grpFill/>
          </p:spPr>
          <p:txBody>
            <a:bodyPr wrap="square">
              <a:spAutoFit/>
            </a:bodyPr>
            <a:lstStyle/>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SDL is enhanced </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“Fuzz” testing</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Code analysis</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Crypto design requirements</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Privacy</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Banned APIs </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and more…</a:t>
              </a:r>
            </a:p>
            <a:p>
              <a:pPr lvl="1" indent="-228600" defTabSz="914363">
                <a:lnSpc>
                  <a:spcPct val="90000"/>
                </a:lnSpc>
                <a:spcBef>
                  <a:spcPct val="20000"/>
                </a:spcBef>
                <a:buFont typeface="Arial" pitchFamily="34" charset="0"/>
                <a:buChar char="•"/>
              </a:pPr>
              <a:endParaRPr lang="en-US" sz="600" dirty="0" smtClean="0">
                <a:solidFill>
                  <a:schemeClr val="bg1"/>
                </a:solidFill>
                <a:latin typeface="Segoe UI" pitchFamily="34" charset="0"/>
                <a:cs typeface="Segoe UI" pitchFamily="34" charset="0"/>
              </a:endParaRPr>
            </a:p>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Windows Vista is the first OS to go through full SDL cycle</a:t>
              </a:r>
            </a:p>
          </p:txBody>
        </p:sp>
      </p:grpSp>
      <p:grpSp>
        <p:nvGrpSpPr>
          <p:cNvPr id="20" name="Group 19"/>
          <p:cNvGrpSpPr/>
          <p:nvPr/>
        </p:nvGrpSpPr>
        <p:grpSpPr>
          <a:xfrm>
            <a:off x="9015527" y="1749975"/>
            <a:ext cx="2830487" cy="4879427"/>
            <a:chOff x="6763407" y="1749973"/>
            <a:chExt cx="2123418" cy="468892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8" name="Rounded Rectangle 27"/>
            <p:cNvSpPr/>
            <p:nvPr/>
          </p:nvSpPr>
          <p:spPr>
            <a:xfrm>
              <a:off x="6763407" y="1749973"/>
              <a:ext cx="2123418" cy="4688927"/>
            </a:xfrm>
            <a:prstGeom prst="roundRect">
              <a:avLst>
                <a:gd name="adj" fmla="val 643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6801138" y="1807229"/>
              <a:ext cx="2028537" cy="2650014"/>
            </a:xfrm>
            <a:prstGeom prst="rect">
              <a:avLst/>
            </a:prstGeom>
            <a:grpFill/>
          </p:spPr>
          <p:txBody>
            <a:bodyPr wrap="square">
              <a:spAutoFit/>
            </a:bodyPr>
            <a:lstStyle/>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Optimize the process through feedback,</a:t>
              </a:r>
              <a:br>
                <a:rPr lang="en-US" sz="1600" dirty="0" smtClean="0">
                  <a:solidFill>
                    <a:schemeClr val="bg1"/>
                  </a:solidFill>
                  <a:latin typeface="Segoe UI" pitchFamily="34" charset="0"/>
                  <a:cs typeface="Segoe UI" pitchFamily="34" charset="0"/>
                </a:rPr>
              </a:br>
              <a:r>
                <a:rPr lang="en-US" sz="1600" dirty="0" smtClean="0">
                  <a:solidFill>
                    <a:schemeClr val="bg1"/>
                  </a:solidFill>
                  <a:latin typeface="Segoe UI" pitchFamily="34" charset="0"/>
                  <a:cs typeface="Segoe UI" pitchFamily="34" charset="0"/>
                </a:rPr>
                <a:t>analysis and automation</a:t>
              </a:r>
            </a:p>
            <a:p>
              <a:pPr marL="228600" indent="-228600" defTabSz="914363">
                <a:lnSpc>
                  <a:spcPct val="90000"/>
                </a:lnSpc>
                <a:spcBef>
                  <a:spcPct val="20000"/>
                </a:spcBef>
                <a:buFont typeface="Arial" pitchFamily="34" charset="0"/>
                <a:buChar char="•"/>
              </a:pPr>
              <a:endParaRPr lang="en-US" sz="600" dirty="0" smtClean="0">
                <a:solidFill>
                  <a:schemeClr val="bg1"/>
                </a:solidFill>
                <a:latin typeface="Segoe UI" pitchFamily="34" charset="0"/>
                <a:cs typeface="Segoe UI" pitchFamily="34" charset="0"/>
              </a:endParaRPr>
            </a:p>
            <a:p>
              <a:pPr marL="228600" indent="-228600" defTabSz="914363">
                <a:lnSpc>
                  <a:spcPct val="90000"/>
                </a:lnSpc>
                <a:spcBef>
                  <a:spcPct val="20000"/>
                </a:spcBef>
                <a:buFont typeface="Arial" pitchFamily="34" charset="0"/>
                <a:buChar char="•"/>
              </a:pPr>
              <a:r>
                <a:rPr lang="en-US" sz="1600" dirty="0" smtClean="0">
                  <a:solidFill>
                    <a:schemeClr val="bg1"/>
                  </a:solidFill>
                  <a:latin typeface="Segoe UI" pitchFamily="34" charset="0"/>
                  <a:cs typeface="Segoe UI" pitchFamily="34" charset="0"/>
                </a:rPr>
                <a:t>Evangelize </a:t>
              </a:r>
              <a:br>
                <a:rPr lang="en-US" sz="1600" dirty="0" smtClean="0">
                  <a:solidFill>
                    <a:schemeClr val="bg1"/>
                  </a:solidFill>
                  <a:latin typeface="Segoe UI" pitchFamily="34" charset="0"/>
                  <a:cs typeface="Segoe UI" pitchFamily="34" charset="0"/>
                </a:rPr>
              </a:br>
              <a:r>
                <a:rPr lang="en-US" sz="1600" dirty="0" smtClean="0">
                  <a:solidFill>
                    <a:schemeClr val="bg1"/>
                  </a:solidFill>
                  <a:latin typeface="Segoe UI" pitchFamily="34" charset="0"/>
                  <a:cs typeface="Segoe UI" pitchFamily="34" charset="0"/>
                </a:rPr>
                <a:t>the SDL to the software development community:</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SDL Process Guidance</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SDL Optimization Model</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SDL Pro Network</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SDL Tools</a:t>
              </a:r>
            </a:p>
            <a:p>
              <a:pPr lvl="1" indent="-228600" defTabSz="914363">
                <a:lnSpc>
                  <a:spcPct val="90000"/>
                </a:lnSpc>
                <a:spcBef>
                  <a:spcPct val="20000"/>
                </a:spcBef>
                <a:buFont typeface="Arial" pitchFamily="34" charset="0"/>
                <a:buChar char="•"/>
              </a:pPr>
              <a:r>
                <a:rPr lang="en-US" sz="1400" dirty="0" smtClean="0">
                  <a:solidFill>
                    <a:schemeClr val="bg1"/>
                  </a:solidFill>
                  <a:latin typeface="Segoe UI" pitchFamily="34" charset="0"/>
                  <a:cs typeface="Segoe UI" pitchFamily="34" charset="0"/>
                </a:rPr>
                <a:t>SDL Process Templates</a:t>
              </a:r>
            </a:p>
          </p:txBody>
        </p:sp>
      </p:grpSp>
    </p:spTree>
    <p:extLst>
      <p:ext uri="{BB962C8B-B14F-4D97-AF65-F5344CB8AC3E}">
        <p14:creationId xmlns:p14="http://schemas.microsoft.com/office/powerpoint/2010/main" val="19970195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MiniFuzz</a:t>
            </a:r>
            <a:r>
              <a:rPr lang="en-US" dirty="0" smtClean="0"/>
              <a:t> File </a:t>
            </a:r>
            <a:r>
              <a:rPr lang="en-US" dirty="0" err="1" smtClean="0"/>
              <a:t>Fuzzer</a:t>
            </a:r>
            <a:r>
              <a:rPr lang="en-US" dirty="0" smtClean="0"/>
              <a:t> and !exploitable</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3532722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323" y="-112776"/>
            <a:ext cx="10238613" cy="1066800"/>
          </a:xfrm>
        </p:spPr>
        <p:txBody>
          <a:bodyPr/>
          <a:lstStyle/>
          <a:p>
            <a:r>
              <a:rPr lang="en-US" dirty="0" smtClean="0"/>
              <a:t>Attack Surface Analyzer</a:t>
            </a:r>
            <a:endParaRPr lang="en-US" dirty="0"/>
          </a:p>
        </p:txBody>
      </p:sp>
      <p:sp>
        <p:nvSpPr>
          <p:cNvPr id="4" name="Content Placeholder 3"/>
          <p:cNvSpPr>
            <a:spLocks noGrp="1"/>
          </p:cNvSpPr>
          <p:nvPr>
            <p:ph sz="half" idx="1"/>
          </p:nvPr>
        </p:nvSpPr>
        <p:spPr>
          <a:xfrm>
            <a:off x="6181725" y="1447800"/>
            <a:ext cx="5486400" cy="2499146"/>
          </a:xfrm>
        </p:spPr>
        <p:txBody>
          <a:bodyPr/>
          <a:lstStyle/>
          <a:p>
            <a:r>
              <a:rPr lang="en-US" dirty="0" smtClean="0"/>
              <a:t>Takes system attack surface snapshots</a:t>
            </a:r>
          </a:p>
          <a:p>
            <a:r>
              <a:rPr lang="en-US" dirty="0" smtClean="0"/>
              <a:t>One before and one after installing the product</a:t>
            </a:r>
          </a:p>
          <a:p>
            <a:r>
              <a:rPr lang="en-US" dirty="0" smtClean="0"/>
              <a:t>Compares the snapshots and generates a report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4" y="1103689"/>
            <a:ext cx="5132132" cy="555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1349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Attack Surface Analyzer</a:t>
            </a:r>
            <a:endParaRPr lang="en-US" dirty="0"/>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199511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Tools: Response</a:t>
            </a:r>
            <a:endParaRPr lang="en-US" dirty="0"/>
          </a:p>
        </p:txBody>
      </p:sp>
      <p:sp>
        <p:nvSpPr>
          <p:cNvPr id="3" name="Content Placeholder 2"/>
          <p:cNvSpPr>
            <a:spLocks noGrp="1"/>
          </p:cNvSpPr>
          <p:nvPr>
            <p:ph sz="half" idx="1"/>
          </p:nvPr>
        </p:nvSpPr>
        <p:spPr>
          <a:xfrm>
            <a:off x="519114" y="1447800"/>
            <a:ext cx="11173015" cy="387798"/>
          </a:xfrm>
        </p:spPr>
        <p:txBody>
          <a:bodyPr/>
          <a:lstStyle/>
          <a:p>
            <a:r>
              <a:rPr lang="en-US" dirty="0" smtClean="0"/>
              <a:t>EMET</a:t>
            </a:r>
            <a:endParaRPr lang="en-US" dirty="0"/>
          </a:p>
        </p:txBody>
      </p:sp>
    </p:spTree>
    <p:extLst>
      <p:ext uri="{BB962C8B-B14F-4D97-AF65-F5344CB8AC3E}">
        <p14:creationId xmlns:p14="http://schemas.microsoft.com/office/powerpoint/2010/main" val="19789663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499" y="46482"/>
            <a:ext cx="10238613" cy="1066800"/>
          </a:xfrm>
        </p:spPr>
        <p:txBody>
          <a:bodyPr/>
          <a:lstStyle/>
          <a:p>
            <a:r>
              <a:rPr lang="en-US" dirty="0" smtClean="0"/>
              <a:t>EMET: Simplifying mitigation deployment</a:t>
            </a:r>
            <a:endParaRPr lang="en-US" dirty="0"/>
          </a:p>
        </p:txBody>
      </p:sp>
      <p:sp>
        <p:nvSpPr>
          <p:cNvPr id="3" name="Content Placeholder 2"/>
          <p:cNvSpPr>
            <a:spLocks noGrp="1"/>
          </p:cNvSpPr>
          <p:nvPr>
            <p:ph idx="1"/>
          </p:nvPr>
        </p:nvSpPr>
        <p:spPr>
          <a:xfrm>
            <a:off x="519113" y="1447798"/>
            <a:ext cx="5504182" cy="5022914"/>
          </a:xfrm>
        </p:spPr>
        <p:txBody>
          <a:bodyPr/>
          <a:lstStyle/>
          <a:p>
            <a:r>
              <a:rPr lang="en-US" dirty="0" smtClean="0"/>
              <a:t>GUI and command line interface</a:t>
            </a:r>
          </a:p>
          <a:p>
            <a:endParaRPr lang="en-US" dirty="0"/>
          </a:p>
          <a:p>
            <a:r>
              <a:rPr lang="en-US" dirty="0" smtClean="0"/>
              <a:t>Configure system-wide mitigations </a:t>
            </a:r>
          </a:p>
          <a:p>
            <a:endParaRPr lang="en-US" dirty="0"/>
          </a:p>
          <a:p>
            <a:r>
              <a:rPr lang="en-US" dirty="0" smtClean="0"/>
              <a:t>Enable mitigations for specific applications</a:t>
            </a:r>
          </a:p>
          <a:p>
            <a:endParaRPr lang="en-US" dirty="0"/>
          </a:p>
          <a:p>
            <a:r>
              <a:rPr lang="en-US" dirty="0" smtClean="0"/>
              <a:t>Verify mitigation settings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31" y="981513"/>
            <a:ext cx="4897690" cy="568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895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EMET: Protecting applications</a:t>
            </a:r>
            <a:endParaRPr lang="en-US" dirty="0"/>
          </a:p>
        </p:txBody>
      </p:sp>
      <p:sp>
        <p:nvSpPr>
          <p:cNvPr id="3" name="Content Placeholder 2"/>
          <p:cNvSpPr>
            <a:spLocks noGrp="1"/>
          </p:cNvSpPr>
          <p:nvPr>
            <p:ph idx="1"/>
          </p:nvPr>
        </p:nvSpPr>
        <p:spPr>
          <a:xfrm>
            <a:off x="519116" y="1447798"/>
            <a:ext cx="5445460" cy="3939540"/>
          </a:xfrm>
        </p:spPr>
        <p:txBody>
          <a:bodyPr/>
          <a:lstStyle/>
          <a:p>
            <a:r>
              <a:rPr lang="en-US" dirty="0" smtClean="0"/>
              <a:t>Protect at-risk or known vulnerable applications</a:t>
            </a:r>
          </a:p>
          <a:p>
            <a:endParaRPr lang="en-US" dirty="0"/>
          </a:p>
          <a:p>
            <a:r>
              <a:rPr lang="en-US" dirty="0" smtClean="0"/>
              <a:t>Protect against active 0day attacks in the wild</a:t>
            </a:r>
          </a:p>
          <a:p>
            <a:endParaRPr lang="en-US" dirty="0"/>
          </a:p>
          <a:p>
            <a:r>
              <a:rPr lang="en-US" dirty="0" smtClean="0"/>
              <a:t>Granular control over which mitigations are enabled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77" y="1365089"/>
            <a:ext cx="5116207" cy="478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482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Resources</a:t>
            </a:r>
            <a:endParaRPr lang="en-US" dirty="0"/>
          </a:p>
        </p:txBody>
      </p:sp>
      <p:sp>
        <p:nvSpPr>
          <p:cNvPr id="3" name="Content Placeholder 2"/>
          <p:cNvSpPr>
            <a:spLocks noGrp="1"/>
          </p:cNvSpPr>
          <p:nvPr>
            <p:ph idx="1"/>
          </p:nvPr>
        </p:nvSpPr>
        <p:spPr>
          <a:xfrm>
            <a:off x="519113" y="1447799"/>
            <a:ext cx="11149013" cy="5663089"/>
          </a:xfrm>
        </p:spPr>
        <p:txBody>
          <a:bodyPr/>
          <a:lstStyle/>
          <a:p>
            <a:r>
              <a:rPr lang="en-US" dirty="0" smtClean="0"/>
              <a:t>Microsoft SDL </a:t>
            </a:r>
            <a:r>
              <a:rPr lang="en-US" dirty="0"/>
              <a:t>Portal </a:t>
            </a:r>
            <a:r>
              <a:rPr lang="en-US" dirty="0">
                <a:hlinkClick r:id="rId2"/>
              </a:rPr>
              <a:t>http://</a:t>
            </a:r>
            <a:r>
              <a:rPr lang="en-US" dirty="0" smtClean="0">
                <a:hlinkClick r:id="rId2"/>
              </a:rPr>
              <a:t>microsoft.com/sdl</a:t>
            </a:r>
            <a:endParaRPr lang="en-US" dirty="0" smtClean="0"/>
          </a:p>
          <a:p>
            <a:r>
              <a:rPr lang="en-US" dirty="0" smtClean="0"/>
              <a:t>SDL Tools (with download links and training/videos) </a:t>
            </a:r>
            <a:r>
              <a:rPr lang="en-US" dirty="0" smtClean="0">
                <a:hlinkClick r:id="rId3"/>
              </a:rPr>
              <a:t>http</a:t>
            </a:r>
            <a:r>
              <a:rPr lang="en-US" dirty="0">
                <a:hlinkClick r:id="rId3"/>
              </a:rPr>
              <a:t>://</a:t>
            </a:r>
            <a:r>
              <a:rPr lang="en-US" dirty="0" smtClean="0">
                <a:hlinkClick r:id="rId3"/>
              </a:rPr>
              <a:t>www.microsoft.com/security/sdl/adopt/tools.aspx</a:t>
            </a:r>
            <a:endParaRPr lang="en-US" dirty="0" smtClean="0"/>
          </a:p>
          <a:p>
            <a:r>
              <a:rPr lang="en-US" dirty="0"/>
              <a:t>Visual </a:t>
            </a:r>
            <a:r>
              <a:rPr lang="en-US" dirty="0" smtClean="0"/>
              <a:t>Studio </a:t>
            </a:r>
            <a:r>
              <a:rPr lang="en-US" dirty="0" smtClean="0">
                <a:hlinkClick r:id="rId4"/>
              </a:rPr>
              <a:t>http://</a:t>
            </a:r>
            <a:r>
              <a:rPr lang="en-US" i="1" dirty="0" smtClean="0">
                <a:hlinkClick r:id="rId4"/>
              </a:rPr>
              <a:t>msdn.microsoft.com/en-us/vstudio</a:t>
            </a:r>
            <a:r>
              <a:rPr lang="en-US" b="1" i="1" dirty="0" smtClean="0"/>
              <a:t> </a:t>
            </a:r>
            <a:endParaRPr lang="en-US" dirty="0" smtClean="0"/>
          </a:p>
          <a:p>
            <a:r>
              <a:rPr lang="en-US" dirty="0" err="1" smtClean="0"/>
              <a:t>FxCop</a:t>
            </a:r>
            <a:r>
              <a:rPr lang="en-US" dirty="0" smtClean="0"/>
              <a:t> documentation </a:t>
            </a:r>
            <a:r>
              <a:rPr lang="en-US" dirty="0">
                <a:hlinkClick r:id="rId5"/>
              </a:rPr>
              <a:t>http://msdn.microsoft.com/en-us/library/dd264939(v=VS.100).</a:t>
            </a:r>
            <a:r>
              <a:rPr lang="en-US" dirty="0" smtClean="0">
                <a:hlinkClick r:id="rId5"/>
              </a:rPr>
              <a:t>aspx</a:t>
            </a:r>
            <a:endParaRPr lang="en-US" dirty="0" smtClean="0"/>
          </a:p>
          <a:p>
            <a:r>
              <a:rPr lang="en-US" dirty="0"/>
              <a:t>!exploitable </a:t>
            </a:r>
            <a:r>
              <a:rPr lang="en-US" dirty="0">
                <a:hlinkClick r:id="rId6"/>
              </a:rPr>
              <a:t>http://msecdbg.codeplex.com</a:t>
            </a:r>
            <a:r>
              <a:rPr lang="en-US" dirty="0" smtClean="0">
                <a:hlinkClick r:id="rId6"/>
              </a:rPr>
              <a:t>/</a:t>
            </a:r>
            <a:endParaRPr lang="en-US" dirty="0" smtClean="0"/>
          </a:p>
          <a:p>
            <a:r>
              <a:rPr lang="en-US" dirty="0"/>
              <a:t>MSEC </a:t>
            </a:r>
            <a:r>
              <a:rPr lang="en-US" dirty="0">
                <a:hlinkClick r:id="rId7"/>
              </a:rPr>
              <a:t>http://</a:t>
            </a:r>
            <a:r>
              <a:rPr lang="en-US" dirty="0" smtClean="0">
                <a:hlinkClick r:id="rId7"/>
              </a:rPr>
              <a:t>www.microsoft.com/security/msec.aspx</a:t>
            </a:r>
            <a:endParaRPr lang="en-US" dirty="0" smtClean="0"/>
          </a:p>
          <a:p>
            <a:r>
              <a:rPr lang="en-US" dirty="0" err="1"/>
              <a:t>SAFECode</a:t>
            </a:r>
            <a:r>
              <a:rPr lang="en-US" dirty="0"/>
              <a:t> </a:t>
            </a:r>
            <a:r>
              <a:rPr lang="en-US" dirty="0" smtClean="0">
                <a:hlinkClick r:id="rId8"/>
              </a:rPr>
              <a:t>http://</a:t>
            </a:r>
            <a:r>
              <a:rPr lang="en-US" dirty="0">
                <a:hlinkClick r:id="rId8"/>
              </a:rPr>
              <a:t>s</a:t>
            </a:r>
            <a:r>
              <a:rPr lang="en-US" dirty="0" smtClean="0">
                <a:hlinkClick r:id="rId8"/>
              </a:rPr>
              <a:t>afecode.org</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65231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In Review: Session </a:t>
            </a:r>
            <a:r>
              <a:rPr lang="en-US" dirty="0" smtClean="0"/>
              <a:t>Objectives and Takeaways</a:t>
            </a:r>
            <a:endParaRPr lang="en-US" dirty="0"/>
          </a:p>
        </p:txBody>
      </p:sp>
      <p:sp>
        <p:nvSpPr>
          <p:cNvPr id="6" name="Text Placeholder 5"/>
          <p:cNvSpPr>
            <a:spLocks noGrp="1"/>
          </p:cNvSpPr>
          <p:nvPr>
            <p:ph type="body" sz="quarter" idx="10"/>
          </p:nvPr>
        </p:nvSpPr>
        <p:spPr>
          <a:xfrm>
            <a:off x="519113" y="1447799"/>
            <a:ext cx="11149013" cy="4672048"/>
          </a:xfrm>
        </p:spPr>
        <p:txBody>
          <a:bodyPr/>
          <a:lstStyle/>
          <a:p>
            <a:r>
              <a:rPr lang="en-US" dirty="0"/>
              <a:t>Session Objective(s): </a:t>
            </a:r>
          </a:p>
          <a:p>
            <a:pPr lvl="1"/>
            <a:r>
              <a:rPr lang="en-US" dirty="0"/>
              <a:t>Give an overview of the Secure Development lifecycle</a:t>
            </a:r>
          </a:p>
          <a:p>
            <a:pPr lvl="1"/>
            <a:r>
              <a:rPr lang="en-US" dirty="0"/>
              <a:t>Discuss the externally available tools that support the SDL</a:t>
            </a:r>
          </a:p>
          <a:p>
            <a:pPr lvl="1"/>
            <a:r>
              <a:rPr lang="en-US" dirty="0"/>
              <a:t>Provide guidance on using the tools to build more secure software</a:t>
            </a:r>
          </a:p>
          <a:p>
            <a:r>
              <a:rPr lang="en-US" dirty="0"/>
              <a:t>Key takeaways:</a:t>
            </a:r>
          </a:p>
          <a:p>
            <a:pPr lvl="1"/>
            <a:r>
              <a:rPr lang="en-US" dirty="0"/>
              <a:t>Microsoft is investing into supporting the SDL</a:t>
            </a:r>
          </a:p>
          <a:p>
            <a:pPr lvl="1"/>
            <a:r>
              <a:rPr lang="en-US" dirty="0"/>
              <a:t>Our customers should use the tools to build more secure software</a:t>
            </a:r>
          </a:p>
          <a:p>
            <a:pPr marL="0" indent="0">
              <a:buNone/>
            </a:pPr>
            <a:endParaRPr lang="en-US" dirty="0"/>
          </a:p>
        </p:txBody>
      </p:sp>
    </p:spTree>
    <p:extLst>
      <p:ext uri="{BB962C8B-B14F-4D97-AF65-F5344CB8AC3E}">
        <p14:creationId xmlns:p14="http://schemas.microsoft.com/office/powerpoint/2010/main" val="17494149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endParaRPr lang="en-US"/>
          </a:p>
        </p:txBody>
      </p:sp>
      <p:sp>
        <p:nvSpPr>
          <p:cNvPr id="11" name="Text Placeholder 10"/>
          <p:cNvSpPr>
            <a:spLocks noGrp="1"/>
          </p:cNvSpPr>
          <p:nvPr>
            <p:ph type="body" sz="quarter" idx="10"/>
          </p:nvPr>
        </p:nvSpPr>
        <p:spPr/>
        <p:txBody>
          <a:bodyPr>
            <a:normAutofit/>
          </a:bodyPr>
          <a:lstStyle/>
          <a:p>
            <a:pPr marL="0" indent="0" algn="ctr">
              <a:buNone/>
            </a:pPr>
            <a:r>
              <a:rPr lang="en-US" sz="11500" dirty="0" smtClean="0"/>
              <a:t>We are hiring!</a:t>
            </a:r>
            <a:endParaRPr lang="en-US" sz="11500" dirty="0"/>
          </a:p>
        </p:txBody>
      </p:sp>
    </p:spTree>
    <p:extLst>
      <p:ext uri="{BB962C8B-B14F-4D97-AF65-F5344CB8AC3E}">
        <p14:creationId xmlns:p14="http://schemas.microsoft.com/office/powerpoint/2010/main" val="25294727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black">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2011 Microsoft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Corporation. All rights reserved. Microsoft, Windows, Windows Vista and other product names are or may be registered trademarks and/or trademarks in the U.S. and/or other countries.</a:t>
            </a:r>
          </a:p>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The information herein is for informational purposes only and represents the current view of Microsoft Corporation as of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Because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must respond to changing market conditions,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it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should not be interpreted to be a commitment on the part of Microsoft, and Microsoft cannot guarantee the accuracy of any information provided after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MAKES NO WARRANTIES, EXPRESS, IMPLIED OR STATUTORY, AS TO THE INFORMATION IN THIS PRESENTATION.</a:t>
            </a:r>
          </a:p>
        </p:txBody>
      </p:sp>
      <p:pic>
        <p:nvPicPr>
          <p:cNvPr id="7" name="Picture 2" descr="C:\Users\sean\Pictures\DVD_ART36\Logos\MICROSOFT (brand)\Microsoft corporate logo white.png"/>
          <p:cNvPicPr>
            <a:picLocks noChangeAspect="1" noChangeArrowheads="1"/>
          </p:cNvPicPr>
          <p:nvPr/>
        </p:nvPicPr>
        <p:blipFill>
          <a:blip r:embed="rId2"/>
          <a:srcRect/>
          <a:stretch>
            <a:fillRect/>
          </a:stretch>
        </p:blipFill>
        <p:spPr bwMode="invGray">
          <a:xfrm>
            <a:off x="3260726" y="2943225"/>
            <a:ext cx="5667374" cy="971550"/>
          </a:xfrm>
          <a:prstGeom prst="rect">
            <a:avLst/>
          </a:prstGeom>
          <a:noFill/>
        </p:spPr>
      </p:pic>
    </p:spTree>
    <p:extLst>
      <p:ext uri="{BB962C8B-B14F-4D97-AF65-F5344CB8AC3E}">
        <p14:creationId xmlns:p14="http://schemas.microsoft.com/office/powerpoint/2010/main" val="24199873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526208"/>
            <a:ext cx="7239000" cy="498598"/>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dirty="0" smtClean="0"/>
              <a:t>SDL – Continual Improvement</a:t>
            </a:r>
            <a:endParaRPr lang="en-US" dirty="0"/>
          </a:p>
        </p:txBody>
      </p:sp>
      <p:sp>
        <p:nvSpPr>
          <p:cNvPr id="4" name="Content Placeholder 2"/>
          <p:cNvSpPr txBox="1">
            <a:spLocks/>
          </p:cNvSpPr>
          <p:nvPr/>
        </p:nvSpPr>
        <p:spPr>
          <a:xfrm>
            <a:off x="597408" y="5361902"/>
            <a:ext cx="10972800" cy="1163395"/>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Tx/>
              <a:buChar char="-"/>
            </a:pPr>
            <a:r>
              <a:rPr lang="en-US" sz="2000" dirty="0" smtClean="0"/>
              <a:t>Now at version 5.2</a:t>
            </a:r>
          </a:p>
          <a:p>
            <a:pPr marL="342900" indent="-342900">
              <a:buFontTx/>
              <a:buChar char="-"/>
            </a:pPr>
            <a:r>
              <a:rPr lang="en-US" sz="2000" dirty="0" smtClean="0"/>
              <a:t>Microsoft’s secure development processes have come a long way since the SDL was first introduced – the SDL is constantly evolving</a:t>
            </a:r>
            <a:endParaRPr lang="en-US" sz="2000" dirty="0"/>
          </a:p>
        </p:txBody>
      </p:sp>
      <p:pic>
        <p:nvPicPr>
          <p:cNvPr id="5" name="Picture 4"/>
          <p:cNvPicPr/>
          <p:nvPr/>
        </p:nvPicPr>
        <p:blipFill>
          <a:blip r:embed="rId2"/>
          <a:stretch>
            <a:fillRect/>
          </a:stretch>
        </p:blipFill>
        <p:spPr>
          <a:xfrm>
            <a:off x="582168" y="1085558"/>
            <a:ext cx="10988040" cy="4276344"/>
          </a:xfrm>
          <a:prstGeom prst="rect">
            <a:avLst/>
          </a:prstGeom>
        </p:spPr>
      </p:pic>
    </p:spTree>
    <p:extLst>
      <p:ext uri="{BB962C8B-B14F-4D97-AF65-F5344CB8AC3E}">
        <p14:creationId xmlns:p14="http://schemas.microsoft.com/office/powerpoint/2010/main" val="37712203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664797"/>
          </a:xfrm>
        </p:spPr>
        <p:txBody>
          <a:bodyPr/>
          <a:lstStyle/>
          <a:p>
            <a:r>
              <a:rPr lang="en-GB" sz="4800" dirty="0"/>
              <a:t>Pre-SDL Requirement: Security Training</a:t>
            </a:r>
          </a:p>
        </p:txBody>
      </p:sp>
      <p:sp>
        <p:nvSpPr>
          <p:cNvPr id="3" name="Content Placeholder 2"/>
          <p:cNvSpPr>
            <a:spLocks noGrp="1"/>
          </p:cNvSpPr>
          <p:nvPr>
            <p:ph idx="1"/>
          </p:nvPr>
        </p:nvSpPr>
        <p:spPr>
          <a:xfrm>
            <a:off x="521128" y="3644974"/>
            <a:ext cx="11144982" cy="3397067"/>
          </a:xfrm>
        </p:spPr>
        <p:txBody>
          <a:bodyPr/>
          <a:lstStyle/>
          <a:p>
            <a:pPr marL="0" indent="0">
              <a:buNone/>
            </a:pPr>
            <a:r>
              <a:rPr lang="en-GB" sz="3999" dirty="0">
                <a:solidFill>
                  <a:schemeClr val="accent1"/>
                </a:solidFill>
                <a:latin typeface="+mj-lt"/>
              </a:rPr>
              <a:t>Access organizational knowledge</a:t>
            </a:r>
          </a:p>
          <a:p>
            <a:pPr marL="0" indent="0">
              <a:buNone/>
            </a:pPr>
            <a:r>
              <a:rPr lang="en-US" sz="2000" dirty="0"/>
              <a:t>Establish training criteria</a:t>
            </a:r>
          </a:p>
          <a:p>
            <a:pPr marL="461260" lvl="1" indent="0">
              <a:buNone/>
            </a:pPr>
            <a:r>
              <a:rPr lang="en-US" sz="1800" b="1" dirty="0"/>
              <a:t>Content choices </a:t>
            </a:r>
            <a:r>
              <a:rPr lang="en-US" sz="1800" dirty="0"/>
              <a:t> - covering secure design, development, test and privacy</a:t>
            </a:r>
          </a:p>
          <a:p>
            <a:pPr marL="544050" lvl="1" indent="0">
              <a:buNone/>
            </a:pPr>
            <a:endParaRPr lang="en-US" sz="700" dirty="0"/>
          </a:p>
          <a:p>
            <a:pPr marL="0" indent="0">
              <a:buNone/>
            </a:pPr>
            <a:r>
              <a:rPr lang="en-US" sz="2000" dirty="0"/>
              <a:t>Establish minimum training frequency</a:t>
            </a:r>
          </a:p>
          <a:p>
            <a:pPr marL="461260" lvl="1" indent="0">
              <a:buNone/>
            </a:pPr>
            <a:r>
              <a:rPr lang="en-US" sz="1800" dirty="0"/>
              <a:t>Employees must attend </a:t>
            </a:r>
            <a:r>
              <a:rPr lang="en-US" sz="1800" b="1" i="1" dirty="0"/>
              <a:t>n</a:t>
            </a:r>
            <a:r>
              <a:rPr lang="en-US" sz="1800" b="1" dirty="0"/>
              <a:t> classes per year</a:t>
            </a:r>
          </a:p>
          <a:p>
            <a:pPr marL="544050" lvl="1" indent="0">
              <a:buNone/>
            </a:pPr>
            <a:endParaRPr lang="en-US" sz="700" dirty="0"/>
          </a:p>
          <a:p>
            <a:pPr marL="0" indent="0">
              <a:buNone/>
            </a:pPr>
            <a:r>
              <a:rPr lang="en-US" sz="2000" dirty="0"/>
              <a:t>Establish minimum acceptable group training thresholds </a:t>
            </a:r>
          </a:p>
          <a:p>
            <a:pPr marL="461260" lvl="1" indent="0">
              <a:buNone/>
            </a:pPr>
            <a:r>
              <a:rPr lang="en-US" sz="1800" b="1" dirty="0"/>
              <a:t>Organizational training targets</a:t>
            </a:r>
            <a:r>
              <a:rPr lang="en-US" sz="1800" dirty="0"/>
              <a:t> (e.g. 80% of all technical personnel trained prior to product RTM)</a:t>
            </a:r>
          </a:p>
          <a:p>
            <a:pPr marL="0" indent="0">
              <a:buNone/>
            </a:pPr>
            <a:endParaRPr lang="en-GB" sz="3999" dirty="0">
              <a:latin typeface="+mj-lt"/>
            </a:endParaRPr>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077254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Phase One: Requirements</a:t>
            </a:r>
          </a:p>
        </p:txBody>
      </p:sp>
      <p:sp>
        <p:nvSpPr>
          <p:cNvPr id="3" name="Content Placeholder 2"/>
          <p:cNvSpPr>
            <a:spLocks noGrp="1"/>
          </p:cNvSpPr>
          <p:nvPr>
            <p:ph idx="1"/>
          </p:nvPr>
        </p:nvSpPr>
        <p:spPr>
          <a:xfrm>
            <a:off x="521128" y="3530675"/>
            <a:ext cx="11144982" cy="3766185"/>
          </a:xfrm>
        </p:spPr>
        <p:txBody>
          <a:bodyPr/>
          <a:lstStyle/>
          <a:p>
            <a:pPr marL="0" indent="0">
              <a:buNone/>
            </a:pPr>
            <a:r>
              <a:rPr lang="en-US" sz="3999" dirty="0">
                <a:solidFill>
                  <a:schemeClr val="accent1"/>
                </a:solidFill>
                <a:latin typeface="+mj-lt"/>
              </a:rPr>
              <a:t>Consider security at the outset of a project</a:t>
            </a:r>
          </a:p>
          <a:p>
            <a:pPr marL="0" indent="0">
              <a:buNone/>
            </a:pPr>
            <a:endParaRPr lang="en-US" sz="700" b="1" dirty="0">
              <a:solidFill>
                <a:schemeClr val="tx2">
                  <a:lumMod val="40000"/>
                  <a:lumOff val="60000"/>
                </a:schemeClr>
              </a:solidFill>
            </a:endParaRPr>
          </a:p>
          <a:p>
            <a:pPr marL="0" indent="0">
              <a:buNone/>
            </a:pPr>
            <a:r>
              <a:rPr lang="en-US" sz="2000" dirty="0"/>
              <a:t>Establish Security Requirements</a:t>
            </a:r>
          </a:p>
          <a:p>
            <a:pPr marL="461260" lvl="1" indent="0">
              <a:buNone/>
            </a:pPr>
            <a:r>
              <a:rPr lang="en-US" sz="1700" b="1" dirty="0"/>
              <a:t>One time, project wide requirements</a:t>
            </a:r>
            <a:r>
              <a:rPr lang="en-US" sz="1700" dirty="0"/>
              <a:t> – security leads identified, security bug tracking process mandated, architectural requirements set given the planned operational environment</a:t>
            </a:r>
          </a:p>
          <a:p>
            <a:pPr marL="544050" lvl="1" indent="0">
              <a:buNone/>
            </a:pPr>
            <a:endParaRPr lang="en-US" sz="700" dirty="0"/>
          </a:p>
          <a:p>
            <a:pPr marL="0" indent="0">
              <a:buNone/>
            </a:pPr>
            <a:r>
              <a:rPr lang="en-US" sz="1900" dirty="0"/>
              <a:t>Create Quality Gates / Bug Bars</a:t>
            </a:r>
          </a:p>
          <a:p>
            <a:pPr marL="461260" lvl="1" indent="0">
              <a:buNone/>
            </a:pPr>
            <a:r>
              <a:rPr lang="en-US" sz="1700" dirty="0"/>
              <a:t>Minimum </a:t>
            </a:r>
            <a:r>
              <a:rPr lang="en-US" sz="1700" b="1" dirty="0"/>
              <a:t>performance and quality criteria</a:t>
            </a:r>
            <a:r>
              <a:rPr lang="en-US" sz="1700" dirty="0"/>
              <a:t> for each stage and for the project as a whole,</a:t>
            </a:r>
          </a:p>
          <a:p>
            <a:pPr marL="544050" lvl="1" indent="0">
              <a:buNone/>
            </a:pPr>
            <a:endParaRPr lang="en-US" sz="700" dirty="0"/>
          </a:p>
          <a:p>
            <a:pPr marL="0" indent="0">
              <a:buNone/>
            </a:pPr>
            <a:r>
              <a:rPr lang="en-US" sz="1900" dirty="0"/>
              <a:t>Security and Privacy Risk Assessment</a:t>
            </a:r>
          </a:p>
          <a:p>
            <a:pPr marL="461260" lvl="1" indent="0">
              <a:buNone/>
            </a:pPr>
            <a:r>
              <a:rPr lang="en-US" sz="1700" dirty="0"/>
              <a:t>Risk assessment performed to </a:t>
            </a:r>
            <a:r>
              <a:rPr lang="en-US" sz="1700" b="1" dirty="0"/>
              <a:t>determine critical components</a:t>
            </a:r>
            <a:r>
              <a:rPr lang="en-US" sz="1700" dirty="0"/>
              <a:t> for the purposes of deep security and privacy review</a:t>
            </a:r>
          </a:p>
          <a:p>
            <a:pPr marL="0" indent="0">
              <a:buNone/>
            </a:pPr>
            <a:endParaRPr lang="en-GB" dirty="0"/>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8509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Phase Two: Design</a:t>
            </a:r>
          </a:p>
        </p:txBody>
      </p:sp>
      <p:sp>
        <p:nvSpPr>
          <p:cNvPr id="3" name="Content Placeholder 2"/>
          <p:cNvSpPr>
            <a:spLocks noGrp="1"/>
          </p:cNvSpPr>
          <p:nvPr>
            <p:ph idx="1"/>
          </p:nvPr>
        </p:nvSpPr>
        <p:spPr>
          <a:xfrm>
            <a:off x="521128" y="3644974"/>
            <a:ext cx="11144982" cy="3513867"/>
          </a:xfrm>
        </p:spPr>
        <p:txBody>
          <a:bodyPr/>
          <a:lstStyle/>
          <a:p>
            <a:pPr marL="0" indent="0">
              <a:buNone/>
            </a:pPr>
            <a:r>
              <a:rPr lang="en-US" sz="3999" dirty="0">
                <a:solidFill>
                  <a:schemeClr val="accent1"/>
                </a:solidFill>
                <a:latin typeface="+mj-lt"/>
              </a:rPr>
              <a:t>Identify security critical components</a:t>
            </a:r>
          </a:p>
          <a:p>
            <a:pPr marL="0" indent="0">
              <a:buNone/>
            </a:pPr>
            <a:endParaRPr lang="en-US" sz="700" b="1" dirty="0">
              <a:solidFill>
                <a:schemeClr val="tx2">
                  <a:lumMod val="40000"/>
                  <a:lumOff val="60000"/>
                </a:schemeClr>
              </a:solidFill>
            </a:endParaRPr>
          </a:p>
          <a:p>
            <a:pPr marL="0" indent="0">
              <a:buNone/>
            </a:pPr>
            <a:r>
              <a:rPr lang="en-US" sz="1900" dirty="0"/>
              <a:t>Establish Design Requirements</a:t>
            </a:r>
          </a:p>
          <a:p>
            <a:pPr marL="461260" lvl="1" indent="0">
              <a:buNone/>
            </a:pPr>
            <a:r>
              <a:rPr lang="en-US" sz="1700" dirty="0"/>
              <a:t>Required activities which include </a:t>
            </a:r>
            <a:r>
              <a:rPr lang="en-US" sz="1700" b="1" dirty="0"/>
              <a:t>creation of design specifications,</a:t>
            </a:r>
            <a:r>
              <a:rPr lang="en-US" sz="1700" dirty="0"/>
              <a:t> analysis of proposed security technologies (e.g. crypto requirements) and reconciliation of plans against functional specs.</a:t>
            </a:r>
          </a:p>
          <a:p>
            <a:pPr marL="544050" lvl="1" indent="0">
              <a:buNone/>
            </a:pPr>
            <a:endParaRPr lang="en-US" sz="700" dirty="0"/>
          </a:p>
          <a:p>
            <a:pPr marL="0" indent="0">
              <a:buNone/>
            </a:pPr>
            <a:r>
              <a:rPr lang="en-US" sz="1900" dirty="0"/>
              <a:t>Analyze Attack Surface</a:t>
            </a:r>
          </a:p>
          <a:p>
            <a:pPr marL="461260" lvl="1" indent="0">
              <a:buNone/>
            </a:pPr>
            <a:r>
              <a:rPr lang="en-US" sz="1700" dirty="0"/>
              <a:t>Defense in depth strategies employed – use of </a:t>
            </a:r>
            <a:r>
              <a:rPr lang="en-US" sz="1700" b="1" dirty="0"/>
              <a:t>layered defenses used to mitigate severity</a:t>
            </a:r>
            <a:r>
              <a:rPr lang="en-US" sz="1700" dirty="0"/>
              <a:t>.</a:t>
            </a:r>
          </a:p>
          <a:p>
            <a:pPr marL="544050" lvl="1" indent="0">
              <a:buNone/>
            </a:pPr>
            <a:endParaRPr lang="en-US" sz="700" dirty="0"/>
          </a:p>
          <a:p>
            <a:pPr marL="0" indent="0">
              <a:buNone/>
            </a:pPr>
            <a:r>
              <a:rPr lang="en-US" sz="1900" dirty="0"/>
              <a:t>Threat Modeling</a:t>
            </a:r>
          </a:p>
          <a:p>
            <a:pPr marL="461260" lvl="1" indent="0">
              <a:buNone/>
            </a:pPr>
            <a:r>
              <a:rPr lang="en-US" sz="1700" b="1" dirty="0"/>
              <a:t>Structured, component-level analysis</a:t>
            </a:r>
            <a:r>
              <a:rPr lang="en-US" sz="1700" dirty="0"/>
              <a:t> of the security implications of a proposed design.</a:t>
            </a:r>
          </a:p>
          <a:p>
            <a:pPr marL="0" indent="0">
              <a:buNone/>
            </a:pPr>
            <a:endParaRPr lang="en-GB" dirty="0"/>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Chevron 16"/>
          <p:cNvSpPr/>
          <p:nvPr/>
        </p:nvSpPr>
        <p:spPr bwMode="auto">
          <a:xfrm>
            <a:off x="3646706"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Design Requirements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Analyze</a:t>
            </a: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Attack Surface</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Threat Modelling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325269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Phase Three: Implementation</a:t>
            </a:r>
          </a:p>
        </p:txBody>
      </p:sp>
      <p:sp>
        <p:nvSpPr>
          <p:cNvPr id="3" name="Content Placeholder 2"/>
          <p:cNvSpPr>
            <a:spLocks noGrp="1"/>
          </p:cNvSpPr>
          <p:nvPr>
            <p:ph idx="1"/>
          </p:nvPr>
        </p:nvSpPr>
        <p:spPr>
          <a:xfrm>
            <a:off x="521128" y="3644974"/>
            <a:ext cx="11144982" cy="2917722"/>
          </a:xfrm>
        </p:spPr>
        <p:txBody>
          <a:bodyPr/>
          <a:lstStyle/>
          <a:p>
            <a:pPr marL="0" indent="0">
              <a:buNone/>
            </a:pPr>
            <a:r>
              <a:rPr lang="en-US" sz="3600" b="1" dirty="0">
                <a:solidFill>
                  <a:schemeClr val="accent1"/>
                </a:solidFill>
                <a:latin typeface="+mj-lt"/>
              </a:rPr>
              <a:t>Determine processes, documentation  and tools</a:t>
            </a:r>
            <a:endParaRPr lang="en-US" sz="3999" b="1" dirty="0">
              <a:solidFill>
                <a:schemeClr val="accent1"/>
              </a:solidFill>
              <a:latin typeface="+mj-lt"/>
            </a:endParaRPr>
          </a:p>
          <a:p>
            <a:pPr marL="0" indent="0">
              <a:buNone/>
            </a:pPr>
            <a:endParaRPr lang="en-US" sz="700" b="1" dirty="0">
              <a:solidFill>
                <a:schemeClr val="tx2">
                  <a:lumMod val="40000"/>
                  <a:lumOff val="60000"/>
                </a:schemeClr>
              </a:solidFill>
            </a:endParaRPr>
          </a:p>
          <a:p>
            <a:pPr marL="0" indent="0">
              <a:buNone/>
            </a:pPr>
            <a:r>
              <a:rPr lang="en-US" sz="1900" dirty="0"/>
              <a:t>Use approved tools</a:t>
            </a:r>
          </a:p>
          <a:p>
            <a:pPr marL="461260" lvl="1" indent="0">
              <a:buNone/>
            </a:pPr>
            <a:r>
              <a:rPr lang="en-US" sz="1700" b="1" dirty="0"/>
              <a:t>Approved list</a:t>
            </a:r>
            <a:r>
              <a:rPr lang="en-US" sz="1700" dirty="0"/>
              <a:t> for compilers, security test tools, switches and flags; </a:t>
            </a:r>
            <a:r>
              <a:rPr lang="en-US" sz="1700" b="1" dirty="0"/>
              <a:t>enforced project wide.</a:t>
            </a:r>
          </a:p>
          <a:p>
            <a:pPr marL="544050" lvl="1" indent="0">
              <a:buNone/>
            </a:pPr>
            <a:endParaRPr lang="en-US" sz="700" dirty="0"/>
          </a:p>
          <a:p>
            <a:pPr marL="0" indent="0">
              <a:buNone/>
            </a:pPr>
            <a:r>
              <a:rPr lang="en-US" sz="1900" dirty="0"/>
              <a:t>Deprecate Unsafe Functions</a:t>
            </a:r>
          </a:p>
          <a:p>
            <a:pPr marL="461260" lvl="1" indent="0">
              <a:buNone/>
            </a:pPr>
            <a:r>
              <a:rPr lang="en-US" sz="1700" b="1" dirty="0"/>
              <a:t>Prohibition of unsafe functions</a:t>
            </a:r>
            <a:r>
              <a:rPr lang="en-US" sz="1700" dirty="0"/>
              <a:t>, APIs, when using native (C/C++) code. </a:t>
            </a:r>
          </a:p>
          <a:p>
            <a:pPr marL="544050" lvl="1" indent="0">
              <a:buNone/>
            </a:pPr>
            <a:endParaRPr lang="en-US" sz="700" dirty="0"/>
          </a:p>
          <a:p>
            <a:pPr marL="0" indent="0">
              <a:buNone/>
            </a:pPr>
            <a:r>
              <a:rPr lang="en-US" sz="1900" dirty="0"/>
              <a:t>Static Code Analysis</a:t>
            </a:r>
          </a:p>
          <a:p>
            <a:pPr marL="461260" lvl="1" indent="0">
              <a:buNone/>
            </a:pPr>
            <a:r>
              <a:rPr lang="en-US" sz="1700" b="1" dirty="0"/>
              <a:t>Scalable in-depth code review</a:t>
            </a:r>
            <a:r>
              <a:rPr lang="en-US" sz="1700" dirty="0"/>
              <a:t>, augmentation by other methods as necessary to address weaknesses in static analysis tools.</a:t>
            </a:r>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Chevron 16"/>
          <p:cNvSpPr/>
          <p:nvPr/>
        </p:nvSpPr>
        <p:spPr bwMode="auto">
          <a:xfrm>
            <a:off x="3646706"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Design Requirements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Analyze</a:t>
            </a: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Attack Surface</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Threat Modelling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hevron 18"/>
          <p:cNvSpPr/>
          <p:nvPr/>
        </p:nvSpPr>
        <p:spPr bwMode="auto">
          <a:xfrm>
            <a:off x="5158524"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Use Approved Tools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Deprecate Unsafe Functions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Static Analysis</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0190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28" y="228603"/>
            <a:ext cx="11144982" cy="775418"/>
          </a:xfrm>
        </p:spPr>
        <p:txBody>
          <a:bodyPr/>
          <a:lstStyle/>
          <a:p>
            <a:r>
              <a:rPr lang="en-GB" sz="5599" dirty="0"/>
              <a:t>Phase Four: Verification</a:t>
            </a:r>
          </a:p>
        </p:txBody>
      </p:sp>
      <p:sp>
        <p:nvSpPr>
          <p:cNvPr id="3" name="Content Placeholder 2"/>
          <p:cNvSpPr>
            <a:spLocks noGrp="1"/>
          </p:cNvSpPr>
          <p:nvPr>
            <p:ph idx="1"/>
          </p:nvPr>
        </p:nvSpPr>
        <p:spPr>
          <a:xfrm>
            <a:off x="521128" y="3644974"/>
            <a:ext cx="11144982" cy="3630795"/>
          </a:xfrm>
        </p:spPr>
        <p:txBody>
          <a:bodyPr/>
          <a:lstStyle/>
          <a:p>
            <a:pPr marL="0" indent="0">
              <a:buNone/>
            </a:pPr>
            <a:r>
              <a:rPr lang="en-US" sz="3999" dirty="0">
                <a:solidFill>
                  <a:schemeClr val="accent1"/>
                </a:solidFill>
                <a:latin typeface="+mj-lt"/>
              </a:rPr>
              <a:t>Verification of SDL security and privacy activities</a:t>
            </a:r>
          </a:p>
          <a:p>
            <a:pPr marL="0" indent="0">
              <a:buNone/>
            </a:pPr>
            <a:r>
              <a:rPr lang="en-US" sz="1900" dirty="0"/>
              <a:t>Dynamic Analysis</a:t>
            </a:r>
          </a:p>
          <a:p>
            <a:pPr marL="461260" lvl="1" indent="0">
              <a:buNone/>
            </a:pPr>
            <a:r>
              <a:rPr lang="en-US" sz="1700" b="1" dirty="0"/>
              <a:t>Runtime verification and analysis</a:t>
            </a:r>
            <a:r>
              <a:rPr lang="en-US" sz="1700" dirty="0"/>
              <a:t> of programs to identify critical security problems</a:t>
            </a:r>
          </a:p>
          <a:p>
            <a:pPr marL="544050" lvl="1" indent="0">
              <a:buNone/>
            </a:pPr>
            <a:endParaRPr lang="en-US" sz="700" dirty="0"/>
          </a:p>
          <a:p>
            <a:pPr marL="0" indent="0">
              <a:buNone/>
            </a:pPr>
            <a:r>
              <a:rPr lang="en-US" sz="1900" dirty="0"/>
              <a:t>Fuzz Testing</a:t>
            </a:r>
          </a:p>
          <a:p>
            <a:pPr marL="461260" lvl="1" indent="0">
              <a:buNone/>
            </a:pPr>
            <a:r>
              <a:rPr lang="en-US" sz="1700" dirty="0"/>
              <a:t>Specialized </a:t>
            </a:r>
            <a:r>
              <a:rPr lang="en-US" sz="1700" b="1" dirty="0"/>
              <a:t>dynamic analysis technique used to deliberately cause program failure</a:t>
            </a:r>
            <a:r>
              <a:rPr lang="en-US" sz="1700" dirty="0"/>
              <a:t> by injection of random, deliberately malformed inputs.</a:t>
            </a:r>
          </a:p>
          <a:p>
            <a:pPr marL="544050" lvl="1" indent="0">
              <a:buNone/>
            </a:pPr>
            <a:endParaRPr lang="en-US" sz="700" dirty="0"/>
          </a:p>
          <a:p>
            <a:pPr marL="0" indent="0">
              <a:buNone/>
            </a:pPr>
            <a:r>
              <a:rPr lang="en-US" sz="1900" dirty="0"/>
              <a:t>Attack Surface / TM review</a:t>
            </a:r>
          </a:p>
          <a:p>
            <a:pPr marL="461260" lvl="1" indent="0">
              <a:buNone/>
            </a:pPr>
            <a:r>
              <a:rPr lang="en-US" sz="1700" dirty="0"/>
              <a:t>Re-review of attack surface and threat models when the program is “code complete” </a:t>
            </a:r>
            <a:r>
              <a:rPr lang="en-US" sz="1700" b="1" dirty="0"/>
              <a:t>to</a:t>
            </a:r>
            <a:r>
              <a:rPr lang="en-US" sz="1700" dirty="0"/>
              <a:t> </a:t>
            </a:r>
            <a:r>
              <a:rPr lang="en-US" sz="1700" b="1" dirty="0"/>
              <a:t>ensure security assumptions and mitigations specified at design time are still relevant</a:t>
            </a:r>
            <a:r>
              <a:rPr lang="en-US" sz="1700" dirty="0"/>
              <a:t>.</a:t>
            </a:r>
          </a:p>
          <a:p>
            <a:endParaRPr lang="en-GB" dirty="0"/>
          </a:p>
        </p:txBody>
      </p:sp>
      <p:sp>
        <p:nvSpPr>
          <p:cNvPr id="4" name="Chevron 3"/>
          <p:cNvSpPr/>
          <p:nvPr/>
        </p:nvSpPr>
        <p:spPr bwMode="auto">
          <a:xfrm>
            <a:off x="623070" y="1485234"/>
            <a:ext cx="1655801" cy="503939"/>
          </a:xfrm>
          <a:prstGeom prst="chevron">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Training</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Chevron 4"/>
          <p:cNvSpPr/>
          <p:nvPr/>
        </p:nvSpPr>
        <p:spPr bwMode="auto">
          <a:xfrm>
            <a:off x="2134888"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Requirements</a:t>
            </a:r>
          </a:p>
        </p:txBody>
      </p:sp>
      <p:sp>
        <p:nvSpPr>
          <p:cNvPr id="6" name="Chevron 5"/>
          <p:cNvSpPr/>
          <p:nvPr/>
        </p:nvSpPr>
        <p:spPr bwMode="auto">
          <a:xfrm>
            <a:off x="3646706"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Design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Chevron 6"/>
          <p:cNvSpPr/>
          <p:nvPr/>
        </p:nvSpPr>
        <p:spPr bwMode="auto">
          <a:xfrm>
            <a:off x="6670343"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Verification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Chevron 7"/>
          <p:cNvSpPr/>
          <p:nvPr/>
        </p:nvSpPr>
        <p:spPr bwMode="auto">
          <a:xfrm>
            <a:off x="5158524"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Implementation</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Chevron 8"/>
          <p:cNvSpPr/>
          <p:nvPr/>
        </p:nvSpPr>
        <p:spPr bwMode="auto">
          <a:xfrm>
            <a:off x="8182161" y="1485234"/>
            <a:ext cx="1655801" cy="503939"/>
          </a:xfrm>
          <a:prstGeom prst="chevr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Release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Chevron 9"/>
          <p:cNvSpPr/>
          <p:nvPr/>
        </p:nvSpPr>
        <p:spPr bwMode="auto">
          <a:xfrm>
            <a:off x="9693979" y="1485234"/>
            <a:ext cx="1655801" cy="503939"/>
          </a:xfrm>
          <a:prstGeom prst="chevron">
            <a:avLst/>
          </a:prstGeom>
          <a:solidFill>
            <a:srgbClr val="42226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Response</a:t>
            </a:r>
            <a:endParaRPr lang="en-GB"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Chevron 14"/>
          <p:cNvSpPr/>
          <p:nvPr/>
        </p:nvSpPr>
        <p:spPr bwMode="auto">
          <a:xfrm>
            <a:off x="2134888"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Security Requirements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Create Quality Gets / Bug bars</a:t>
            </a:r>
          </a:p>
          <a:p>
            <a:pPr algn="ctr" defTabSz="913916" fontAlgn="base">
              <a:spcBef>
                <a:spcPct val="0"/>
              </a:spcBef>
              <a:spcAft>
                <a:spcPct val="0"/>
              </a:spcAft>
            </a:pPr>
            <a:endParaRPr lang="en-GB" sz="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&amp; Privacy Risk Assessment</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Chevron 16"/>
          <p:cNvSpPr/>
          <p:nvPr/>
        </p:nvSpPr>
        <p:spPr bwMode="auto">
          <a:xfrm>
            <a:off x="3646706"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Establish Design Requirements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Analyze</a:t>
            </a: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Attack Surface</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Threat Modelling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Chevron 17"/>
          <p:cNvSpPr/>
          <p:nvPr/>
        </p:nvSpPr>
        <p:spPr bwMode="auto">
          <a:xfrm>
            <a:off x="623070" y="2061165"/>
            <a:ext cx="1655801" cy="1511818"/>
          </a:xfrm>
          <a:prstGeom prst="chevron">
            <a:avLst>
              <a:gd name="adj" fmla="val 14987"/>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Core Security Training</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Chevron 18"/>
          <p:cNvSpPr/>
          <p:nvPr/>
        </p:nvSpPr>
        <p:spPr bwMode="auto">
          <a:xfrm>
            <a:off x="5158524"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Use Approved Tools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Deprecate Unsafe Functions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Static Analysis</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Chevron 19"/>
          <p:cNvSpPr/>
          <p:nvPr/>
        </p:nvSpPr>
        <p:spPr bwMode="auto">
          <a:xfrm>
            <a:off x="6670343" y="2061165"/>
            <a:ext cx="1655801" cy="1511818"/>
          </a:xfrm>
          <a:prstGeom prst="chevron">
            <a:avLst>
              <a:gd name="adj" fmla="val 1498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9" tIns="45709" rIns="45709" bIns="91419" numCol="1" spcCol="0" rtlCol="0" fromWordArt="0" anchor="ctr" anchorCtr="0" forceAA="0" compatLnSpc="1">
            <a:prstTxWarp prst="textNoShape">
              <a:avLst/>
            </a:prstTxWarp>
            <a:noAutofit/>
          </a:bodyPr>
          <a:lstStyle/>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Dynamic Analysis</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Fuzz Testing</a:t>
            </a:r>
          </a:p>
          <a:p>
            <a:pPr algn="ctr" defTabSz="913916" fontAlgn="base">
              <a:spcBef>
                <a:spcPct val="0"/>
              </a:spcBef>
              <a:spcAft>
                <a:spcPct val="0"/>
              </a:spcAft>
            </a:pPr>
            <a:endPar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3916" fontAlgn="base">
              <a:spcBef>
                <a:spcPct val="0"/>
              </a:spcBef>
              <a:spcAft>
                <a:spcPct val="0"/>
              </a:spcAft>
            </a:pPr>
            <a:r>
              <a:rPr lang="en-GB"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Attack Surface Review </a:t>
            </a:r>
            <a:endParaRPr lang="en-GB"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87232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theme/theme1.xml><?xml version="1.0" encoding="utf-8"?>
<a:theme xmlns:a="http://schemas.openxmlformats.org/drawingml/2006/main" name="TechReady13 BO and CT Template_v03">
  <a:themeElements>
    <a:clrScheme name="TR12">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R12">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3323</Words>
  <Application>Microsoft Office PowerPoint</Application>
  <PresentationFormat>Custom</PresentationFormat>
  <Paragraphs>536</Paragraphs>
  <Slides>39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Arial</vt:lpstr>
      <vt:lpstr>Calibri</vt:lpstr>
      <vt:lpstr>Consolas</vt:lpstr>
      <vt:lpstr>Segoe UI</vt:lpstr>
      <vt:lpstr>Tahoma</vt:lpstr>
      <vt:lpstr>Tunga</vt:lpstr>
      <vt:lpstr>TechReady13 BO and CT Template_v03</vt:lpstr>
      <vt:lpstr>White with Consolas font for code slides</vt:lpstr>
      <vt:lpstr>Security Tools for the SDL</vt:lpstr>
      <vt:lpstr>Session Objectives and Takeaways</vt:lpstr>
      <vt:lpstr>Security Timeline at Microsoft…</vt:lpstr>
      <vt:lpstr>PowerPoint Presentation</vt:lpstr>
      <vt:lpstr>Pre-SDL Requirement: Security Training</vt:lpstr>
      <vt:lpstr>Phase One: Requirements</vt:lpstr>
      <vt:lpstr>Phase Two: Design</vt:lpstr>
      <vt:lpstr>Phase Three: Implementation</vt:lpstr>
      <vt:lpstr>Phase Four: Verification</vt:lpstr>
      <vt:lpstr>Phase Five: Release</vt:lpstr>
      <vt:lpstr>Post-SDL Requirement: Response</vt:lpstr>
      <vt:lpstr>SDL for Agile Development</vt:lpstr>
      <vt:lpstr>What About the Cloud?</vt:lpstr>
      <vt:lpstr>Motivation for Action</vt:lpstr>
      <vt:lpstr>Tools for SDL: Requirements and Release</vt:lpstr>
      <vt:lpstr>SDL Template for VSTS (Spiral)</vt:lpstr>
      <vt:lpstr>MSF Agile + SDL Template for VSTS</vt:lpstr>
      <vt:lpstr>Tools for SDL: Design</vt:lpstr>
      <vt:lpstr>SDL Threat Modeling Tool</vt:lpstr>
      <vt:lpstr>SDL Threat Modeling Tool</vt:lpstr>
      <vt:lpstr>Tools for SDL: Implementation</vt:lpstr>
      <vt:lpstr>CAT.NET and Anti-XSS library</vt:lpstr>
      <vt:lpstr>FxCop</vt:lpstr>
      <vt:lpstr>Tools for SDL: Verification</vt:lpstr>
      <vt:lpstr>Basic Mitigations</vt:lpstr>
      <vt:lpstr>Binscope Binary Analyzer</vt:lpstr>
      <vt:lpstr>BinScope Binary Analyzer</vt:lpstr>
      <vt:lpstr>MiniFuzz File Fuzzer</vt:lpstr>
      <vt:lpstr>!exploitable</vt:lpstr>
      <vt:lpstr>MiniFuzz File Fuzzer and !exploitable</vt:lpstr>
      <vt:lpstr>Attack Surface Analyzer</vt:lpstr>
      <vt:lpstr>Attack Surface Analyzer</vt:lpstr>
      <vt:lpstr>SDL Tools: Response</vt:lpstr>
      <vt:lpstr>EMET: Simplifying mitigation deployment</vt:lpstr>
      <vt:lpstr>EMET: Protecting applications</vt:lpstr>
      <vt:lpstr>Important Resources</vt:lpstr>
      <vt:lpstr>In Review: Session Objectives and Takeaways</vt:lpstr>
      <vt:lpstr>PowerPoint Presentation</vt:lpstr>
      <vt:lpstr>PowerPoint Presentation</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2011-11-28T17:34:54Z</dcterms:created>
  <dcterms:modified xsi:type="dcterms:W3CDTF">2012-10-25T10:03:38Z</dcterms:modified>
</cp:coreProperties>
</file>