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5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88" r:id="rId7"/>
    <p:sldId id="261" r:id="rId8"/>
    <p:sldId id="262" r:id="rId9"/>
    <p:sldId id="263" r:id="rId10"/>
    <p:sldId id="264" r:id="rId11"/>
    <p:sldId id="265" r:id="rId12"/>
    <p:sldId id="279" r:id="rId13"/>
    <p:sldId id="266" r:id="rId14"/>
    <p:sldId id="267" r:id="rId15"/>
    <p:sldId id="280" r:id="rId16"/>
    <p:sldId id="287" r:id="rId17"/>
    <p:sldId id="277" r:id="rId18"/>
    <p:sldId id="284" r:id="rId19"/>
    <p:sldId id="285" r:id="rId20"/>
    <p:sldId id="289" r:id="rId21"/>
    <p:sldId id="269" r:id="rId22"/>
    <p:sldId id="282" r:id="rId23"/>
    <p:sldId id="281" r:id="rId24"/>
    <p:sldId id="270" r:id="rId25"/>
    <p:sldId id="271" r:id="rId26"/>
    <p:sldId id="290" r:id="rId27"/>
    <p:sldId id="274" r:id="rId28"/>
    <p:sldId id="275" r:id="rId29"/>
    <p:sldId id="276" r:id="rId30"/>
    <p:sldId id="286" r:id="rId31"/>
    <p:sldId id="278" r:id="rId3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905029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ecurityreactions.tumblr.com/post/32324377943/whenever-i-see-licensee-hereby-agrees-not-to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5193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7515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3963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8623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3630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4570173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del++</a:t>
            </a:r>
          </a:p>
        </p:txBody>
      </p:sp>
    </p:spTree>
    <p:extLst>
      <p:ext uri="{BB962C8B-B14F-4D97-AF65-F5344CB8AC3E}">
        <p14:creationId xmlns:p14="http://schemas.microsoft.com/office/powerpoint/2010/main" val="4208256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89189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22488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149204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6834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24748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2312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535875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fr-FR" dirty="0" smtClean="0">
                <a:hlinkClick r:id="rId3"/>
              </a:rPr>
              <a:t>http://securityreactions.tumblr.com/post/32324377943/whenever-i-see-licensee-hereby-agrees-not-to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4071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1467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shema</a:t>
            </a:r>
          </a:p>
        </p:txBody>
      </p:sp>
    </p:spTree>
    <p:extLst>
      <p:ext uri="{BB962C8B-B14F-4D97-AF65-F5344CB8AC3E}">
        <p14:creationId xmlns:p14="http://schemas.microsoft.com/office/powerpoint/2010/main" val="1778849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shema</a:t>
            </a:r>
          </a:p>
        </p:txBody>
      </p:sp>
    </p:spTree>
    <p:extLst>
      <p:ext uri="{BB962C8B-B14F-4D97-AF65-F5344CB8AC3E}">
        <p14:creationId xmlns:p14="http://schemas.microsoft.com/office/powerpoint/2010/main" val="1511807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work on box.com</a:t>
            </a:r>
          </a:p>
        </p:txBody>
      </p:sp>
    </p:spTree>
    <p:extLst>
      <p:ext uri="{BB962C8B-B14F-4D97-AF65-F5344CB8AC3E}">
        <p14:creationId xmlns:p14="http://schemas.microsoft.com/office/powerpoint/2010/main" val="341377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0585010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15" name="Straight Connector 14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02012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754040"/>
      </p:ext>
    </p:extLst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11881972"/>
      </p:ext>
    </p:extLst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86452"/>
      </p:ext>
    </p:extLst>
  </p:cSld>
  <p:clrMapOvr>
    <a:masterClrMapping/>
  </p:clrMapOvr>
  <p:transition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000" b="0" cap="all" dirty="0" smtClean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Trebuchet M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60960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0649302"/>
      </p:ext>
    </p:extLst>
  </p:cSld>
  <p:clrMapOvr>
    <a:masterClrMapping/>
  </p:clrMapOvr>
  <p:transition>
    <p:blinds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000" b="0" cap="all" dirty="0" smtClean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Trebuchet M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3066412"/>
      </p:ext>
    </p:extLst>
  </p:cSld>
  <p:clrMapOvr>
    <a:masterClrMapping/>
  </p:clrMapOvr>
  <p:transition>
    <p:blinds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b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234694"/>
      </p:ext>
    </p:extLst>
  </p:cSld>
  <p:clrMapOvr>
    <a:masterClrMapping/>
  </p:clrMapOvr>
  <p:transition>
    <p:blinds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125173"/>
      </p:ext>
    </p:extLst>
  </p:cSld>
  <p:clrMapOvr>
    <a:masterClrMapping/>
  </p:clrMapOvr>
  <p:transition>
    <p:blinds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788789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19256" cy="21888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7544" y="4005064"/>
            <a:ext cx="8219229" cy="25628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667535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6627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661567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63829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163567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249682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986841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999683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61946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618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  <p:sldLayoutId id="2147484002" r:id="rId17"/>
    <p:sldLayoutId id="2147484003" r:id="rId18"/>
    <p:sldLayoutId id="2147484004" r:id="rId19"/>
  </p:sldLayoutIdLst>
  <p:transition>
    <p:blinds dir="vert"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ysterie/uncompyle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qlcipher.ne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www.hwaci.com/sw/sqlite/see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bugs.debian.org/cgi-bin/bugreport.cgi?bug=614051" TargetMode="Externa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 idx="4294967295"/>
          </p:nvPr>
        </p:nvSpPr>
        <p:spPr>
          <a:xfrm>
            <a:off x="111968" y="1797234"/>
            <a:ext cx="7772400" cy="1415742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sz="4000" dirty="0">
                <a:solidFill>
                  <a:srgbClr val="FFFFFF"/>
                </a:solidFill>
              </a:rPr>
              <a:t>A critical analysis of </a:t>
            </a:r>
          </a:p>
          <a:p>
            <a:pPr>
              <a:buNone/>
            </a:pPr>
            <a:r>
              <a:rPr lang="en" sz="4000" dirty="0">
                <a:solidFill>
                  <a:srgbClr val="FFFFFF"/>
                </a:solidFill>
              </a:rPr>
              <a:t>Dropbox software security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4294967295"/>
          </p:nvPr>
        </p:nvSpPr>
        <p:spPr>
          <a:xfrm>
            <a:off x="0" y="5074005"/>
            <a:ext cx="3347864" cy="1175676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1600" dirty="0">
                <a:solidFill>
                  <a:srgbClr val="666666"/>
                </a:solidFill>
              </a:rPr>
              <a:t>Florian LEDOUX</a:t>
            </a:r>
          </a:p>
          <a:p>
            <a:pPr lvl="0" algn="ctr" rtl="0">
              <a:buNone/>
            </a:pPr>
            <a:r>
              <a:rPr lang="en" sz="1600" dirty="0" smtClean="0">
                <a:solidFill>
                  <a:srgbClr val="666666"/>
                </a:solidFill>
              </a:rPr>
              <a:t>florian.ledoux(at)eads.net</a:t>
            </a:r>
          </a:p>
          <a:p>
            <a:pPr lvl="0" algn="ctr" rtl="0">
              <a:buNone/>
            </a:pPr>
            <a:r>
              <a:rPr lang="en" sz="1600" dirty="0" smtClean="0">
                <a:solidFill>
                  <a:srgbClr val="666666"/>
                </a:solidFill>
              </a:rPr>
              <a:t>@Myst3rie</a:t>
            </a:r>
            <a:endParaRPr lang="en" sz="1600" dirty="0">
              <a:solidFill>
                <a:srgbClr val="666666"/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subTitle" idx="4294967295"/>
          </p:nvPr>
        </p:nvSpPr>
        <p:spPr>
          <a:xfrm>
            <a:off x="2987824" y="5074005"/>
            <a:ext cx="2952328" cy="1212609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1600" dirty="0" smtClean="0">
                <a:solidFill>
                  <a:srgbClr val="666666"/>
                </a:solidFill>
              </a:rPr>
              <a:t>Nicolas </a:t>
            </a:r>
            <a:r>
              <a:rPr lang="en" sz="1600" dirty="0">
                <a:solidFill>
                  <a:srgbClr val="666666"/>
                </a:solidFill>
              </a:rPr>
              <a:t>RUFF</a:t>
            </a:r>
          </a:p>
          <a:p>
            <a:pPr lvl="0" algn="ctr" rtl="0">
              <a:buNone/>
            </a:pPr>
            <a:r>
              <a:rPr lang="en" sz="1600" dirty="0">
                <a:solidFill>
                  <a:srgbClr val="666666"/>
                </a:solidFill>
              </a:rPr>
              <a:t>nicolas.ruff(at)eads.net</a:t>
            </a:r>
          </a:p>
          <a:p>
            <a:pPr algn="ctr"/>
            <a:r>
              <a:rPr lang="en" sz="1800" dirty="0" smtClean="0">
                <a:solidFill>
                  <a:srgbClr val="666666"/>
                </a:solidFill>
              </a:rPr>
              <a:t>@newsoft</a:t>
            </a:r>
            <a:endParaRPr lang="en" sz="1800" dirty="0">
              <a:solidFill>
                <a:srgbClr val="666666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subTitle" idx="4294967295"/>
          </p:nvPr>
        </p:nvSpPr>
        <p:spPr>
          <a:xfrm>
            <a:off x="6311900" y="4870450"/>
            <a:ext cx="2832100" cy="133826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1800" dirty="0">
                <a:solidFill>
                  <a:srgbClr val="666666"/>
                </a:solidFill>
              </a:rPr>
              <a:t>EADS Innovation Works</a:t>
            </a:r>
          </a:p>
          <a:p>
            <a:pPr lvl="0" algn="ctr" rtl="0">
              <a:buNone/>
            </a:pPr>
            <a:r>
              <a:rPr lang="en" sz="1400" dirty="0">
                <a:solidFill>
                  <a:srgbClr val="666666"/>
                </a:solidFill>
              </a:rPr>
              <a:t>SE/IT department</a:t>
            </a:r>
          </a:p>
          <a:p>
            <a:pPr lvl="0" algn="ctr" rtl="0">
              <a:buNone/>
            </a:pPr>
            <a:r>
              <a:rPr lang="en" sz="1400" dirty="0">
                <a:solidFill>
                  <a:srgbClr val="666666"/>
                </a:solidFill>
              </a:rPr>
              <a:t>Suresnes, FRANCE</a:t>
            </a:r>
          </a:p>
          <a:p>
            <a:endParaRPr lang="en" sz="1400" dirty="0">
              <a:solidFill>
                <a:srgbClr val="666666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Source quest</a:t>
            </a:r>
            <a:endParaRPr lang="en" dirty="0"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" sz="3400" dirty="0" smtClean="0"/>
              <a:t>Bytecode decompilation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900" dirty="0" smtClean="0"/>
              <a:t>Pyretic / unpyc</a:t>
            </a:r>
          </a:p>
          <a:p>
            <a:pPr marL="1371600" lvl="2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300" dirty="0" smtClean="0"/>
              <a:t>Targets </a:t>
            </a:r>
            <a:r>
              <a:rPr lang="en" sz="2300" b="1" dirty="0" smtClean="0"/>
              <a:t>Python </a:t>
            </a:r>
            <a:r>
              <a:rPr lang="en" sz="2300" b="1" dirty="0"/>
              <a:t>2.5 </a:t>
            </a:r>
            <a:r>
              <a:rPr lang="en" sz="2300" dirty="0"/>
              <a:t>(Fails in real </a:t>
            </a:r>
            <a:r>
              <a:rPr lang="en" sz="2300" dirty="0" smtClean="0"/>
              <a:t>life)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900" dirty="0" smtClean="0"/>
              <a:t>Uncompyle2</a:t>
            </a:r>
          </a:p>
          <a:p>
            <a:pPr marL="1371600" lvl="2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300" dirty="0" smtClean="0"/>
              <a:t>Targets </a:t>
            </a:r>
            <a:r>
              <a:rPr lang="en" sz="2300" b="1" dirty="0" smtClean="0"/>
              <a:t>Python 2.7 </a:t>
            </a:r>
            <a:r>
              <a:rPr lang="en" sz="2300" dirty="0"/>
              <a:t>only (Works in real </a:t>
            </a:r>
            <a:r>
              <a:rPr lang="en" sz="2300" dirty="0" smtClean="0"/>
              <a:t>life)</a:t>
            </a:r>
          </a:p>
          <a:p>
            <a:pPr marL="0" indent="0">
              <a:buNone/>
            </a:pPr>
            <a:r>
              <a:rPr lang="en" sz="3400" dirty="0" smtClean="0"/>
              <a:t>Our solution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900" dirty="0" smtClean="0"/>
              <a:t>Uncompyle2 fork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900" dirty="0" smtClean="0"/>
              <a:t>Bytecode translator 2.5 &amp; 2.6 ► 2.7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900" dirty="0" smtClean="0"/>
              <a:t>Single decompilation engine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900" dirty="0" smtClean="0"/>
              <a:t>Kudos to Eloi Vanderbeken</a:t>
            </a:r>
          </a:p>
          <a:p>
            <a:pPr marL="520700" lvl="1" indent="0">
              <a:buClr>
                <a:schemeClr val="dk1"/>
              </a:buClr>
              <a:buSzPct val="129999"/>
              <a:buNone/>
            </a:pPr>
            <a:endParaRPr lang="en" sz="1300" dirty="0" smtClean="0"/>
          </a:p>
          <a:p>
            <a:pPr lvl="0"/>
            <a:r>
              <a:rPr lang="en" sz="4000" dirty="0" smtClean="0">
                <a:hlinkClick r:id="rId3"/>
              </a:rPr>
              <a:t>https://github.com/Mysterie/uncompyle2</a:t>
            </a:r>
            <a:endParaRPr lang="en" sz="4000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mtClean="0"/>
              <a:t>Code injection (bonus)</a:t>
            </a:r>
            <a:endParaRPr lang="en" dirty="0"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" sz="2400" dirty="0" smtClean="0"/>
              <a:t>PYTHON25.DLL is not easy to reach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Anonymously mapped in memory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Not easy to locate import / export tables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Some functions like </a:t>
            </a:r>
            <a:r>
              <a:rPr lang="en" sz="2000" b="1" dirty="0" smtClean="0"/>
              <a:t>PyRun_File()</a:t>
            </a:r>
            <a:r>
              <a:rPr lang="en" sz="2000" dirty="0" smtClean="0"/>
              <a:t> are nop'ed</a:t>
            </a:r>
          </a:p>
          <a:p>
            <a:pPr marL="0" indent="0">
              <a:buNone/>
            </a:pPr>
            <a:endParaRPr lang="en" dirty="0" smtClean="0"/>
          </a:p>
          <a:p>
            <a:pPr marL="0" lvl="0" indent="0">
              <a:buNone/>
            </a:pPr>
            <a:r>
              <a:rPr lang="en" sz="2400" dirty="0" smtClean="0"/>
              <a:t>Yet …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b="1" dirty="0" smtClean="0"/>
              <a:t>PyRunString()</a:t>
            </a:r>
            <a:r>
              <a:rPr lang="en" sz="2000" dirty="0" smtClean="0"/>
              <a:t> is not patched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Arbitrary Python statements can be run </a:t>
            </a:r>
            <a:r>
              <a:rPr lang="fr-FR" sz="2000" dirty="0" smtClean="0"/>
              <a:t>in </a:t>
            </a:r>
            <a:r>
              <a:rPr lang="fr-FR" sz="2000" dirty="0" err="1" smtClean="0"/>
              <a:t>Dropbox</a:t>
            </a:r>
            <a:r>
              <a:rPr lang="fr-FR" sz="2000" dirty="0" smtClean="0"/>
              <a:t> </a:t>
            </a:r>
            <a:r>
              <a:rPr lang="fr-FR" sz="2000" dirty="0" err="1" smtClean="0"/>
              <a:t>context</a:t>
            </a:r>
            <a:r>
              <a:rPr lang="fr-FR" sz="2000" dirty="0" smtClean="0"/>
              <a:t> </a:t>
            </a:r>
            <a:r>
              <a:rPr lang="fr-FR" sz="2000" dirty="0" smtClean="0">
                <a:sym typeface="Wingdings" pitchFamily="2" charset="2"/>
              </a:rPr>
              <a:t></a:t>
            </a:r>
            <a:endParaRPr lang="en" sz="2000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+mn-lt"/>
              </a:rPr>
              <a:t>Debug mode</a:t>
            </a:r>
            <a:endParaRPr lang="en-US" b="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615154"/>
            <a:ext cx="8784976" cy="5126213"/>
          </a:xfrm>
        </p:spPr>
        <p:txBody>
          <a:bodyPr>
            <a:normAutofit/>
          </a:bodyPr>
          <a:lstStyle/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400" dirty="0" smtClean="0"/>
              <a:t>Debugging is hard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400" b="1" dirty="0" smtClean="0"/>
              <a:t>DBDEV</a:t>
            </a:r>
            <a:r>
              <a:rPr lang="en-US" sz="2400" dirty="0" smtClean="0"/>
              <a:t> environment variable to the rescue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Dropbox &lt;= 1.1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251520" y="3573016"/>
            <a:ext cx="8784976" cy="29948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is_valid_time_limited_cookie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(cookie):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t_when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(cookie[: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^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1686035233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time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time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-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t_when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172800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md5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(cookie[: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+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traceme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).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hexdigest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()[: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cookie[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:]: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  <a:p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16054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b="0" dirty="0" smtClean="0">
                <a:latin typeface="+mn-lt"/>
              </a:rPr>
              <a:t>Debug mode</a:t>
            </a:r>
            <a:endParaRPr lang="en" b="0" dirty="0">
              <a:latin typeface="+mn-lt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251520" y="1600200"/>
            <a:ext cx="8424936" cy="19008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" sz="2400" dirty="0" smtClean="0"/>
          </a:p>
          <a:p>
            <a:pPr marL="0" lvl="0" indent="0">
              <a:buNone/>
            </a:pPr>
            <a:endParaRPr lang="en" sz="2400" dirty="0"/>
          </a:p>
          <a:p>
            <a:pPr marL="0" lvl="0" indent="0">
              <a:buNone/>
            </a:pPr>
            <a:r>
              <a:rPr lang="en" sz="2800" dirty="0" smtClean="0"/>
              <a:t>Dropbox ≥ 1.2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251520" y="3789040"/>
            <a:ext cx="8712968" cy="13681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IS_DEV_MAGIC = DBDEV </a:t>
            </a:r>
            <a:r>
              <a:rPr lang="en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hashlib.</a:t>
            </a:r>
            <a:r>
              <a:rPr lang="en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md5</a:t>
            </a:r>
            <a:r>
              <a:rPr lang="en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(DBDEV).hexdigest().startswith(</a:t>
            </a:r>
            <a:r>
              <a:rPr lang="en" sz="2000" b="1" dirty="0">
                <a:latin typeface="Courier New" pitchFamily="49" charset="0"/>
                <a:cs typeface="Courier New" pitchFamily="49" charset="0"/>
              </a:rPr>
              <a:t>'c3da6009e4</a:t>
            </a:r>
            <a:r>
              <a:rPr lang="en" sz="2000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+mn-lt"/>
              </a:rPr>
              <a:t>Debug mode</a:t>
            </a:r>
            <a:endParaRPr lang="en" b="0" dirty="0">
              <a:latin typeface="+mn-lt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" sz="2400" b="1" dirty="0" smtClean="0"/>
              <a:t>DBTRACE</a:t>
            </a:r>
            <a:r>
              <a:rPr lang="en" sz="2400" dirty="0" smtClean="0"/>
              <a:t> can help, too</a:t>
            </a:r>
          </a:p>
          <a:p>
            <a:endParaRPr lang="en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67571" y="2420888"/>
            <a:ext cx="8219229" cy="432048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10.224 | MainThread: Dropbox-win-1.1.45 (2796) starting</a:t>
            </a:r>
          </a:p>
          <a:p>
            <a:pPr marL="0" lvl="0" indent="0">
              <a:buNone/>
            </a:pPr>
            <a:r>
              <a:rPr lang="en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10.865 | MainThread:  u'host_id' = </a:t>
            </a:r>
            <a:r>
              <a:rPr lang="en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u'ab75c</a:t>
            </a:r>
            <a:r>
              <a:rPr lang="en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 lvl="0" indent="0">
              <a:buNone/>
            </a:pPr>
            <a:r>
              <a:rPr lang="en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13.509 | MainThread: Opened Dropbox key</a:t>
            </a:r>
          </a:p>
          <a:p>
            <a:pPr marL="0" lvl="0" indent="0">
              <a:buNone/>
            </a:pPr>
            <a:r>
              <a:rPr lang="en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32.356 | RTRACE: Sending trace </a:t>
            </a:r>
            <a:r>
              <a:rPr lang="en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1327936014 </a:t>
            </a:r>
            <a:r>
              <a:rPr lang="en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(C:\...\</a:t>
            </a:r>
            <a:r>
              <a:rPr lang="en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Dropbox\l\4f26b5fc)</a:t>
            </a:r>
            <a:endParaRPr lang="en" sz="1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33.058 | STATUS: Creating named pipe</a:t>
            </a:r>
          </a:p>
          <a:p>
            <a:pPr marL="0" indent="0">
              <a:buNone/>
            </a:pPr>
            <a:r>
              <a:rPr lang="en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9.318 | UPLOAD_HASH</a:t>
            </a:r>
            <a:r>
              <a:rPr lang="en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Next needed hash: </a:t>
            </a:r>
            <a:r>
              <a:rPr lang="en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AUCwQ6iYIfVxGs1f6HjkWZgqcbmWZiTCs6HU8HRykzU</a:t>
            </a:r>
            <a:endParaRPr lang="en" sz="1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Debug mode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" sz="2400" dirty="0" smtClean="0"/>
              <a:t>… and many others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b="1" dirty="0" smtClean="0"/>
              <a:t>DBMEMPROF</a:t>
            </a:r>
            <a:r>
              <a:rPr lang="en" sz="2000" dirty="0" smtClean="0"/>
              <a:t>, </a:t>
            </a:r>
            <a:r>
              <a:rPr lang="en" sz="2000" b="1" dirty="0" smtClean="0"/>
              <a:t>DBCPUPROFILE</a:t>
            </a:r>
            <a:r>
              <a:rPr lang="en" sz="2000" dirty="0" smtClean="0"/>
              <a:t>, </a:t>
            </a:r>
            <a:r>
              <a:rPr lang="en" sz="2000" b="1" dirty="0" smtClean="0"/>
              <a:t>DBPROFILE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b="1" dirty="0" smtClean="0"/>
              <a:t>FAKE_BLOCK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b="1" dirty="0" smtClean="0"/>
              <a:t>DROPBOX_HOST</a:t>
            </a:r>
          </a:p>
          <a:p>
            <a:pPr lvl="0"/>
            <a:endParaRPr lang="en" dirty="0" smtClean="0"/>
          </a:p>
          <a:p>
            <a:pPr lvl="0"/>
            <a:r>
              <a:rPr lang="en" sz="2400" dirty="0" smtClean="0"/>
              <a:t>Who's in charge here?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>
                <a:cs typeface="Courier New" pitchFamily="49" charset="0"/>
              </a:rPr>
              <a:t>host = 'tarak.corp.dropbox.com‘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Not exposed on the Internet </a:t>
            </a:r>
            <a:r>
              <a:rPr lang="en" sz="2000" dirty="0" smtClean="0">
                <a:sym typeface="Wingdings" pitchFamily="2" charset="2"/>
              </a:rPr>
              <a:t></a:t>
            </a:r>
            <a:endParaRPr lang="en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02101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Gimme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…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pPr algn="ctr"/>
            <a:r>
              <a:rPr lang="fr-FR" sz="2000" dirty="0" smtClean="0"/>
              <a:t>… not excuses !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59441407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Configuration database</a:t>
            </a:r>
            <a:endParaRPr lang="en-US"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SQLite 3 database: </a:t>
            </a:r>
            <a:r>
              <a:rPr lang="en-US" sz="2400" b="1" dirty="0" err="1" smtClean="0"/>
              <a:t>config.dbx</a:t>
            </a:r>
            <a:endParaRPr lang="en-US" sz="2400" b="1" dirty="0" smtClean="0"/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000" dirty="0" smtClean="0"/>
              <a:t>Dropbox &lt; 1.2: easy to dump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000" dirty="0" smtClean="0"/>
              <a:t>Dropbox ≥ 1.2: "encrypted" SQLite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Encryption</a:t>
            </a:r>
          </a:p>
          <a:p>
            <a:pPr marL="457200" lvl="1" indent="0">
              <a:buNone/>
            </a:pPr>
            <a:r>
              <a:rPr lang="en-US" sz="2000" dirty="0" smtClean="0"/>
              <a:t>Not: </a:t>
            </a:r>
            <a:r>
              <a:rPr lang="en-US" sz="2000" dirty="0" smtClean="0">
                <a:hlinkClick r:id="rId3"/>
              </a:rPr>
              <a:t>http://sqlcipher.net/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But: </a:t>
            </a:r>
            <a:r>
              <a:rPr lang="en-US" sz="2000" dirty="0" smtClean="0">
                <a:hlinkClick r:id="rId4"/>
              </a:rPr>
              <a:t>http://www.hwaci.com/sw/sqlite/see.html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Activation password == license key == default value </a:t>
            </a:r>
            <a:r>
              <a:rPr lang="en-US" sz="2000" dirty="0" smtClean="0">
                <a:sym typeface="Wingdings" pitchFamily="2" charset="2"/>
              </a:rPr>
              <a:t></a:t>
            </a:r>
          </a:p>
          <a:p>
            <a:pPr marL="914400" lvl="2" indent="0">
              <a:buNone/>
            </a:pPr>
            <a:r>
              <a:rPr lang="en-US" sz="2000" dirty="0" smtClean="0">
                <a:sym typeface="Wingdings" pitchFamily="2" charset="2"/>
              </a:rPr>
              <a:t>Namely: </a:t>
            </a:r>
            <a:r>
              <a:rPr lang="fr-FR" sz="2000" b="1" dirty="0"/>
              <a:t>7bb07b8d471d642e</a:t>
            </a:r>
            <a:endParaRPr lang="en-US" sz="2000" b="1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database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400" dirty="0" smtClean="0"/>
              <a:t>Encryption key is machine-protected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000" dirty="0" smtClean="0"/>
              <a:t>Windows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dirty="0" smtClean="0"/>
              <a:t>Seed stored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HKCU\Software\Dropbox\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\Client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dirty="0" smtClean="0"/>
              <a:t>DPAPI encryption</a:t>
            </a:r>
          </a:p>
          <a:p>
            <a:pPr marL="457200" lvl="1" indent="0">
              <a:buNone/>
            </a:pPr>
            <a:r>
              <a:rPr lang="en-US" sz="2200" dirty="0" smtClean="0"/>
              <a:t>Linux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dirty="0" smtClean="0"/>
              <a:t>Seed stored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~/.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dropbox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hostkeys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dirty="0" smtClean="0"/>
              <a:t>Custom "obfuscator" (reversible encryption)</a:t>
            </a:r>
          </a:p>
          <a:p>
            <a:pPr marL="457200" lvl="1" indent="0">
              <a:buNone/>
            </a:pPr>
            <a:r>
              <a:rPr lang="en-US" sz="2200" dirty="0" smtClean="0"/>
              <a:t>Mac OS X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dirty="0" smtClean="0"/>
              <a:t>Seed </a:t>
            </a:r>
            <a:r>
              <a:rPr lang="en-US" dirty="0"/>
              <a:t>stored in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~/.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dropbox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hostkeys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dirty="0" smtClean="0"/>
              <a:t>Custom "obfuscator" based 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IOPlatformSerialNumber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DAVolumeUUID</a:t>
            </a:r>
            <a:r>
              <a:rPr lang="en-US" dirty="0"/>
              <a:t> and </a:t>
            </a:r>
            <a:r>
              <a:rPr lang="en-US" dirty="0" smtClean="0"/>
              <a:t>more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dirty="0" smtClean="0"/>
              <a:t>Kudos to the Mac OS X developer for full API re-implementation!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2745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+mn-lt"/>
              </a:rPr>
              <a:t>Configuration database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19256" cy="2548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Effective encryption key is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PBKDF2(seed)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Please use this information for forensics purpose only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107504" y="3933056"/>
            <a:ext cx="8856984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USER_HMAC_KEY = '\xd1\x14\xa5R\x12e_t\xbdw.7\xe6J\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xee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\x9b'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APP_KEY = '\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\x8c\t.\x8b\x82\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xfcE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(\x83\xf9_5[\x8e'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APP_IV = '\xd8\x9bC\x1f\xb6\x1d\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xde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\x1a\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xfd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\xa4\xb7\xf9\xf4\xb8\r\x05'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APP_ITER = 1066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USER_KEYLEN = 16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DB_KEYLEN = 16</a:t>
            </a:r>
          </a:p>
        </p:txBody>
      </p:sp>
    </p:spTree>
    <p:extLst>
      <p:ext uri="{BB962C8B-B14F-4D97-AF65-F5344CB8AC3E}">
        <p14:creationId xmlns:p14="http://schemas.microsoft.com/office/powerpoint/2010/main" val="345563277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>
                <a:solidFill>
                  <a:srgbClr val="FFFFFF"/>
                </a:solidFill>
              </a:rPr>
              <a:t>Dropbox overview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64431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63500" indent="0">
              <a:buSzPct val="144444"/>
              <a:buNone/>
            </a:pPr>
            <a:r>
              <a:rPr lang="en" sz="2400" dirty="0" smtClean="0"/>
              <a:t>Dropbox</a:t>
            </a:r>
            <a:r>
              <a:rPr lang="en" sz="2400" dirty="0"/>
              <a:t>: a leader in Cloud </a:t>
            </a:r>
            <a:r>
              <a:rPr lang="en" sz="2400" dirty="0" smtClean="0"/>
              <a:t>backup</a:t>
            </a:r>
          </a:p>
          <a:p>
            <a:pPr marL="914400" lvl="1" indent="-393700" rtl="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Over </a:t>
            </a:r>
            <a:r>
              <a:rPr lang="en" sz="2000" dirty="0"/>
              <a:t>50 million users</a:t>
            </a:r>
          </a:p>
          <a:p>
            <a:pPr marL="914400" lvl="1" indent="-393700" rtl="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/>
              <a:t>Estimated company value: over $1 billion</a:t>
            </a:r>
          </a:p>
          <a:p>
            <a:pPr marL="914400" lvl="1" indent="-393700" rtl="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/>
              <a:t>(Year: 2011 / Source: </a:t>
            </a:r>
            <a:r>
              <a:rPr lang="en" sz="2000" dirty="0" smtClean="0"/>
              <a:t>Wikipedia)</a:t>
            </a:r>
          </a:p>
          <a:p>
            <a:pPr marL="577850" indent="-457200">
              <a:buSzPct val="129999"/>
            </a:pPr>
            <a:endParaRPr lang="en" dirty="0" smtClean="0"/>
          </a:p>
          <a:p>
            <a:pPr marL="120650" indent="0">
              <a:buSzPct val="129999"/>
              <a:buNone/>
            </a:pPr>
            <a:r>
              <a:rPr lang="en" sz="2400" dirty="0" smtClean="0"/>
              <a:t>Client </a:t>
            </a:r>
            <a:r>
              <a:rPr lang="en" sz="2400" dirty="0"/>
              <a:t>software available for</a:t>
            </a:r>
          </a:p>
          <a:p>
            <a:pPr marL="914400" lvl="1" indent="-393700" rtl="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/>
              <a:t>Windows, OS X, Linux, Android, iOS and web </a:t>
            </a:r>
            <a:r>
              <a:rPr lang="en" sz="2000" dirty="0" smtClean="0"/>
              <a:t>browser</a:t>
            </a:r>
            <a:endParaRPr lang="en" sz="2600" dirty="0"/>
          </a:p>
          <a:p>
            <a:pPr marL="577850" indent="-457200">
              <a:buSzPct val="129999"/>
            </a:pPr>
            <a:endParaRPr lang="en" dirty="0" smtClean="0"/>
          </a:p>
          <a:p>
            <a:pPr marL="120650" indent="0">
              <a:buSzPct val="129999"/>
              <a:buNone/>
            </a:pPr>
            <a:r>
              <a:rPr lang="en" sz="2400" dirty="0" smtClean="0"/>
              <a:t>Lot </a:t>
            </a:r>
            <a:r>
              <a:rPr lang="en" sz="2400" dirty="0"/>
              <a:t>of competitors</a:t>
            </a:r>
          </a:p>
          <a:p>
            <a:pPr marL="914400" lvl="1" indent="-419100" rtl="0">
              <a:buClr>
                <a:schemeClr val="dk1"/>
              </a:buClr>
              <a:buSzPct val="150000"/>
              <a:buFont typeface="Courier New"/>
              <a:buChar char="o"/>
            </a:pPr>
            <a:r>
              <a:rPr lang="en" sz="2000" dirty="0"/>
              <a:t>Google Drive, SkyDrive, iCloud, box.com ...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19256" cy="478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 smtClean="0"/>
              <a:t>Network </a:t>
            </a:r>
            <a:r>
              <a:rPr lang="en-US" sz="6000" dirty="0"/>
              <a:t>protocols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511162870"/>
      </p:ext>
    </p:extLst>
  </p:cSld>
  <p:clrMapOvr>
    <a:masterClrMapping/>
  </p:clrMapOvr>
  <p:transition>
    <p:blinds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+mn-lt"/>
              </a:rPr>
              <a:t>Network protocols</a:t>
            </a:r>
            <a:endParaRPr lang="en-US" b="0" dirty="0">
              <a:latin typeface="+mn-lt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23528" y="1600200"/>
            <a:ext cx="3816424" cy="51411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Network traffic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000" dirty="0" smtClean="0"/>
              <a:t>fully transported over HTTPS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000" dirty="0" err="1" smtClean="0"/>
              <a:t>OpenSSL</a:t>
            </a:r>
            <a:r>
              <a:rPr lang="en-US" sz="2000" dirty="0" smtClean="0"/>
              <a:t> + </a:t>
            </a:r>
            <a:r>
              <a:rPr lang="en-US" sz="2000" dirty="0" err="1" smtClean="0"/>
              <a:t>nCrypt</a:t>
            </a:r>
            <a:r>
              <a:rPr lang="en-US" sz="2000" dirty="0" smtClean="0"/>
              <a:t> wrapper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000" dirty="0" smtClean="0"/>
              <a:t>Proper certificate checking</a:t>
            </a:r>
          </a:p>
          <a:p>
            <a:pPr marL="1371600" lvl="2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1800" dirty="0" smtClean="0"/>
              <a:t>Hardcoded CA list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4139952" y="1772816"/>
            <a:ext cx="4896544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root_certs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'#        Subject: C=ZA, ST=Western Cape, L=Cape Town, O=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Thawte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Consulting cc</a:t>
            </a: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(…)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-----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BEGIN CERTIFICATE-----\</a:t>
            </a: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MIIDEzCCAnygAwIBAgIBATA</a:t>
            </a:r>
            <a:endParaRPr lang="en-US" sz="18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L7tdEy8W9ViH0Pd\n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-----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END CERTIFICATE-----\n\n</a:t>
            </a: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US" sz="1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protocols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Issues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400" dirty="0" err="1"/>
              <a:t>OpenSSL</a:t>
            </a:r>
            <a:r>
              <a:rPr lang="en-US" sz="2400" dirty="0"/>
              <a:t> … </a:t>
            </a:r>
            <a:r>
              <a:rPr lang="en-US" sz="2400" b="1" dirty="0" smtClean="0"/>
              <a:t>0.9.8e</a:t>
            </a:r>
            <a:r>
              <a:rPr lang="en-US" sz="2400" dirty="0" smtClean="0"/>
              <a:t> </a:t>
            </a:r>
            <a:r>
              <a:rPr lang="en-US" sz="2400" dirty="0"/>
              <a:t>? 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000" dirty="0" smtClean="0"/>
              <a:t>as </a:t>
            </a:r>
            <a:r>
              <a:rPr lang="en-US" sz="2000" dirty="0"/>
              <a:t>of </a:t>
            </a:r>
            <a:r>
              <a:rPr lang="en-US" sz="2000" dirty="0" err="1"/>
              <a:t>DropBox</a:t>
            </a:r>
            <a:r>
              <a:rPr lang="en-US" sz="2000" dirty="0"/>
              <a:t> </a:t>
            </a:r>
            <a:r>
              <a:rPr lang="en-US" sz="2000" dirty="0" smtClean="0"/>
              <a:t>1.4.17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000" dirty="0" smtClean="0"/>
              <a:t>Hello </a:t>
            </a:r>
            <a:r>
              <a:rPr lang="en-US" sz="2000" b="1" dirty="0"/>
              <a:t>CVE-2011-4109</a:t>
            </a:r>
            <a:r>
              <a:rPr lang="en-US" sz="2000" dirty="0"/>
              <a:t>, </a:t>
            </a:r>
            <a:r>
              <a:rPr lang="en-US" sz="2000" b="1" dirty="0"/>
              <a:t>CVE-2012-2110</a:t>
            </a:r>
            <a:r>
              <a:rPr lang="en-US" sz="2000" dirty="0"/>
              <a:t>, and others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000" dirty="0" err="1"/>
              <a:t>nCrypt</a:t>
            </a:r>
            <a:r>
              <a:rPr lang="en-US" sz="2000" dirty="0"/>
              <a:t> … completely buggy and unsupported software?</a:t>
            </a:r>
          </a:p>
          <a:p>
            <a:pPr marL="914400" lvl="2" indent="0">
              <a:buNone/>
            </a:pP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bugs.debian.org/cgi-bin/bugreport.cgi?bug=614051</a:t>
            </a:r>
            <a:endParaRPr lang="en-US" sz="1800" dirty="0" smtClean="0"/>
          </a:p>
          <a:p>
            <a:pPr marL="914400" lvl="2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2000" dirty="0" smtClean="0"/>
              <a:t>No patch since 2007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74153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Network protocols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" sz="2400" dirty="0" smtClean="0"/>
              <a:t>File synchronisation: </a:t>
            </a:r>
            <a:r>
              <a:rPr lang="en" sz="2400" dirty="0"/>
              <a:t>RSYNC </a:t>
            </a:r>
            <a:r>
              <a:rPr lang="en" sz="2400" dirty="0" smtClean="0"/>
              <a:t>protocol</a:t>
            </a:r>
            <a:endParaRPr lang="en" sz="2400" dirty="0"/>
          </a:p>
          <a:p>
            <a:pPr marL="0" lvl="0" indent="0">
              <a:buNone/>
            </a:pPr>
            <a:endParaRPr lang="en" dirty="0" smtClean="0"/>
          </a:p>
          <a:p>
            <a:pPr marL="0" lvl="0" indent="0">
              <a:buNone/>
            </a:pPr>
            <a:r>
              <a:rPr lang="en" sz="2400" dirty="0" smtClean="0"/>
              <a:t>File storage: Amazon Cloud S3</a:t>
            </a:r>
            <a:endParaRPr lang="en" sz="2400" dirty="0"/>
          </a:p>
          <a:p>
            <a:pPr marL="0" indent="0">
              <a:buNone/>
            </a:pPr>
            <a:endParaRPr lang="en" dirty="0" smtClean="0"/>
          </a:p>
          <a:p>
            <a:pPr marL="0" indent="0">
              <a:buNone/>
            </a:pPr>
            <a:r>
              <a:rPr lang="en" sz="2400" dirty="0" smtClean="0"/>
              <a:t>Implementation details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Blocks of 4 MB in size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SHA-256 of each block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Encryption is provided by SSL/TLS only</a:t>
            </a:r>
            <a:endParaRPr lang="en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5603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b="0" dirty="0" smtClean="0">
                <a:latin typeface="+mn-lt"/>
              </a:rPr>
              <a:t>Dropbox protocol</a:t>
            </a:r>
            <a:endParaRPr lang="en" b="0" dirty="0">
              <a:latin typeface="+mn-lt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19256" cy="29089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" sz="2800" dirty="0" smtClean="0"/>
              <a:t>Servers of interest</a:t>
            </a:r>
          </a:p>
          <a:p>
            <a:pPr marL="457200" lvl="1" indent="0">
              <a:buNone/>
            </a:pPr>
            <a:r>
              <a:rPr lang="en" sz="1800" b="1" dirty="0" smtClean="0"/>
              <a:t>Blockserver</a:t>
            </a:r>
            <a:r>
              <a:rPr lang="en" sz="1800" dirty="0" smtClean="0"/>
              <a:t>: manages 4MB blocks</a:t>
            </a:r>
          </a:p>
          <a:p>
            <a:pPr marL="457200" lvl="1" indent="0">
              <a:buNone/>
            </a:pPr>
            <a:r>
              <a:rPr lang="en" sz="1800" b="1" dirty="0" smtClean="0"/>
              <a:t>Authserver</a:t>
            </a:r>
            <a:r>
              <a:rPr lang="en" sz="1800" dirty="0" smtClean="0"/>
              <a:t>: user authentication, software setup</a:t>
            </a:r>
          </a:p>
          <a:p>
            <a:pPr marL="457200" lvl="1" indent="0">
              <a:buNone/>
            </a:pPr>
            <a:r>
              <a:rPr lang="en" sz="1800" b="1" dirty="0" smtClean="0"/>
              <a:t>Metaserver</a:t>
            </a:r>
            <a:r>
              <a:rPr lang="en" sz="1800" dirty="0" smtClean="0"/>
              <a:t>: handles information requests about files and directories</a:t>
            </a:r>
          </a:p>
          <a:p>
            <a:pPr marL="457200" lvl="1" indent="0">
              <a:buNone/>
            </a:pPr>
            <a:r>
              <a:rPr lang="en" sz="1800" b="1" dirty="0" smtClean="0"/>
              <a:t>Metaexcserver</a:t>
            </a:r>
            <a:r>
              <a:rPr lang="en" sz="1800" dirty="0" smtClean="0"/>
              <a:t> / </a:t>
            </a:r>
            <a:r>
              <a:rPr lang="en" sz="1800" b="1" dirty="0" smtClean="0"/>
              <a:t>blockexcserver</a:t>
            </a:r>
            <a:r>
              <a:rPr lang="en" sz="1800" dirty="0" smtClean="0"/>
              <a:t>: handle exceptions</a:t>
            </a:r>
          </a:p>
          <a:p>
            <a:pPr marL="457200" lvl="1" indent="0">
              <a:buNone/>
            </a:pPr>
            <a:r>
              <a:rPr lang="en" sz="1800" b="1" dirty="0" smtClean="0"/>
              <a:t>Statserver</a:t>
            </a:r>
            <a:r>
              <a:rPr lang="en" sz="1800" dirty="0" smtClean="0"/>
              <a:t> / </a:t>
            </a:r>
            <a:r>
              <a:rPr lang="en" sz="1800" b="1" dirty="0" smtClean="0"/>
              <a:t>notifyserver</a:t>
            </a:r>
            <a:r>
              <a:rPr lang="en" sz="1800" dirty="0" smtClean="0"/>
              <a:t>: statistics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67544" y="4691683"/>
            <a:ext cx="8219229" cy="18762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set_server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(ret, '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blockserver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', secure=True, timeout=60, **</a:t>
            </a:r>
            <a:r>
              <a:rPr lang="en-US" sz="18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non_exc_kwargs</a:t>
            </a: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set_server</a:t>
            </a: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(ret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'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metaserver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', secure=True, timeout=90, **</a:t>
            </a:r>
            <a:r>
              <a:rPr lang="en-US" sz="18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non_exc_kwargs</a:t>
            </a: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set_server</a:t>
            </a: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(ret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'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metaexcserver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', secure=True, timeout=90, **</a:t>
            </a:r>
            <a:r>
              <a:rPr lang="en-US" sz="18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exc_kwargs</a:t>
            </a: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set_server</a:t>
            </a: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(ret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'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blockexcserver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', secure=True, timeout=90, **</a:t>
            </a:r>
            <a:r>
              <a:rPr lang="en-US" sz="18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exc_kwargs</a:t>
            </a: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set_server</a:t>
            </a: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(ret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'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statserver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', secure=True, timeout=90, **</a:t>
            </a:r>
            <a:r>
              <a:rPr lang="en-US" sz="18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exc_kwargs</a:t>
            </a: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set_server</a:t>
            </a: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(ret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'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notifyserver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', secure=False, timeout=90, **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non_exc_kwargs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Dropbox protocol</a:t>
            </a:r>
            <a:endParaRPr lang="en" dirty="0"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" sz="2600" dirty="0" smtClean="0"/>
              <a:t>HOST_ID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100" dirty="0" smtClean="0"/>
              <a:t>Unique and forever user identifier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100" dirty="0" smtClean="0"/>
              <a:t>128-bit length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100" dirty="0" smtClean="0"/>
              <a:t>Server-side generated on 1</a:t>
            </a:r>
            <a:r>
              <a:rPr lang="en" sz="2100" baseline="30000" dirty="0" smtClean="0"/>
              <a:t>st</a:t>
            </a:r>
            <a:r>
              <a:rPr lang="en" sz="2100" dirty="0" smtClean="0"/>
              <a:t> installation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100" dirty="0" smtClean="0"/>
              <a:t>Not affected by password change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100" dirty="0" smtClean="0"/>
              <a:t>Stored in local configuration database</a:t>
            </a:r>
          </a:p>
          <a:p>
            <a:pPr marL="0" indent="0">
              <a:buNone/>
            </a:pPr>
            <a:endParaRPr lang="en" dirty="0" smtClean="0"/>
          </a:p>
          <a:p>
            <a:pPr marL="0" lvl="0" indent="0">
              <a:buNone/>
            </a:pPr>
            <a:r>
              <a:rPr lang="en" sz="2400" dirty="0" smtClean="0"/>
              <a:t>HOST_INT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100" dirty="0" smtClean="0"/>
              <a:t>Unique identifier per device</a:t>
            </a:r>
          </a:p>
          <a:p>
            <a:pPr marL="0" indent="0">
              <a:buNone/>
            </a:pPr>
            <a:endParaRPr lang="en" dirty="0" smtClean="0"/>
          </a:p>
          <a:p>
            <a:pPr marL="0" lvl="0" indent="0">
              <a:buNone/>
            </a:pPr>
            <a:r>
              <a:rPr lang="en" sz="2400" dirty="0" smtClean="0"/>
              <a:t>NS_MAP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1900" dirty="0" smtClean="0"/>
              <a:t>User namespace identifier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1900" dirty="0" smtClean="0"/>
              <a:t>Killed "dropship" hack</a:t>
            </a:r>
          </a:p>
          <a:p>
            <a:pPr marL="914400" lvl="2" indent="0">
              <a:buNone/>
            </a:pPr>
            <a:r>
              <a:rPr lang="en" sz="1900" dirty="0" smtClean="0"/>
              <a:t>Before: </a:t>
            </a:r>
            <a:r>
              <a:rPr lang="en" sz="1900" b="1" dirty="0" smtClean="0"/>
              <a:t>get_block( hash_for_block )</a:t>
            </a:r>
          </a:p>
          <a:p>
            <a:pPr marL="914400" lvl="2" indent="0">
              <a:buNone/>
            </a:pPr>
            <a:r>
              <a:rPr lang="en" sz="1900" dirty="0" smtClean="0"/>
              <a:t>After: </a:t>
            </a:r>
            <a:r>
              <a:rPr lang="en" sz="1900" b="1" dirty="0" smtClean="0"/>
              <a:t>get_block( hash_for_block ; ns_map + host_id)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6000" dirty="0" smtClean="0"/>
          </a:p>
          <a:p>
            <a:pPr marL="0" indent="0" algn="ctr">
              <a:buNone/>
            </a:pPr>
            <a:r>
              <a:rPr lang="fr-FR" sz="6000" dirty="0" smtClean="0"/>
              <a:t>LAN </a:t>
            </a:r>
            <a:r>
              <a:rPr lang="fr-FR" sz="6000" dirty="0" err="1" smtClean="0"/>
              <a:t>sync</a:t>
            </a:r>
            <a:r>
              <a:rPr lang="fr-FR" sz="6000" dirty="0" smtClean="0"/>
              <a:t> </a:t>
            </a:r>
            <a:r>
              <a:rPr lang="fr-FR" sz="6000" dirty="0" err="1" smtClean="0"/>
              <a:t>protocol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1765672789"/>
      </p:ext>
    </p:extLst>
  </p:cSld>
  <p:clrMapOvr>
    <a:masterClrMapping/>
  </p:clrMapOvr>
  <p:transition>
    <p:blinds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LAN Sync protOcol</a:t>
            </a:r>
            <a:endParaRPr lang="en" dirty="0"/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" sz="2400" dirty="0" smtClean="0"/>
              <a:t>Local sync between two Dropbox clients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Discovery: UDP/17500 broadcasts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Data exchange: TCP/17500</a:t>
            </a:r>
          </a:p>
          <a:p>
            <a:pPr marL="457200" lvl="1" indent="0">
              <a:buNone/>
            </a:pPr>
            <a:endParaRPr lang="en" dirty="0" smtClean="0"/>
          </a:p>
          <a:p>
            <a:pPr marL="0" indent="0">
              <a:buNone/>
            </a:pPr>
            <a:r>
              <a:rPr lang="en" sz="2400" dirty="0" smtClean="0"/>
              <a:t>Data exchange protocol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Each Dropbox instance can act as a Client or a Server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Client SSL/TLS authentication</a:t>
            </a:r>
          </a:p>
          <a:p>
            <a:pPr marL="1371600" lvl="2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1800" dirty="0" smtClean="0"/>
              <a:t>Key pair in configuration database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LAN Sync </a:t>
            </a:r>
            <a:r>
              <a:rPr lang="en" dirty="0" smtClean="0"/>
              <a:t>protOcol</a:t>
            </a:r>
            <a:endParaRPr lang="en" dirty="0"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" sz="2800" dirty="0" smtClean="0"/>
              <a:t>Attacking a client in server mode</a:t>
            </a:r>
          </a:p>
          <a:p>
            <a:pPr marL="457200" lvl="1" indent="0">
              <a:buNone/>
            </a:pPr>
            <a:r>
              <a:rPr lang="en" sz="2400" dirty="0" smtClean="0"/>
              <a:t>Requires a server-known key pair </a:t>
            </a:r>
            <a:r>
              <a:rPr lang="en" sz="2400" dirty="0" smtClean="0">
                <a:sym typeface="Wingdings" pitchFamily="2" charset="2"/>
              </a:rPr>
              <a:t></a:t>
            </a:r>
            <a:endParaRPr lang="en" sz="2400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LAN Sync </a:t>
            </a:r>
            <a:r>
              <a:rPr lang="en" dirty="0" smtClean="0"/>
              <a:t>protOcol</a:t>
            </a:r>
            <a:endParaRPr lang="en" dirty="0"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" sz="2400" dirty="0" smtClean="0"/>
              <a:t>Attacking the client mode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Server certificate is not checked</a:t>
            </a:r>
          </a:p>
          <a:p>
            <a:pPr marL="0" indent="0">
              <a:buNone/>
            </a:pPr>
            <a:endParaRPr lang="en" dirty="0" smtClean="0"/>
          </a:p>
          <a:p>
            <a:pPr marL="0" lvl="0" indent="0">
              <a:buNone/>
            </a:pPr>
            <a:r>
              <a:rPr lang="en" sz="2400" dirty="0" smtClean="0"/>
              <a:t>LAN Sync protocol (redux)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HELLO / HOWDY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PING / PONG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HAS / HASREPLY / HASFAIL (+ hash)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GET / GETREPLY / GETFAIL (+ hash &amp; file content)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mtClean="0"/>
              <a:t>Dropbox overview</a:t>
            </a:r>
            <a:endParaRPr lang="en"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tIns="72000" bIns="72000"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" sz="2400" dirty="0" smtClean="0"/>
              <a:t>Dropbox security record (partial)</a:t>
            </a:r>
          </a:p>
          <a:p>
            <a:pPr>
              <a:buFont typeface="Arial" panose="020B0604020202020204" pitchFamily="34" charset="0"/>
              <a:buChar char="•"/>
            </a:pPr>
            <a:endParaRPr lang="en" sz="800" dirty="0" smtClean="0"/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000" dirty="0"/>
              <a:t>March 2011: Dropbox client for Smartphones do not make use of SSL/TLS </a:t>
            </a:r>
            <a:r>
              <a:rPr lang="en-US" sz="2000" dirty="0" smtClean="0"/>
              <a:t>encryption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endParaRPr lang="en-US" sz="800" dirty="0"/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000" dirty="0"/>
              <a:t>April 2011: Derek Newton realized that login/password is useless (if you happen to know </a:t>
            </a:r>
            <a:r>
              <a:rPr lang="en-US" sz="2000" dirty="0" err="1"/>
              <a:t>host_id</a:t>
            </a:r>
            <a:r>
              <a:rPr lang="en-US" sz="2000" dirty="0"/>
              <a:t> secret</a:t>
            </a:r>
            <a:r>
              <a:rPr lang="en-US" sz="2000" dirty="0" smtClean="0"/>
              <a:t>)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endParaRPr lang="en-US" sz="800" dirty="0"/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000" dirty="0" smtClean="0"/>
              <a:t>June </a:t>
            </a:r>
            <a:r>
              <a:rPr lang="en-US" sz="2000" dirty="0"/>
              <a:t>2011: a software upgrade issue provided password-free access to all user accounts for one </a:t>
            </a:r>
            <a:r>
              <a:rPr lang="en-US" sz="2000" dirty="0" smtClean="0"/>
              <a:t>day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endParaRPr lang="en-US" sz="800" dirty="0" smtClean="0"/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000" dirty="0" smtClean="0"/>
              <a:t>USENIX 2011: "Dark Clouds on the Horizon“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endParaRPr lang="en-US" sz="800" dirty="0" smtClean="0"/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000" dirty="0" smtClean="0"/>
              <a:t>August 2012: a stolen password from Dropbox employee lead to massive spam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Lan </a:t>
            </a:r>
            <a:r>
              <a:rPr lang="fr-FR" dirty="0" err="1" smtClean="0"/>
              <a:t>sync</a:t>
            </a:r>
            <a:r>
              <a:rPr lang="fr-FR" dirty="0" smtClean="0"/>
              <a:t> </a:t>
            </a:r>
            <a:r>
              <a:rPr lang="fr-FR" dirty="0" err="1" smtClean="0"/>
              <a:t>protocol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algn="ctr"/>
            <a:r>
              <a:rPr lang="fr-FR" dirty="0" err="1" smtClean="0"/>
              <a:t>Demo</a:t>
            </a:r>
            <a:r>
              <a:rPr lang="fr-FR" dirty="0" smtClean="0"/>
              <a:t>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854564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 idx="4294967295"/>
          </p:nvPr>
        </p:nvSpPr>
        <p:spPr>
          <a:xfrm>
            <a:off x="914400" y="1268413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 sz="4000" dirty="0">
                <a:solidFill>
                  <a:srgbClr val="FFFFFF"/>
                </a:solidFill>
              </a:rPr>
              <a:t>Questions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96728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mtClean="0"/>
              <a:t>Dropbox overview</a:t>
            </a:r>
            <a:endParaRPr lang="en"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" sz="2400" dirty="0" smtClean="0"/>
              <a:t>Why studying Dropbox ?</a:t>
            </a:r>
          </a:p>
          <a:p>
            <a:pPr marL="0" indent="0">
              <a:buNone/>
            </a:pPr>
            <a:endParaRPr lang="en" sz="800" dirty="0" smtClean="0"/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000" dirty="0"/>
              <a:t>Dropbox is a leader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endParaRPr lang="en-US" sz="800" dirty="0"/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000" dirty="0"/>
              <a:t>No previous work on the effective implementation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endParaRPr lang="en-US" sz="800" dirty="0"/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000" dirty="0"/>
              <a:t>"LAN Sync" protocol routinely observed during penetration testing assignments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endParaRPr lang="en-US" sz="800" dirty="0"/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-US" sz="2000" dirty="0"/>
              <a:t>We are happy Dropbox users too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mtClean="0"/>
              <a:t>Dropbox overview</a:t>
            </a:r>
            <a:endParaRPr lang="en"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" sz="2200" dirty="0" smtClean="0"/>
              <a:t>Further analysis holds true for client versions 1.1.x to 1.5.x</a:t>
            </a:r>
          </a:p>
          <a:p>
            <a:pPr marL="0" lvl="0" indent="0">
              <a:buNone/>
            </a:pPr>
            <a:endParaRPr lang="en" dirty="0" smtClean="0"/>
          </a:p>
          <a:p>
            <a:pPr marL="0" indent="0">
              <a:buNone/>
            </a:pPr>
            <a:r>
              <a:rPr lang="en" sz="2000" dirty="0" smtClean="0"/>
              <a:t>Windows, Linux and OS X clients are mostly written in Python</a:t>
            </a:r>
            <a:endParaRPr lang="en-US" sz="2000" dirty="0"/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1800" dirty="0" smtClean="0"/>
              <a:t>"How Dropbox Did It and How Python Helped" (PyCon 2011)</a:t>
            </a:r>
          </a:p>
          <a:p>
            <a:pPr marL="0" indent="0">
              <a:buNone/>
            </a:pPr>
            <a:endParaRPr lang="en" dirty="0" smtClean="0"/>
          </a:p>
          <a:p>
            <a:pPr marL="0" lvl="0" indent="0">
              <a:buNone/>
            </a:pPr>
            <a:r>
              <a:rPr lang="en" sz="2000" dirty="0" smtClean="0"/>
              <a:t>Windows client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1800" dirty="0" smtClean="0"/>
              <a:t>Generated using PY2EXE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endParaRPr lang="en" sz="800" dirty="0" smtClean="0"/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1800" dirty="0" smtClean="0"/>
              <a:t>A ZIP with all PYC files to be found within PE resources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endParaRPr lang="en" sz="800" dirty="0" smtClean="0"/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1800" dirty="0" smtClean="0"/>
              <a:t>Python 2.5 interpreter has been slightly customized</a:t>
            </a:r>
            <a:endParaRPr lang="en" sz="1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" sz="6000" dirty="0" smtClean="0"/>
          </a:p>
          <a:p>
            <a:pPr marL="0" indent="0" algn="ctr">
              <a:buNone/>
            </a:pPr>
            <a:r>
              <a:rPr lang="en" sz="6000" dirty="0" smtClean="0"/>
              <a:t>Source </a:t>
            </a:r>
            <a:r>
              <a:rPr lang="en" sz="6000" dirty="0"/>
              <a:t>quest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62894387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b="0" dirty="0" smtClean="0">
                <a:latin typeface="+mn-lt"/>
              </a:rPr>
              <a:t>Source quest</a:t>
            </a:r>
            <a:endParaRPr lang="en" b="0" dirty="0">
              <a:latin typeface="+mn-lt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19256" cy="14687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" sz="2400" dirty="0" smtClean="0"/>
              <a:t>Standard PYC (redux)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PYC is Python bytecode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PYO is Python optimized bytecode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67544" y="5013176"/>
            <a:ext cx="8219229" cy="1554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err="1" smtClean="0"/>
              <a:t>Dropbox</a:t>
            </a:r>
            <a:r>
              <a:rPr lang="fr-FR" sz="2400" dirty="0" smtClean="0"/>
              <a:t> PYC</a:t>
            </a:r>
            <a:endParaRPr lang="fr-FR" sz="2400" dirty="0"/>
          </a:p>
        </p:txBody>
      </p:sp>
      <p:sp>
        <p:nvSpPr>
          <p:cNvPr id="67" name="Shape 67"/>
          <p:cNvSpPr/>
          <p:nvPr/>
        </p:nvSpPr>
        <p:spPr>
          <a:xfrm>
            <a:off x="92454" y="3645024"/>
            <a:ext cx="8928992" cy="110572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8" name="Shape 68"/>
          <p:cNvSpPr/>
          <p:nvPr/>
        </p:nvSpPr>
        <p:spPr>
          <a:xfrm>
            <a:off x="107504" y="5733256"/>
            <a:ext cx="8928992" cy="712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6" name="TextBox 5"/>
          <p:cNvSpPr txBox="1"/>
          <p:nvPr/>
        </p:nvSpPr>
        <p:spPr>
          <a:xfrm>
            <a:off x="179512" y="3265239"/>
            <a:ext cx="2088232" cy="307777"/>
          </a:xfrm>
          <a:prstGeom prst="rect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Bytecode</a:t>
            </a:r>
            <a:r>
              <a:rPr lang="en-US" dirty="0" smtClean="0"/>
              <a:t> version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39752" y="3265239"/>
            <a:ext cx="2088232" cy="307777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Timestamp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16016" y="3265239"/>
            <a:ext cx="4248472" cy="307777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mtClean="0"/>
              <a:t>Marshalled bytecode</a:t>
            </a:r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Source quest</a:t>
            </a:r>
            <a:endParaRPr lang="en" dirty="0"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" sz="2400" dirty="0" smtClean="0"/>
              <a:t>Diffing </a:t>
            </a:r>
            <a:r>
              <a:rPr lang="en" sz="2400" b="1" dirty="0" smtClean="0"/>
              <a:t>PYTHON25.DLL</a:t>
            </a:r>
            <a:r>
              <a:rPr lang="en" sz="2400" dirty="0" smtClean="0"/>
              <a:t> with original</a:t>
            </a:r>
          </a:p>
          <a:p>
            <a:pPr marL="457200" lvl="1" indent="0">
              <a:buNone/>
            </a:pPr>
            <a:endParaRPr lang="en" dirty="0" smtClean="0"/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53 modified functions (out of ~4500)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Opcodes have been swapped in </a:t>
            </a:r>
            <a:r>
              <a:rPr lang="en" sz="2000" b="1" dirty="0" smtClean="0"/>
              <a:t>PyEval_EvalFrame()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dirty="0" smtClean="0"/>
              <a:t>Decryption function added in </a:t>
            </a:r>
            <a:r>
              <a:rPr lang="en" sz="2000" b="1" dirty="0" smtClean="0"/>
              <a:t>ReadObjectFromString()</a:t>
            </a:r>
          </a:p>
          <a:p>
            <a:pPr marL="0" indent="0">
              <a:buNone/>
            </a:pPr>
            <a:endParaRPr lang="en" dirty="0" smtClean="0"/>
          </a:p>
          <a:p>
            <a:pPr marL="0" lvl="0" indent="0">
              <a:buNone/>
            </a:pPr>
            <a:r>
              <a:rPr lang="en" sz="2400" dirty="0" smtClean="0"/>
              <a:t>Which encryption algorithm is used ? </a:t>
            </a:r>
          </a:p>
          <a:p>
            <a:pPr marL="457200" lvl="1" indent="0">
              <a:buNone/>
            </a:pPr>
            <a:endParaRPr lang="en" dirty="0" smtClean="0"/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b="1" dirty="0" smtClean="0"/>
              <a:t>0x9e3779b9</a:t>
            </a:r>
            <a:r>
              <a:rPr lang="en" sz="2000" dirty="0" smtClean="0"/>
              <a:t> constant is linked to TEA symmetric encryption family</a:t>
            </a:r>
          </a:p>
          <a:p>
            <a:pPr marL="914400" lvl="2" indent="0">
              <a:buNone/>
            </a:pPr>
            <a:r>
              <a:rPr lang="en" sz="2000" dirty="0" smtClean="0"/>
              <a:t>Here: </a:t>
            </a:r>
            <a:r>
              <a:rPr lang="en" sz="2000" b="1" dirty="0" smtClean="0"/>
              <a:t>XXTEA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sz="2000" b="1" dirty="0" smtClean="0"/>
              <a:t>MT_getnext()</a:t>
            </a:r>
            <a:r>
              <a:rPr lang="en" sz="2000" dirty="0" smtClean="0"/>
              <a:t> / </a:t>
            </a:r>
            <a:r>
              <a:rPr lang="en" sz="2000" b="1" dirty="0" smtClean="0"/>
              <a:t>MT_decrypt()</a:t>
            </a:r>
            <a:r>
              <a:rPr lang="en" sz="2000" dirty="0" smtClean="0"/>
              <a:t> functions are involved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b="0" dirty="0" smtClean="0">
                <a:latin typeface="+mn-lt"/>
              </a:rPr>
              <a:t>Source quest</a:t>
            </a:r>
            <a:endParaRPr lang="en" b="0" dirty="0">
              <a:latin typeface="+mn-lt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" sz="2400" dirty="0" smtClean="0"/>
              <a:t>XXTEA implementation</a:t>
            </a:r>
          </a:p>
          <a:p>
            <a:pPr lvl="1"/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</a:rPr>
              <a:t>void</a:t>
            </a:r>
            <a:r>
              <a:rPr lang="en" sz="2000" dirty="0" smtClean="0">
                <a:solidFill>
                  <a:schemeClr val="bg1"/>
                </a:solidFill>
              </a:rPr>
              <a:t> btea</a:t>
            </a:r>
            <a:r>
              <a:rPr lang="en" sz="20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</a:rPr>
              <a:t>char</a:t>
            </a:r>
            <a:r>
              <a:rPr lang="en" sz="2000" dirty="0" smtClean="0">
                <a:solidFill>
                  <a:schemeClr val="bg1"/>
                </a:solidFill>
              </a:rPr>
              <a:t> </a:t>
            </a:r>
            <a:r>
              <a:rPr lang="en" sz="2000" dirty="0" smtClean="0">
                <a:solidFill>
                  <a:schemeClr val="accent4">
                    <a:lumMod val="75000"/>
                  </a:schemeClr>
                </a:solidFill>
              </a:rPr>
              <a:t>*</a:t>
            </a:r>
            <a:r>
              <a:rPr lang="en" sz="2000" dirty="0" smtClean="0">
                <a:solidFill>
                  <a:schemeClr val="bg1"/>
                </a:solidFill>
              </a:rPr>
              <a:t>data</a:t>
            </a:r>
            <a:r>
              <a:rPr lang="en" sz="2000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en" sz="2000" dirty="0" smtClean="0">
                <a:solidFill>
                  <a:schemeClr val="bg1"/>
                </a:solidFill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</a:rPr>
              <a:t>uint32</a:t>
            </a:r>
            <a:r>
              <a:rPr lang="en" sz="2000" dirty="0" smtClean="0">
                <a:solidFill>
                  <a:schemeClr val="bg1"/>
                </a:solidFill>
              </a:rPr>
              <a:t> len</a:t>
            </a:r>
            <a:r>
              <a:rPr lang="en" sz="2000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en" sz="2000" dirty="0" smtClean="0">
                <a:solidFill>
                  <a:schemeClr val="bg1"/>
                </a:solidFill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</a:rPr>
              <a:t>uint32</a:t>
            </a:r>
            <a:r>
              <a:rPr lang="en" sz="2000" dirty="0" smtClean="0">
                <a:solidFill>
                  <a:schemeClr val="bg1"/>
                </a:solidFill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</a:rPr>
              <a:t>const</a:t>
            </a:r>
            <a:r>
              <a:rPr lang="en" sz="2000" dirty="0" smtClean="0">
                <a:solidFill>
                  <a:schemeClr val="bg1"/>
                </a:solidFill>
              </a:rPr>
              <a:t> key</a:t>
            </a:r>
            <a:r>
              <a:rPr lang="en" sz="2000" dirty="0" smtClean="0">
                <a:solidFill>
                  <a:schemeClr val="accent4">
                    <a:lumMod val="75000"/>
                  </a:schemeClr>
                </a:solidFill>
              </a:rPr>
              <a:t>[</a:t>
            </a:r>
            <a:r>
              <a:rPr lang="en" sz="20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" sz="2000" dirty="0" smtClean="0">
                <a:solidFill>
                  <a:schemeClr val="accent4">
                    <a:lumMod val="75000"/>
                  </a:schemeClr>
                </a:solidFill>
              </a:rPr>
              <a:t>])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" sz="2200" dirty="0" smtClean="0"/>
              <a:t>ReadObjectFromString()</a:t>
            </a:r>
            <a:endParaRPr lang="en" sz="2200" dirty="0"/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dirty="0" smtClean="0"/>
              <a:t>Read 1</a:t>
            </a:r>
            <a:r>
              <a:rPr lang="en" baseline="30000" dirty="0" smtClean="0"/>
              <a:t>st</a:t>
            </a:r>
            <a:r>
              <a:rPr lang="en" dirty="0" smtClean="0"/>
              <a:t> byte (e.g. </a:t>
            </a:r>
            <a:r>
              <a:rPr lang="en" b="1" dirty="0" smtClean="0"/>
              <a:t>0x63</a:t>
            </a:r>
            <a:r>
              <a:rPr lang="en" dirty="0" smtClean="0"/>
              <a:t> </a:t>
            </a:r>
            <a:r>
              <a:rPr lang="en" dirty="0"/>
              <a:t>= </a:t>
            </a:r>
            <a:r>
              <a:rPr lang="en" dirty="0" smtClean="0"/>
              <a:t>code)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dirty="0" smtClean="0"/>
              <a:t>1</a:t>
            </a:r>
            <a:r>
              <a:rPr lang="en" baseline="30000" dirty="0" smtClean="0"/>
              <a:t>st</a:t>
            </a:r>
            <a:r>
              <a:rPr lang="en" dirty="0" smtClean="0"/>
              <a:t> DWORD (e.g. </a:t>
            </a:r>
            <a:r>
              <a:rPr lang="en" b="1" dirty="0" smtClean="0"/>
              <a:t>0x0479F970</a:t>
            </a:r>
            <a:r>
              <a:rPr lang="en" dirty="0" smtClean="0"/>
              <a:t>) </a:t>
            </a:r>
            <a:r>
              <a:rPr lang="en" dirty="0"/>
              <a:t>used </a:t>
            </a:r>
            <a:r>
              <a:rPr lang="en" dirty="0" smtClean="0"/>
              <a:t>for </a:t>
            </a:r>
            <a:r>
              <a:rPr lang="en" dirty="0"/>
              <a:t>key </a:t>
            </a:r>
            <a:r>
              <a:rPr lang="en" dirty="0" smtClean="0"/>
              <a:t>generation</a:t>
            </a:r>
          </a:p>
          <a:p>
            <a:pPr marL="914400" lvl="1" indent="-393700">
              <a:buClr>
                <a:schemeClr val="dk1"/>
              </a:buClr>
              <a:buSzPct val="129999"/>
              <a:buFont typeface="Courier New"/>
              <a:buChar char="o"/>
            </a:pPr>
            <a:r>
              <a:rPr lang="en" dirty="0" smtClean="0"/>
              <a:t>2</a:t>
            </a:r>
            <a:r>
              <a:rPr lang="en" baseline="30000" dirty="0" smtClean="0"/>
              <a:t>nd</a:t>
            </a:r>
            <a:r>
              <a:rPr lang="en" dirty="0" smtClean="0"/>
              <a:t> DWORD (e.g. </a:t>
            </a:r>
            <a:r>
              <a:rPr lang="en" b="1" dirty="0" smtClean="0"/>
              <a:t>0x208e</a:t>
            </a:r>
            <a:r>
              <a:rPr lang="en" dirty="0" smtClean="0"/>
              <a:t>) gives block size</a:t>
            </a:r>
            <a:endParaRPr lang="en" dirty="0"/>
          </a:p>
          <a:p>
            <a:endParaRPr lang="en" sz="900" dirty="0"/>
          </a:p>
          <a:p>
            <a:pPr lvl="0"/>
            <a:r>
              <a:rPr lang="en" sz="2200" dirty="0" smtClean="0"/>
              <a:t>Not as easy as it may sounds</a:t>
            </a:r>
          </a:p>
          <a:p>
            <a:pPr lvl="1"/>
            <a:r>
              <a:rPr lang="en" dirty="0" smtClean="0"/>
              <a:t>Spurious NULL bytes all over the place</a:t>
            </a:r>
            <a:endParaRPr lang="en" dirty="0"/>
          </a:p>
        </p:txBody>
      </p:sp>
      <p:sp>
        <p:nvSpPr>
          <p:cNvPr id="81" name="Shape 81"/>
          <p:cNvSpPr/>
          <p:nvPr/>
        </p:nvSpPr>
        <p:spPr>
          <a:xfrm>
            <a:off x="107504" y="3212976"/>
            <a:ext cx="8928992" cy="73991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" name="TextBox 4"/>
          <p:cNvSpPr txBox="1"/>
          <p:nvPr/>
        </p:nvSpPr>
        <p:spPr>
          <a:xfrm>
            <a:off x="5220072" y="2780928"/>
            <a:ext cx="2016224" cy="307777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Key </a:t>
            </a:r>
            <a:r>
              <a:rPr lang="fr-FR" dirty="0" err="1" smtClean="0"/>
              <a:t>seed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2789327"/>
            <a:ext cx="1512168" cy="307777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Block </a:t>
            </a:r>
            <a:r>
              <a:rPr lang="fr-FR" dirty="0" err="1" smtClean="0"/>
              <a:t>len</a:t>
            </a:r>
            <a:endParaRPr lang="fr-FR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 SD-PR-Framing3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 SD-PR-Framing3a">
      <a:majorFont>
        <a:latin typeface="Century Gothic" panose="020B0502020202020204"/>
        <a:ea typeface=""/>
        <a:cs typeface=""/>
      </a:majorFont>
      <a:minorFont>
        <a:latin typeface="Century Gothic" panose="020B0502020202020204"/>
        <a:ea typeface=""/>
        <a:cs typeface=""/>
      </a:minorFont>
    </a:fontScheme>
    <a:fmtScheme name="Slice SD-PR-Framing3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51DC7820-ED1B-410C-88C4-992A19D108F2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1218</Words>
  <Application>Microsoft Office PowerPoint</Application>
  <PresentationFormat>On-screen Show (4:3)</PresentationFormat>
  <Paragraphs>290</Paragraphs>
  <Slides>31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Century Gothic</vt:lpstr>
      <vt:lpstr>Courier New</vt:lpstr>
      <vt:lpstr>Lucida Grande</vt:lpstr>
      <vt:lpstr>Trebuchet MS</vt:lpstr>
      <vt:lpstr>Wingdings</vt:lpstr>
      <vt:lpstr>Slice</vt:lpstr>
      <vt:lpstr>A critical analysis of  Dropbox software security</vt:lpstr>
      <vt:lpstr>Dropbox overview</vt:lpstr>
      <vt:lpstr>Dropbox overview</vt:lpstr>
      <vt:lpstr>Dropbox overview</vt:lpstr>
      <vt:lpstr>Dropbox overview</vt:lpstr>
      <vt:lpstr> </vt:lpstr>
      <vt:lpstr>Source quest</vt:lpstr>
      <vt:lpstr>Source quest</vt:lpstr>
      <vt:lpstr>Source quest</vt:lpstr>
      <vt:lpstr>Source quest</vt:lpstr>
      <vt:lpstr>Code injection (bonus)</vt:lpstr>
      <vt:lpstr>Debug mode</vt:lpstr>
      <vt:lpstr>Debug mode</vt:lpstr>
      <vt:lpstr>Debug mode</vt:lpstr>
      <vt:lpstr>Debug mode</vt:lpstr>
      <vt:lpstr>Gimme results …</vt:lpstr>
      <vt:lpstr>Configuration database</vt:lpstr>
      <vt:lpstr>Configuration database</vt:lpstr>
      <vt:lpstr>Configuration database</vt:lpstr>
      <vt:lpstr> </vt:lpstr>
      <vt:lpstr>Network protocols</vt:lpstr>
      <vt:lpstr>Network protocols</vt:lpstr>
      <vt:lpstr>Network protocols</vt:lpstr>
      <vt:lpstr>Dropbox protocol</vt:lpstr>
      <vt:lpstr>Dropbox protocol</vt:lpstr>
      <vt:lpstr> </vt:lpstr>
      <vt:lpstr>LAN Sync protOcol</vt:lpstr>
      <vt:lpstr>LAN Sync protOcol</vt:lpstr>
      <vt:lpstr>LAN Sync protOcol</vt:lpstr>
      <vt:lpstr>Lan sync protocol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critical analysis of  Dropbox software security</dc:title>
  <dc:creator>Mysterie</dc:creator>
  <cp:lastModifiedBy>florian ledoux</cp:lastModifiedBy>
  <cp:revision>56</cp:revision>
  <dcterms:modified xsi:type="dcterms:W3CDTF">2012-10-24T14:50:13Z</dcterms:modified>
</cp:coreProperties>
</file>