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 id="2147484740" r:id="rId2"/>
  </p:sldMasterIdLst>
  <p:notesMasterIdLst>
    <p:notesMasterId r:id="rId126"/>
  </p:notesMasterIdLst>
  <p:sldIdLst>
    <p:sldId id="256" r:id="rId3"/>
    <p:sldId id="392" r:id="rId4"/>
    <p:sldId id="393" r:id="rId5"/>
    <p:sldId id="258" r:id="rId6"/>
    <p:sldId id="483" r:id="rId7"/>
    <p:sldId id="259" r:id="rId8"/>
    <p:sldId id="476" r:id="rId9"/>
    <p:sldId id="260" r:id="rId10"/>
    <p:sldId id="411" r:id="rId11"/>
    <p:sldId id="277" r:id="rId12"/>
    <p:sldId id="278" r:id="rId13"/>
    <p:sldId id="356" r:id="rId14"/>
    <p:sldId id="288" r:id="rId15"/>
    <p:sldId id="281" r:id="rId16"/>
    <p:sldId id="286" r:id="rId17"/>
    <p:sldId id="417" r:id="rId18"/>
    <p:sldId id="412" r:id="rId19"/>
    <p:sldId id="283" r:id="rId20"/>
    <p:sldId id="289" r:id="rId21"/>
    <p:sldId id="290" r:id="rId22"/>
    <p:sldId id="291" r:id="rId23"/>
    <p:sldId id="292" r:id="rId24"/>
    <p:sldId id="335" r:id="rId25"/>
    <p:sldId id="293" r:id="rId26"/>
    <p:sldId id="294" r:id="rId27"/>
    <p:sldId id="352" r:id="rId28"/>
    <p:sldId id="353" r:id="rId29"/>
    <p:sldId id="354" r:id="rId30"/>
    <p:sldId id="337" r:id="rId31"/>
    <p:sldId id="296" r:id="rId32"/>
    <p:sldId id="336" r:id="rId33"/>
    <p:sldId id="418" r:id="rId34"/>
    <p:sldId id="477" r:id="rId35"/>
    <p:sldId id="478" r:id="rId36"/>
    <p:sldId id="479" r:id="rId37"/>
    <p:sldId id="480" r:id="rId38"/>
    <p:sldId id="481" r:id="rId39"/>
    <p:sldId id="482" r:id="rId40"/>
    <p:sldId id="413" r:id="rId41"/>
    <p:sldId id="302" r:id="rId42"/>
    <p:sldId id="363" r:id="rId43"/>
    <p:sldId id="303" r:id="rId44"/>
    <p:sldId id="304" r:id="rId45"/>
    <p:sldId id="306" r:id="rId46"/>
    <p:sldId id="307" r:id="rId47"/>
    <p:sldId id="364" r:id="rId48"/>
    <p:sldId id="379" r:id="rId49"/>
    <p:sldId id="380" r:id="rId50"/>
    <p:sldId id="381" r:id="rId51"/>
    <p:sldId id="308" r:id="rId52"/>
    <p:sldId id="419" r:id="rId53"/>
    <p:sldId id="422" r:id="rId54"/>
    <p:sldId id="390" r:id="rId55"/>
    <p:sldId id="391" r:id="rId56"/>
    <p:sldId id="409" r:id="rId57"/>
    <p:sldId id="261" r:id="rId58"/>
    <p:sldId id="262" r:id="rId59"/>
    <p:sldId id="355" r:id="rId60"/>
    <p:sldId id="263" r:id="rId61"/>
    <p:sldId id="265" r:id="rId62"/>
    <p:sldId id="264" r:id="rId63"/>
    <p:sldId id="344" r:id="rId64"/>
    <p:sldId id="266" r:id="rId65"/>
    <p:sldId id="270" r:id="rId66"/>
    <p:sldId id="268" r:id="rId67"/>
    <p:sldId id="351" r:id="rId68"/>
    <p:sldId id="269" r:id="rId69"/>
    <p:sldId id="473" r:id="rId70"/>
    <p:sldId id="474" r:id="rId71"/>
    <p:sldId id="475" r:id="rId72"/>
    <p:sldId id="377" r:id="rId73"/>
    <p:sldId id="271" r:id="rId74"/>
    <p:sldId id="431" r:id="rId75"/>
    <p:sldId id="453" r:id="rId76"/>
    <p:sldId id="273" r:id="rId77"/>
    <p:sldId id="378" r:id="rId78"/>
    <p:sldId id="272" r:id="rId79"/>
    <p:sldId id="267" r:id="rId80"/>
    <p:sldId id="275" r:id="rId81"/>
    <p:sldId id="410" r:id="rId82"/>
    <p:sldId id="421" r:id="rId83"/>
    <p:sldId id="330" r:id="rId84"/>
    <p:sldId id="345" r:id="rId85"/>
    <p:sldId id="334" r:id="rId86"/>
    <p:sldId id="346" r:id="rId87"/>
    <p:sldId id="394" r:id="rId88"/>
    <p:sldId id="395" r:id="rId89"/>
    <p:sldId id="396" r:id="rId90"/>
    <p:sldId id="397" r:id="rId91"/>
    <p:sldId id="399" r:id="rId92"/>
    <p:sldId id="398" r:id="rId93"/>
    <p:sldId id="400" r:id="rId94"/>
    <p:sldId id="401" r:id="rId95"/>
    <p:sldId id="402" r:id="rId96"/>
    <p:sldId id="386" r:id="rId97"/>
    <p:sldId id="331" r:id="rId98"/>
    <p:sldId id="403" r:id="rId99"/>
    <p:sldId id="404" r:id="rId100"/>
    <p:sldId id="405" r:id="rId101"/>
    <p:sldId id="332" r:id="rId102"/>
    <p:sldId id="408" r:id="rId103"/>
    <p:sldId id="406" r:id="rId104"/>
    <p:sldId id="407" r:id="rId105"/>
    <p:sldId id="414" r:id="rId106"/>
    <p:sldId id="297" r:id="rId107"/>
    <p:sldId id="298" r:id="rId108"/>
    <p:sldId id="338" r:id="rId109"/>
    <p:sldId id="339" r:id="rId110"/>
    <p:sldId id="340" r:id="rId111"/>
    <p:sldId id="300" r:id="rId112"/>
    <p:sldId id="341" r:id="rId113"/>
    <p:sldId id="301" r:id="rId114"/>
    <p:sldId id="343" r:id="rId115"/>
    <p:sldId id="342" r:id="rId116"/>
    <p:sldId id="428" r:id="rId117"/>
    <p:sldId id="416" r:id="rId118"/>
    <p:sldId id="389" r:id="rId119"/>
    <p:sldId id="432" r:id="rId120"/>
    <p:sldId id="433" r:id="rId121"/>
    <p:sldId id="434" r:id="rId122"/>
    <p:sldId id="435" r:id="rId123"/>
    <p:sldId id="436" r:id="rId124"/>
    <p:sldId id="437"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2C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5" autoAdjust="0"/>
    <p:restoredTop sz="85612" autoAdjust="0"/>
  </p:normalViewPr>
  <p:slideViewPr>
    <p:cSldViewPr snapToGrid="0" snapToObjects="1">
      <p:cViewPr varScale="1">
        <p:scale>
          <a:sx n="81" d="100"/>
          <a:sy n="81" d="100"/>
        </p:scale>
        <p:origin x="-924" y="-84"/>
      </p:cViewPr>
      <p:guideLst>
        <p:guide orient="horz" pos="2160"/>
        <p:guide pos="2880"/>
      </p:guideLst>
    </p:cSldViewPr>
  </p:slideViewPr>
  <p:outlineViewPr>
    <p:cViewPr>
      <p:scale>
        <a:sx n="33" d="100"/>
        <a:sy n="33" d="100"/>
      </p:scale>
      <p:origin x="0" y="18078"/>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9B3BF-7A1F-4C11-8AFE-A48A6D586761}"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AE017CE9-6BF6-4D9E-AD1B-63C60A683326}">
      <dgm:prSet phldrT="[Text]"/>
      <dgm:spPr/>
      <dgm:t>
        <a:bodyPr/>
        <a:lstStyle/>
        <a:p>
          <a:r>
            <a:rPr lang="en-US" dirty="0" smtClean="0"/>
            <a:t>Execute DUT</a:t>
          </a:r>
          <a:endParaRPr lang="en-US" dirty="0"/>
        </a:p>
      </dgm:t>
    </dgm:pt>
    <dgm:pt modelId="{9659F384-ED0C-44DE-8817-09066C3EA196}" type="parTrans" cxnId="{49EF015F-F1F6-4BC4-9C5F-3AB13FE4C38B}">
      <dgm:prSet/>
      <dgm:spPr/>
      <dgm:t>
        <a:bodyPr/>
        <a:lstStyle/>
        <a:p>
          <a:endParaRPr lang="en-US"/>
        </a:p>
      </dgm:t>
    </dgm:pt>
    <dgm:pt modelId="{CA653BDE-CAEB-4D8B-B215-A25A7BE0215B}" type="sibTrans" cxnId="{49EF015F-F1F6-4BC4-9C5F-3AB13FE4C38B}">
      <dgm:prSet/>
      <dgm:spPr>
        <a:ln>
          <a:noFill/>
        </a:ln>
      </dgm:spPr>
      <dgm:t>
        <a:bodyPr/>
        <a:lstStyle/>
        <a:p>
          <a:endParaRPr lang="en-US"/>
        </a:p>
      </dgm:t>
    </dgm:pt>
    <dgm:pt modelId="{4BB0CE8A-8A68-44E3-B1A9-172F595F967F}">
      <dgm:prSet phldrT="[Text]"/>
      <dgm:spPr/>
      <dgm:t>
        <a:bodyPr/>
        <a:lstStyle/>
        <a:p>
          <a:r>
            <a:rPr lang="en-US" dirty="0" smtClean="0"/>
            <a:t>Restore checkpoint</a:t>
          </a:r>
          <a:endParaRPr lang="en-US" dirty="0"/>
        </a:p>
      </dgm:t>
    </dgm:pt>
    <dgm:pt modelId="{A96E7C0C-1E20-450E-AD74-09AB738A9FED}" type="parTrans" cxnId="{2585B188-CF89-4423-8195-301DB7333E1E}">
      <dgm:prSet/>
      <dgm:spPr/>
      <dgm:t>
        <a:bodyPr/>
        <a:lstStyle/>
        <a:p>
          <a:endParaRPr lang="en-US"/>
        </a:p>
      </dgm:t>
    </dgm:pt>
    <dgm:pt modelId="{DD73B53C-9D94-43C6-8CDB-73AEBEEFF301}" type="sibTrans" cxnId="{2585B188-CF89-4423-8195-301DB7333E1E}">
      <dgm:prSet/>
      <dgm:spPr>
        <a:ln>
          <a:noFill/>
        </a:ln>
      </dgm:spPr>
      <dgm:t>
        <a:bodyPr/>
        <a:lstStyle/>
        <a:p>
          <a:endParaRPr lang="en-US"/>
        </a:p>
      </dgm:t>
    </dgm:pt>
    <dgm:pt modelId="{03183139-FF8F-4440-B23F-7080E2CC3027}" type="pres">
      <dgm:prSet presAssocID="{C119B3BF-7A1F-4C11-8AFE-A48A6D586761}" presName="cycle" presStyleCnt="0">
        <dgm:presLayoutVars>
          <dgm:dir/>
          <dgm:resizeHandles val="exact"/>
        </dgm:presLayoutVars>
      </dgm:prSet>
      <dgm:spPr/>
      <dgm:t>
        <a:bodyPr/>
        <a:lstStyle/>
        <a:p>
          <a:endParaRPr lang="en-US"/>
        </a:p>
      </dgm:t>
    </dgm:pt>
    <dgm:pt modelId="{3C62BA10-9C09-4793-84D3-159B09536ADB}" type="pres">
      <dgm:prSet presAssocID="{AE017CE9-6BF6-4D9E-AD1B-63C60A683326}" presName="node" presStyleLbl="node1" presStyleIdx="0" presStyleCnt="2" custRadScaleRad="110764" custRadScaleInc="-69490">
        <dgm:presLayoutVars>
          <dgm:bulletEnabled val="1"/>
        </dgm:presLayoutVars>
      </dgm:prSet>
      <dgm:spPr/>
      <dgm:t>
        <a:bodyPr/>
        <a:lstStyle/>
        <a:p>
          <a:endParaRPr lang="en-US"/>
        </a:p>
      </dgm:t>
    </dgm:pt>
    <dgm:pt modelId="{F056BF32-2935-4E6F-9482-90D89F7094E8}" type="pres">
      <dgm:prSet presAssocID="{AE017CE9-6BF6-4D9E-AD1B-63C60A683326}" presName="spNode" presStyleCnt="0"/>
      <dgm:spPr/>
    </dgm:pt>
    <dgm:pt modelId="{C4DE3F15-800B-44B1-BB2D-1DC615ADF858}" type="pres">
      <dgm:prSet presAssocID="{CA653BDE-CAEB-4D8B-B215-A25A7BE0215B}" presName="sibTrans" presStyleLbl="sibTrans1D1" presStyleIdx="0" presStyleCnt="2"/>
      <dgm:spPr/>
      <dgm:t>
        <a:bodyPr/>
        <a:lstStyle/>
        <a:p>
          <a:endParaRPr lang="en-US"/>
        </a:p>
      </dgm:t>
    </dgm:pt>
    <dgm:pt modelId="{6B981EEB-6B69-438A-8A16-80B1959CA572}" type="pres">
      <dgm:prSet presAssocID="{4BB0CE8A-8A68-44E3-B1A9-172F595F967F}" presName="node" presStyleLbl="node1" presStyleIdx="1" presStyleCnt="2" custRadScaleRad="124318" custRadScaleInc="-10573">
        <dgm:presLayoutVars>
          <dgm:bulletEnabled val="1"/>
        </dgm:presLayoutVars>
      </dgm:prSet>
      <dgm:spPr/>
      <dgm:t>
        <a:bodyPr/>
        <a:lstStyle/>
        <a:p>
          <a:endParaRPr lang="en-US"/>
        </a:p>
      </dgm:t>
    </dgm:pt>
    <dgm:pt modelId="{82C0FF42-CA49-4358-B575-56A98FA88A38}" type="pres">
      <dgm:prSet presAssocID="{4BB0CE8A-8A68-44E3-B1A9-172F595F967F}" presName="spNode" presStyleCnt="0"/>
      <dgm:spPr/>
    </dgm:pt>
    <dgm:pt modelId="{6B3614FB-F141-4AEF-A3F6-6BAE0B1FB6FF}" type="pres">
      <dgm:prSet presAssocID="{DD73B53C-9D94-43C6-8CDB-73AEBEEFF301}" presName="sibTrans" presStyleLbl="sibTrans1D1" presStyleIdx="1" presStyleCnt="2"/>
      <dgm:spPr/>
      <dgm:t>
        <a:bodyPr/>
        <a:lstStyle/>
        <a:p>
          <a:endParaRPr lang="en-US"/>
        </a:p>
      </dgm:t>
    </dgm:pt>
  </dgm:ptLst>
  <dgm:cxnLst>
    <dgm:cxn modelId="{246BD15C-78C0-42A0-8314-0240843F3C46}" type="presOf" srcId="{DD73B53C-9D94-43C6-8CDB-73AEBEEFF301}" destId="{6B3614FB-F141-4AEF-A3F6-6BAE0B1FB6FF}" srcOrd="0" destOrd="0" presId="urn:microsoft.com/office/officeart/2005/8/layout/cycle5"/>
    <dgm:cxn modelId="{2585B188-CF89-4423-8195-301DB7333E1E}" srcId="{C119B3BF-7A1F-4C11-8AFE-A48A6D586761}" destId="{4BB0CE8A-8A68-44E3-B1A9-172F595F967F}" srcOrd="1" destOrd="0" parTransId="{A96E7C0C-1E20-450E-AD74-09AB738A9FED}" sibTransId="{DD73B53C-9D94-43C6-8CDB-73AEBEEFF301}"/>
    <dgm:cxn modelId="{49EF015F-F1F6-4BC4-9C5F-3AB13FE4C38B}" srcId="{C119B3BF-7A1F-4C11-8AFE-A48A6D586761}" destId="{AE017CE9-6BF6-4D9E-AD1B-63C60A683326}" srcOrd="0" destOrd="0" parTransId="{9659F384-ED0C-44DE-8817-09066C3EA196}" sibTransId="{CA653BDE-CAEB-4D8B-B215-A25A7BE0215B}"/>
    <dgm:cxn modelId="{E1CCF8F2-F5B1-43E2-9E87-918525C17CB1}" type="presOf" srcId="{4BB0CE8A-8A68-44E3-B1A9-172F595F967F}" destId="{6B981EEB-6B69-438A-8A16-80B1959CA572}" srcOrd="0" destOrd="0" presId="urn:microsoft.com/office/officeart/2005/8/layout/cycle5"/>
    <dgm:cxn modelId="{40FB9AC8-F84C-4CF9-9FD9-481B6D7B9F93}" type="presOf" srcId="{CA653BDE-CAEB-4D8B-B215-A25A7BE0215B}" destId="{C4DE3F15-800B-44B1-BB2D-1DC615ADF858}" srcOrd="0" destOrd="0" presId="urn:microsoft.com/office/officeart/2005/8/layout/cycle5"/>
    <dgm:cxn modelId="{47B712B8-6C1B-47C2-A3FB-10BC80EB0758}" type="presOf" srcId="{C119B3BF-7A1F-4C11-8AFE-A48A6D586761}" destId="{03183139-FF8F-4440-B23F-7080E2CC3027}" srcOrd="0" destOrd="0" presId="urn:microsoft.com/office/officeart/2005/8/layout/cycle5"/>
    <dgm:cxn modelId="{2D5C1B7C-6C81-46C1-A916-E108BC7D4CFD}" type="presOf" srcId="{AE017CE9-6BF6-4D9E-AD1B-63C60A683326}" destId="{3C62BA10-9C09-4793-84D3-159B09536ADB}" srcOrd="0" destOrd="0" presId="urn:microsoft.com/office/officeart/2005/8/layout/cycle5"/>
    <dgm:cxn modelId="{527B715E-122B-47BE-A6EA-71CA73B0376F}" type="presParOf" srcId="{03183139-FF8F-4440-B23F-7080E2CC3027}" destId="{3C62BA10-9C09-4793-84D3-159B09536ADB}" srcOrd="0" destOrd="0" presId="urn:microsoft.com/office/officeart/2005/8/layout/cycle5"/>
    <dgm:cxn modelId="{E07BEF12-D1D2-4CC9-9725-BF2719A0D338}" type="presParOf" srcId="{03183139-FF8F-4440-B23F-7080E2CC3027}" destId="{F056BF32-2935-4E6F-9482-90D89F7094E8}" srcOrd="1" destOrd="0" presId="urn:microsoft.com/office/officeart/2005/8/layout/cycle5"/>
    <dgm:cxn modelId="{C5C21A38-06F7-4956-9101-DBA1EF312B29}" type="presParOf" srcId="{03183139-FF8F-4440-B23F-7080E2CC3027}" destId="{C4DE3F15-800B-44B1-BB2D-1DC615ADF858}" srcOrd="2" destOrd="0" presId="urn:microsoft.com/office/officeart/2005/8/layout/cycle5"/>
    <dgm:cxn modelId="{FD2CC7F7-BD78-45D2-8155-E63835A3C086}" type="presParOf" srcId="{03183139-FF8F-4440-B23F-7080E2CC3027}" destId="{6B981EEB-6B69-438A-8A16-80B1959CA572}" srcOrd="3" destOrd="0" presId="urn:microsoft.com/office/officeart/2005/8/layout/cycle5"/>
    <dgm:cxn modelId="{2EEB37B2-4F10-49E1-98F1-E631F738C021}" type="presParOf" srcId="{03183139-FF8F-4440-B23F-7080E2CC3027}" destId="{82C0FF42-CA49-4358-B575-56A98FA88A38}" srcOrd="4" destOrd="0" presId="urn:microsoft.com/office/officeart/2005/8/layout/cycle5"/>
    <dgm:cxn modelId="{CC846A3A-C069-4E6A-B686-E686669B8545}" type="presParOf" srcId="{03183139-FF8F-4440-B23F-7080E2CC3027}" destId="{6B3614FB-F141-4AEF-A3F6-6BAE0B1FB6FF}"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BBC92-6492-44B3-AE6B-652CDC57A56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E7F611E-384E-4164-9718-0E41E66C9BF3}">
      <dgm:prSet phldrT="[Text]"/>
      <dgm:spPr/>
      <dgm:t>
        <a:bodyPr/>
        <a:lstStyle/>
        <a:p>
          <a:r>
            <a:rPr lang="en-US" dirty="0" smtClean="0"/>
            <a:t>Fetch next inst.</a:t>
          </a:r>
          <a:endParaRPr lang="en-US" dirty="0"/>
        </a:p>
      </dgm:t>
    </dgm:pt>
    <dgm:pt modelId="{25CD00B4-BD0E-4A11-A6B1-E2B670C9CEBB}" type="parTrans" cxnId="{9A7BECC3-3993-4C8A-89F2-8AE6ED919027}">
      <dgm:prSet/>
      <dgm:spPr/>
      <dgm:t>
        <a:bodyPr/>
        <a:lstStyle/>
        <a:p>
          <a:endParaRPr lang="en-US"/>
        </a:p>
      </dgm:t>
    </dgm:pt>
    <dgm:pt modelId="{D1906278-E8D6-426F-B491-F9DBB563919C}" type="sibTrans" cxnId="{9A7BECC3-3993-4C8A-89F2-8AE6ED919027}">
      <dgm:prSet/>
      <dgm:spPr/>
      <dgm:t>
        <a:bodyPr/>
        <a:lstStyle/>
        <a:p>
          <a:endParaRPr lang="en-US"/>
        </a:p>
      </dgm:t>
    </dgm:pt>
    <dgm:pt modelId="{79FCB213-F791-4794-A262-D424C006D434}">
      <dgm:prSet phldrT="[Text]"/>
      <dgm:spPr/>
      <dgm:t>
        <a:bodyPr/>
        <a:lstStyle/>
        <a:p>
          <a:r>
            <a:rPr lang="en-US" dirty="0" smtClean="0"/>
            <a:t>If </a:t>
          </a:r>
          <a:r>
            <a:rPr lang="en-US" dirty="0" err="1" smtClean="0"/>
            <a:t>src</a:t>
          </a:r>
          <a:r>
            <a:rPr lang="en-US" dirty="0" smtClean="0"/>
            <a:t> is tainted set </a:t>
          </a:r>
          <a:r>
            <a:rPr lang="en-US" dirty="0" err="1" smtClean="0"/>
            <a:t>dest</a:t>
          </a:r>
          <a:r>
            <a:rPr lang="en-US" dirty="0" smtClean="0"/>
            <a:t> tainted</a:t>
          </a:r>
          <a:endParaRPr lang="en-US" dirty="0"/>
        </a:p>
      </dgm:t>
    </dgm:pt>
    <dgm:pt modelId="{904264CB-1A84-4EFE-961A-21E6B641E70E}" type="parTrans" cxnId="{D4EDF07B-462D-4862-89D1-D336F7DC824B}">
      <dgm:prSet/>
      <dgm:spPr/>
      <dgm:t>
        <a:bodyPr/>
        <a:lstStyle/>
        <a:p>
          <a:endParaRPr lang="en-US"/>
        </a:p>
      </dgm:t>
    </dgm:pt>
    <dgm:pt modelId="{20BF1768-FF1B-4630-9185-A9B7315DE139}" type="sibTrans" cxnId="{D4EDF07B-462D-4862-89D1-D336F7DC824B}">
      <dgm:prSet/>
      <dgm:spPr/>
      <dgm:t>
        <a:bodyPr/>
        <a:lstStyle/>
        <a:p>
          <a:endParaRPr lang="en-US"/>
        </a:p>
      </dgm:t>
    </dgm:pt>
    <dgm:pt modelId="{E08A36A2-846D-4389-919F-55D6F8F3BA39}">
      <dgm:prSet phldrT="[Text]"/>
      <dgm:spPr/>
      <dgm:t>
        <a:bodyPr/>
        <a:lstStyle/>
        <a:p>
          <a:r>
            <a:rPr lang="en-US" dirty="0" smtClean="0"/>
            <a:t>If </a:t>
          </a:r>
          <a:r>
            <a:rPr lang="en-US" dirty="0" err="1" smtClean="0"/>
            <a:t>src</a:t>
          </a:r>
          <a:r>
            <a:rPr lang="en-US" dirty="0" smtClean="0"/>
            <a:t> is untainted set </a:t>
          </a:r>
          <a:r>
            <a:rPr lang="en-US" dirty="0" err="1" smtClean="0"/>
            <a:t>dest</a:t>
          </a:r>
          <a:r>
            <a:rPr lang="en-US" dirty="0" smtClean="0"/>
            <a:t> untainted</a:t>
          </a:r>
          <a:endParaRPr lang="en-US" dirty="0"/>
        </a:p>
      </dgm:t>
    </dgm:pt>
    <dgm:pt modelId="{AC5D18C6-30E5-4637-8096-9A4A165052B9}" type="parTrans" cxnId="{23AFE858-ABE9-4F0E-B9FB-13ACC2B3F631}">
      <dgm:prSet/>
      <dgm:spPr/>
      <dgm:t>
        <a:bodyPr/>
        <a:lstStyle/>
        <a:p>
          <a:endParaRPr lang="en-US"/>
        </a:p>
      </dgm:t>
    </dgm:pt>
    <dgm:pt modelId="{3A230647-8904-4BE0-B0C7-95D0254AA3E4}" type="sibTrans" cxnId="{23AFE858-ABE9-4F0E-B9FB-13ACC2B3F631}">
      <dgm:prSet/>
      <dgm:spPr/>
      <dgm:t>
        <a:bodyPr/>
        <a:lstStyle/>
        <a:p>
          <a:endParaRPr lang="en-US"/>
        </a:p>
      </dgm:t>
    </dgm:pt>
    <dgm:pt modelId="{B6D9BA03-4379-4618-9AE8-FC567A3108F6}" type="pres">
      <dgm:prSet presAssocID="{CA9BBC92-6492-44B3-AE6B-652CDC57A562}" presName="cycle" presStyleCnt="0">
        <dgm:presLayoutVars>
          <dgm:dir/>
          <dgm:resizeHandles val="exact"/>
        </dgm:presLayoutVars>
      </dgm:prSet>
      <dgm:spPr/>
      <dgm:t>
        <a:bodyPr/>
        <a:lstStyle/>
        <a:p>
          <a:endParaRPr lang="en-US"/>
        </a:p>
      </dgm:t>
    </dgm:pt>
    <dgm:pt modelId="{BA0AF2C7-79E2-428C-83E0-FADD45AF2170}" type="pres">
      <dgm:prSet presAssocID="{EE7F611E-384E-4164-9718-0E41E66C9BF3}" presName="node" presStyleLbl="node1" presStyleIdx="0" presStyleCnt="3" custRadScaleRad="122027" custRadScaleInc="53162">
        <dgm:presLayoutVars>
          <dgm:bulletEnabled val="1"/>
        </dgm:presLayoutVars>
      </dgm:prSet>
      <dgm:spPr/>
      <dgm:t>
        <a:bodyPr/>
        <a:lstStyle/>
        <a:p>
          <a:endParaRPr lang="en-US"/>
        </a:p>
      </dgm:t>
    </dgm:pt>
    <dgm:pt modelId="{E82F59E7-5E3E-41B7-B557-6D0030C2744A}" type="pres">
      <dgm:prSet presAssocID="{D1906278-E8D6-426F-B491-F9DBB563919C}" presName="sibTrans" presStyleLbl="sibTrans2D1" presStyleIdx="0" presStyleCnt="3"/>
      <dgm:spPr/>
      <dgm:t>
        <a:bodyPr/>
        <a:lstStyle/>
        <a:p>
          <a:endParaRPr lang="en-US"/>
        </a:p>
      </dgm:t>
    </dgm:pt>
    <dgm:pt modelId="{A9467815-AF4D-4F47-B08A-A00843557CED}" type="pres">
      <dgm:prSet presAssocID="{D1906278-E8D6-426F-B491-F9DBB563919C}" presName="connectorText" presStyleLbl="sibTrans2D1" presStyleIdx="0" presStyleCnt="3"/>
      <dgm:spPr/>
      <dgm:t>
        <a:bodyPr/>
        <a:lstStyle/>
        <a:p>
          <a:endParaRPr lang="en-US"/>
        </a:p>
      </dgm:t>
    </dgm:pt>
    <dgm:pt modelId="{C292E7D3-5BB7-4277-8E39-17CB8BDE13E4}" type="pres">
      <dgm:prSet presAssocID="{79FCB213-F791-4794-A262-D424C006D434}" presName="node" presStyleLbl="node1" presStyleIdx="1" presStyleCnt="3">
        <dgm:presLayoutVars>
          <dgm:bulletEnabled val="1"/>
        </dgm:presLayoutVars>
      </dgm:prSet>
      <dgm:spPr/>
      <dgm:t>
        <a:bodyPr/>
        <a:lstStyle/>
        <a:p>
          <a:endParaRPr lang="en-US"/>
        </a:p>
      </dgm:t>
    </dgm:pt>
    <dgm:pt modelId="{FB2C77C5-4233-495B-8B62-8D58E39A4C1F}" type="pres">
      <dgm:prSet presAssocID="{20BF1768-FF1B-4630-9185-A9B7315DE139}" presName="sibTrans" presStyleLbl="sibTrans2D1" presStyleIdx="1" presStyleCnt="3"/>
      <dgm:spPr/>
      <dgm:t>
        <a:bodyPr/>
        <a:lstStyle/>
        <a:p>
          <a:endParaRPr lang="en-US"/>
        </a:p>
      </dgm:t>
    </dgm:pt>
    <dgm:pt modelId="{0332E485-F5CE-4A27-8B59-A78A26D000D6}" type="pres">
      <dgm:prSet presAssocID="{20BF1768-FF1B-4630-9185-A9B7315DE139}" presName="connectorText" presStyleLbl="sibTrans2D1" presStyleIdx="1" presStyleCnt="3"/>
      <dgm:spPr/>
      <dgm:t>
        <a:bodyPr/>
        <a:lstStyle/>
        <a:p>
          <a:endParaRPr lang="en-US"/>
        </a:p>
      </dgm:t>
    </dgm:pt>
    <dgm:pt modelId="{2D8BFD6C-C135-48C6-AE1C-E05EF79A3368}" type="pres">
      <dgm:prSet presAssocID="{E08A36A2-846D-4389-919F-55D6F8F3BA39}" presName="node" presStyleLbl="node1" presStyleIdx="2" presStyleCnt="3">
        <dgm:presLayoutVars>
          <dgm:bulletEnabled val="1"/>
        </dgm:presLayoutVars>
      </dgm:prSet>
      <dgm:spPr/>
      <dgm:t>
        <a:bodyPr/>
        <a:lstStyle/>
        <a:p>
          <a:endParaRPr lang="en-US"/>
        </a:p>
      </dgm:t>
    </dgm:pt>
    <dgm:pt modelId="{DE909554-D4BD-496C-B3FF-61EA00409440}" type="pres">
      <dgm:prSet presAssocID="{3A230647-8904-4BE0-B0C7-95D0254AA3E4}" presName="sibTrans" presStyleLbl="sibTrans2D1" presStyleIdx="2" presStyleCnt="3"/>
      <dgm:spPr/>
      <dgm:t>
        <a:bodyPr/>
        <a:lstStyle/>
        <a:p>
          <a:endParaRPr lang="en-US"/>
        </a:p>
      </dgm:t>
    </dgm:pt>
    <dgm:pt modelId="{87B7A40C-B392-4D4E-8448-459C2A74F218}" type="pres">
      <dgm:prSet presAssocID="{3A230647-8904-4BE0-B0C7-95D0254AA3E4}" presName="connectorText" presStyleLbl="sibTrans2D1" presStyleIdx="2" presStyleCnt="3"/>
      <dgm:spPr/>
      <dgm:t>
        <a:bodyPr/>
        <a:lstStyle/>
        <a:p>
          <a:endParaRPr lang="en-US"/>
        </a:p>
      </dgm:t>
    </dgm:pt>
  </dgm:ptLst>
  <dgm:cxnLst>
    <dgm:cxn modelId="{23AFE858-ABE9-4F0E-B9FB-13ACC2B3F631}" srcId="{CA9BBC92-6492-44B3-AE6B-652CDC57A562}" destId="{E08A36A2-846D-4389-919F-55D6F8F3BA39}" srcOrd="2" destOrd="0" parTransId="{AC5D18C6-30E5-4637-8096-9A4A165052B9}" sibTransId="{3A230647-8904-4BE0-B0C7-95D0254AA3E4}"/>
    <dgm:cxn modelId="{DC613613-7649-4910-B80F-D014315AC166}" type="presOf" srcId="{3A230647-8904-4BE0-B0C7-95D0254AA3E4}" destId="{DE909554-D4BD-496C-B3FF-61EA00409440}" srcOrd="0" destOrd="0" presId="urn:microsoft.com/office/officeart/2005/8/layout/cycle2"/>
    <dgm:cxn modelId="{A1226541-3280-44A9-A7B5-5777B01A9FDF}" type="presOf" srcId="{20BF1768-FF1B-4630-9185-A9B7315DE139}" destId="{FB2C77C5-4233-495B-8B62-8D58E39A4C1F}" srcOrd="0" destOrd="0" presId="urn:microsoft.com/office/officeart/2005/8/layout/cycle2"/>
    <dgm:cxn modelId="{D4EDF07B-462D-4862-89D1-D336F7DC824B}" srcId="{CA9BBC92-6492-44B3-AE6B-652CDC57A562}" destId="{79FCB213-F791-4794-A262-D424C006D434}" srcOrd="1" destOrd="0" parTransId="{904264CB-1A84-4EFE-961A-21E6B641E70E}" sibTransId="{20BF1768-FF1B-4630-9185-A9B7315DE139}"/>
    <dgm:cxn modelId="{9A7BECC3-3993-4C8A-89F2-8AE6ED919027}" srcId="{CA9BBC92-6492-44B3-AE6B-652CDC57A562}" destId="{EE7F611E-384E-4164-9718-0E41E66C9BF3}" srcOrd="0" destOrd="0" parTransId="{25CD00B4-BD0E-4A11-A6B1-E2B670C9CEBB}" sibTransId="{D1906278-E8D6-426F-B491-F9DBB563919C}"/>
    <dgm:cxn modelId="{DB789F3C-6469-4D0A-A610-25EF9BDDC3CE}" type="presOf" srcId="{79FCB213-F791-4794-A262-D424C006D434}" destId="{C292E7D3-5BB7-4277-8E39-17CB8BDE13E4}" srcOrd="0" destOrd="0" presId="urn:microsoft.com/office/officeart/2005/8/layout/cycle2"/>
    <dgm:cxn modelId="{79E7120F-E3C4-47D7-89FF-BBC061F42276}" type="presOf" srcId="{20BF1768-FF1B-4630-9185-A9B7315DE139}" destId="{0332E485-F5CE-4A27-8B59-A78A26D000D6}" srcOrd="1" destOrd="0" presId="urn:microsoft.com/office/officeart/2005/8/layout/cycle2"/>
    <dgm:cxn modelId="{CE3058BF-0BFC-4904-892E-ABF124539FD6}" type="presOf" srcId="{D1906278-E8D6-426F-B491-F9DBB563919C}" destId="{A9467815-AF4D-4F47-B08A-A00843557CED}" srcOrd="1" destOrd="0" presId="urn:microsoft.com/office/officeart/2005/8/layout/cycle2"/>
    <dgm:cxn modelId="{E917FABD-0F91-4BE8-8881-E881EB85C1C4}" type="presOf" srcId="{CA9BBC92-6492-44B3-AE6B-652CDC57A562}" destId="{B6D9BA03-4379-4618-9AE8-FC567A3108F6}" srcOrd="0" destOrd="0" presId="urn:microsoft.com/office/officeart/2005/8/layout/cycle2"/>
    <dgm:cxn modelId="{48CC6725-05B0-421D-8174-209085300820}" type="presOf" srcId="{EE7F611E-384E-4164-9718-0E41E66C9BF3}" destId="{BA0AF2C7-79E2-428C-83E0-FADD45AF2170}" srcOrd="0" destOrd="0" presId="urn:microsoft.com/office/officeart/2005/8/layout/cycle2"/>
    <dgm:cxn modelId="{6B29F970-C356-4A61-9171-CFC21C22DECF}" type="presOf" srcId="{3A230647-8904-4BE0-B0C7-95D0254AA3E4}" destId="{87B7A40C-B392-4D4E-8448-459C2A74F218}" srcOrd="1" destOrd="0" presId="urn:microsoft.com/office/officeart/2005/8/layout/cycle2"/>
    <dgm:cxn modelId="{5C18259A-7047-43D7-8F51-376A203B75F7}" type="presOf" srcId="{E08A36A2-846D-4389-919F-55D6F8F3BA39}" destId="{2D8BFD6C-C135-48C6-AE1C-E05EF79A3368}" srcOrd="0" destOrd="0" presId="urn:microsoft.com/office/officeart/2005/8/layout/cycle2"/>
    <dgm:cxn modelId="{340872B5-947B-4175-A3F4-C9408B174BE2}" type="presOf" srcId="{D1906278-E8D6-426F-B491-F9DBB563919C}" destId="{E82F59E7-5E3E-41B7-B557-6D0030C2744A}" srcOrd="0" destOrd="0" presId="urn:microsoft.com/office/officeart/2005/8/layout/cycle2"/>
    <dgm:cxn modelId="{E964C78E-B374-4100-8F73-9CA2A9BF7BE1}" type="presParOf" srcId="{B6D9BA03-4379-4618-9AE8-FC567A3108F6}" destId="{BA0AF2C7-79E2-428C-83E0-FADD45AF2170}" srcOrd="0" destOrd="0" presId="urn:microsoft.com/office/officeart/2005/8/layout/cycle2"/>
    <dgm:cxn modelId="{EC58CF59-CD82-4E44-BF93-1370521A2C37}" type="presParOf" srcId="{B6D9BA03-4379-4618-9AE8-FC567A3108F6}" destId="{E82F59E7-5E3E-41B7-B557-6D0030C2744A}" srcOrd="1" destOrd="0" presId="urn:microsoft.com/office/officeart/2005/8/layout/cycle2"/>
    <dgm:cxn modelId="{44F5E056-0859-4699-8CBE-C74A6C78A0BD}" type="presParOf" srcId="{E82F59E7-5E3E-41B7-B557-6D0030C2744A}" destId="{A9467815-AF4D-4F47-B08A-A00843557CED}" srcOrd="0" destOrd="0" presId="urn:microsoft.com/office/officeart/2005/8/layout/cycle2"/>
    <dgm:cxn modelId="{91A4BB4F-2167-480B-9D4F-4AD7B8BE18B8}" type="presParOf" srcId="{B6D9BA03-4379-4618-9AE8-FC567A3108F6}" destId="{C292E7D3-5BB7-4277-8E39-17CB8BDE13E4}" srcOrd="2" destOrd="0" presId="urn:microsoft.com/office/officeart/2005/8/layout/cycle2"/>
    <dgm:cxn modelId="{A267B1BF-753B-4067-979E-0CC8FDC05B1B}" type="presParOf" srcId="{B6D9BA03-4379-4618-9AE8-FC567A3108F6}" destId="{FB2C77C5-4233-495B-8B62-8D58E39A4C1F}" srcOrd="3" destOrd="0" presId="urn:microsoft.com/office/officeart/2005/8/layout/cycle2"/>
    <dgm:cxn modelId="{6611FCB3-2414-4518-B026-8EF5DDCEE9D6}" type="presParOf" srcId="{FB2C77C5-4233-495B-8B62-8D58E39A4C1F}" destId="{0332E485-F5CE-4A27-8B59-A78A26D000D6}" srcOrd="0" destOrd="0" presId="urn:microsoft.com/office/officeart/2005/8/layout/cycle2"/>
    <dgm:cxn modelId="{08B77F3C-74A3-4E2B-BC7B-2A7E7D02782F}" type="presParOf" srcId="{B6D9BA03-4379-4618-9AE8-FC567A3108F6}" destId="{2D8BFD6C-C135-48C6-AE1C-E05EF79A3368}" srcOrd="4" destOrd="0" presId="urn:microsoft.com/office/officeart/2005/8/layout/cycle2"/>
    <dgm:cxn modelId="{EC77C35B-DC4A-412E-9C16-C1E90D3A6062}" type="presParOf" srcId="{B6D9BA03-4379-4618-9AE8-FC567A3108F6}" destId="{DE909554-D4BD-496C-B3FF-61EA00409440}" srcOrd="5" destOrd="0" presId="urn:microsoft.com/office/officeart/2005/8/layout/cycle2"/>
    <dgm:cxn modelId="{8765402A-DA01-49E3-BF55-447DF4F98732}" type="presParOf" srcId="{DE909554-D4BD-496C-B3FF-61EA00409440}" destId="{87B7A40C-B392-4D4E-8448-459C2A74F21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A628F5-FBA5-4257-9919-298D4114DCF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6B99F05-781D-4713-A241-A7977FEF231C}">
      <dgm:prSet phldrT="[Text]" custT="1"/>
      <dgm:spPr/>
      <dgm:t>
        <a:bodyPr/>
        <a:lstStyle/>
        <a:p>
          <a:r>
            <a:rPr lang="en-US" sz="2400" dirty="0" smtClean="0"/>
            <a:t>Define initial taint</a:t>
          </a:r>
          <a:endParaRPr lang="en-US" sz="2400" dirty="0"/>
        </a:p>
      </dgm:t>
    </dgm:pt>
    <dgm:pt modelId="{FA7173A4-854B-492F-80F7-0BE33A54F185}" type="parTrans" cxnId="{6FB2125F-068F-4E37-BF81-505F92159BD8}">
      <dgm:prSet/>
      <dgm:spPr/>
      <dgm:t>
        <a:bodyPr/>
        <a:lstStyle/>
        <a:p>
          <a:endParaRPr lang="en-US"/>
        </a:p>
      </dgm:t>
    </dgm:pt>
    <dgm:pt modelId="{84C229A9-E808-44DE-ACD8-104CE503E846}" type="sibTrans" cxnId="{6FB2125F-068F-4E37-BF81-505F92159BD8}">
      <dgm:prSet/>
      <dgm:spPr/>
      <dgm:t>
        <a:bodyPr/>
        <a:lstStyle/>
        <a:p>
          <a:endParaRPr lang="en-US"/>
        </a:p>
      </dgm:t>
    </dgm:pt>
    <dgm:pt modelId="{4EB6BAD0-9C9C-44DE-9A37-30DBACF54B36}" type="pres">
      <dgm:prSet presAssocID="{88A628F5-FBA5-4257-9919-298D4114DCFB}" presName="cycle" presStyleCnt="0">
        <dgm:presLayoutVars>
          <dgm:dir/>
          <dgm:resizeHandles val="exact"/>
        </dgm:presLayoutVars>
      </dgm:prSet>
      <dgm:spPr/>
      <dgm:t>
        <a:bodyPr/>
        <a:lstStyle/>
        <a:p>
          <a:endParaRPr lang="en-US"/>
        </a:p>
      </dgm:t>
    </dgm:pt>
    <dgm:pt modelId="{B6A298E5-93FA-4FC1-9412-AE763AC062E7}" type="pres">
      <dgm:prSet presAssocID="{D6B99F05-781D-4713-A241-A7977FEF231C}" presName="node" presStyleLbl="node1" presStyleIdx="0" presStyleCnt="1" custRadScaleRad="92424" custRadScaleInc="-2028">
        <dgm:presLayoutVars>
          <dgm:bulletEnabled val="1"/>
        </dgm:presLayoutVars>
      </dgm:prSet>
      <dgm:spPr/>
      <dgm:t>
        <a:bodyPr/>
        <a:lstStyle/>
        <a:p>
          <a:endParaRPr lang="en-US"/>
        </a:p>
      </dgm:t>
    </dgm:pt>
  </dgm:ptLst>
  <dgm:cxnLst>
    <dgm:cxn modelId="{A9EE5FF2-A082-48E5-9012-E9576BF080BF}" type="presOf" srcId="{88A628F5-FBA5-4257-9919-298D4114DCFB}" destId="{4EB6BAD0-9C9C-44DE-9A37-30DBACF54B36}" srcOrd="0" destOrd="0" presId="urn:microsoft.com/office/officeart/2005/8/layout/cycle2"/>
    <dgm:cxn modelId="{1088094C-0651-4175-83C1-CD117F6F94B4}" type="presOf" srcId="{D6B99F05-781D-4713-A241-A7977FEF231C}" destId="{B6A298E5-93FA-4FC1-9412-AE763AC062E7}" srcOrd="0" destOrd="0" presId="urn:microsoft.com/office/officeart/2005/8/layout/cycle2"/>
    <dgm:cxn modelId="{6FB2125F-068F-4E37-BF81-505F92159BD8}" srcId="{88A628F5-FBA5-4257-9919-298D4114DCFB}" destId="{D6B99F05-781D-4713-A241-A7977FEF231C}" srcOrd="0" destOrd="0" parTransId="{FA7173A4-854B-492F-80F7-0BE33A54F185}" sibTransId="{84C229A9-E808-44DE-ACD8-104CE503E846}"/>
    <dgm:cxn modelId="{AF94FB54-84A5-43DF-993D-73F2323CC89F}" type="presParOf" srcId="{4EB6BAD0-9C9C-44DE-9A37-30DBACF54B36}" destId="{B6A298E5-93FA-4FC1-9412-AE763AC062E7}"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2BA10-9C09-4793-84D3-159B09536ADB}">
      <dsp:nvSpPr>
        <dsp:cNvPr id="0" name=""/>
        <dsp:cNvSpPr/>
      </dsp:nvSpPr>
      <dsp:spPr>
        <a:xfrm>
          <a:off x="514054" y="1001033"/>
          <a:ext cx="1442004" cy="937303"/>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Execute DUT</a:t>
          </a:r>
          <a:endParaRPr lang="en-US" sz="2100" kern="1200" dirty="0"/>
        </a:p>
      </dsp:txBody>
      <dsp:txXfrm>
        <a:off x="559809" y="1046788"/>
        <a:ext cx="1350494" cy="845793"/>
      </dsp:txXfrm>
    </dsp:sp>
    <dsp:sp modelId="{C4DE3F15-800B-44B1-BB2D-1DC615ADF858}">
      <dsp:nvSpPr>
        <dsp:cNvPr id="0" name=""/>
        <dsp:cNvSpPr/>
      </dsp:nvSpPr>
      <dsp:spPr>
        <a:xfrm>
          <a:off x="1011745" y="-173480"/>
          <a:ext cx="1739222" cy="1739222"/>
        </a:xfrm>
        <a:custGeom>
          <a:avLst/>
          <a:gdLst/>
          <a:ahLst/>
          <a:cxnLst/>
          <a:rect l="0" t="0" r="0" b="0"/>
          <a:pathLst>
            <a:path>
              <a:moveTo>
                <a:pt x="758" y="833300"/>
              </a:moveTo>
              <a:arcTo wR="869611" hR="869611" stAng="10943586" swAng="8049803"/>
            </a:path>
          </a:pathLst>
        </a:custGeom>
        <a:noFill/>
        <a:ln w="9525" cap="flat" cmpd="sng" algn="ctr">
          <a:noFill/>
          <a:prstDash val="solid"/>
          <a:tailEnd type="arrow"/>
        </a:ln>
        <a:effectLst/>
      </dsp:spPr>
      <dsp:style>
        <a:lnRef idx="1">
          <a:scrgbClr r="0" g="0" b="0"/>
        </a:lnRef>
        <a:fillRef idx="0">
          <a:scrgbClr r="0" g="0" b="0"/>
        </a:fillRef>
        <a:effectRef idx="0">
          <a:scrgbClr r="0" g="0" b="0"/>
        </a:effectRef>
        <a:fontRef idx="minor"/>
      </dsp:style>
    </dsp:sp>
    <dsp:sp modelId="{6B981EEB-6B69-438A-8A16-80B1959CA572}">
      <dsp:nvSpPr>
        <dsp:cNvPr id="0" name=""/>
        <dsp:cNvSpPr/>
      </dsp:nvSpPr>
      <dsp:spPr>
        <a:xfrm>
          <a:off x="2155121" y="391228"/>
          <a:ext cx="1442004" cy="937303"/>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Restore checkpoint</a:t>
          </a:r>
          <a:endParaRPr lang="en-US" sz="2100" kern="1200" dirty="0"/>
        </a:p>
      </dsp:txBody>
      <dsp:txXfrm>
        <a:off x="2200876" y="436983"/>
        <a:ext cx="1350494" cy="845793"/>
      </dsp:txXfrm>
    </dsp:sp>
    <dsp:sp modelId="{6B3614FB-F141-4AEF-A3F6-6BAE0B1FB6FF}">
      <dsp:nvSpPr>
        <dsp:cNvPr id="0" name=""/>
        <dsp:cNvSpPr/>
      </dsp:nvSpPr>
      <dsp:spPr>
        <a:xfrm>
          <a:off x="1290518" y="213008"/>
          <a:ext cx="1591221" cy="1591221"/>
        </a:xfrm>
        <a:custGeom>
          <a:avLst/>
          <a:gdLst/>
          <a:ahLst/>
          <a:cxnLst/>
          <a:rect l="0" t="0" r="0" b="0"/>
          <a:pathLst>
            <a:path>
              <a:moveTo>
                <a:pt x="1424505" y="1282937"/>
              </a:moveTo>
              <a:arcTo wR="795610" hR="795610" stAng="2266315" swAng="2854481"/>
            </a:path>
          </a:pathLst>
        </a:custGeom>
        <a:noFill/>
        <a:ln w="9525" cap="flat" cmpd="sng" algn="ctr">
          <a:no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AF2C7-79E2-428C-83E0-FADD45AF2170}">
      <dsp:nvSpPr>
        <dsp:cNvPr id="0" name=""/>
        <dsp:cNvSpPr/>
      </dsp:nvSpPr>
      <dsp:spPr>
        <a:xfrm>
          <a:off x="2250725" y="123212"/>
          <a:ext cx="1716553" cy="171655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Fetch next inst.</a:t>
          </a:r>
          <a:endParaRPr lang="en-US" sz="2200" kern="1200" dirty="0"/>
        </a:p>
      </dsp:txBody>
      <dsp:txXfrm>
        <a:off x="2502108" y="374595"/>
        <a:ext cx="1213787" cy="1213787"/>
      </dsp:txXfrm>
    </dsp:sp>
    <dsp:sp modelId="{E82F59E7-5E3E-41B7-B557-6D0030C2744A}">
      <dsp:nvSpPr>
        <dsp:cNvPr id="0" name=""/>
        <dsp:cNvSpPr/>
      </dsp:nvSpPr>
      <dsp:spPr>
        <a:xfrm rot="4908226">
          <a:off x="3114955" y="1826642"/>
          <a:ext cx="315001" cy="579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155469" y="1895742"/>
        <a:ext cx="220501" cy="347602"/>
      </dsp:txXfrm>
    </dsp:sp>
    <dsp:sp modelId="{C292E7D3-5BB7-4277-8E39-17CB8BDE13E4}">
      <dsp:nvSpPr>
        <dsp:cNvPr id="0" name=""/>
        <dsp:cNvSpPr/>
      </dsp:nvSpPr>
      <dsp:spPr>
        <a:xfrm>
          <a:off x="2580175" y="2410503"/>
          <a:ext cx="1716553" cy="171655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If </a:t>
          </a:r>
          <a:r>
            <a:rPr lang="en-US" sz="2200" kern="1200" dirty="0" err="1" smtClean="0"/>
            <a:t>src</a:t>
          </a:r>
          <a:r>
            <a:rPr lang="en-US" sz="2200" kern="1200" dirty="0" smtClean="0"/>
            <a:t> is tainted set </a:t>
          </a:r>
          <a:r>
            <a:rPr lang="en-US" sz="2200" kern="1200" dirty="0" err="1" smtClean="0"/>
            <a:t>dest</a:t>
          </a:r>
          <a:r>
            <a:rPr lang="en-US" sz="2200" kern="1200" dirty="0" smtClean="0"/>
            <a:t> tainted</a:t>
          </a:r>
          <a:endParaRPr lang="en-US" sz="2200" kern="1200" dirty="0"/>
        </a:p>
      </dsp:txBody>
      <dsp:txXfrm>
        <a:off x="2831558" y="2661886"/>
        <a:ext cx="1213787" cy="1213787"/>
      </dsp:txXfrm>
    </dsp:sp>
    <dsp:sp modelId="{FB2C77C5-4233-495B-8B62-8D58E39A4C1F}">
      <dsp:nvSpPr>
        <dsp:cNvPr id="0" name=""/>
        <dsp:cNvSpPr/>
      </dsp:nvSpPr>
      <dsp:spPr>
        <a:xfrm rot="10800000">
          <a:off x="1933172" y="2979112"/>
          <a:ext cx="457215" cy="579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070336" y="3094979"/>
        <a:ext cx="320051" cy="347602"/>
      </dsp:txXfrm>
    </dsp:sp>
    <dsp:sp modelId="{2D8BFD6C-C135-48C6-AE1C-E05EF79A3368}">
      <dsp:nvSpPr>
        <dsp:cNvPr id="0" name=""/>
        <dsp:cNvSpPr/>
      </dsp:nvSpPr>
      <dsp:spPr>
        <a:xfrm>
          <a:off x="950" y="2410503"/>
          <a:ext cx="1716553" cy="171655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If </a:t>
          </a:r>
          <a:r>
            <a:rPr lang="en-US" sz="2200" kern="1200" dirty="0" err="1" smtClean="0"/>
            <a:t>src</a:t>
          </a:r>
          <a:r>
            <a:rPr lang="en-US" sz="2200" kern="1200" dirty="0" smtClean="0"/>
            <a:t> is untainted set </a:t>
          </a:r>
          <a:r>
            <a:rPr lang="en-US" sz="2200" kern="1200" dirty="0" err="1" smtClean="0"/>
            <a:t>dest</a:t>
          </a:r>
          <a:r>
            <a:rPr lang="en-US" sz="2200" kern="1200" dirty="0" smtClean="0"/>
            <a:t> untainted</a:t>
          </a:r>
          <a:endParaRPr lang="en-US" sz="2200" kern="1200" dirty="0"/>
        </a:p>
      </dsp:txBody>
      <dsp:txXfrm>
        <a:off x="252333" y="2661886"/>
        <a:ext cx="1213787" cy="1213787"/>
      </dsp:txXfrm>
    </dsp:sp>
    <dsp:sp modelId="{DE909554-D4BD-496C-B3FF-61EA00409440}">
      <dsp:nvSpPr>
        <dsp:cNvPr id="0" name=""/>
        <dsp:cNvSpPr/>
      </dsp:nvSpPr>
      <dsp:spPr>
        <a:xfrm rot="18871574">
          <a:off x="1573111" y="1851419"/>
          <a:ext cx="790625" cy="579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599074" y="2029240"/>
        <a:ext cx="616824" cy="34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98E5-93FA-4FC1-9412-AE763AC062E7}">
      <dsp:nvSpPr>
        <dsp:cNvPr id="0" name=""/>
        <dsp:cNvSpPr/>
      </dsp:nvSpPr>
      <dsp:spPr>
        <a:xfrm>
          <a:off x="22681" y="1523"/>
          <a:ext cx="1636301" cy="163630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Define initial taint</a:t>
          </a:r>
          <a:endParaRPr lang="en-US" sz="2400" kern="1200" dirty="0"/>
        </a:p>
      </dsp:txBody>
      <dsp:txXfrm>
        <a:off x="262312" y="241154"/>
        <a:ext cx="1157039" cy="115703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AF930-401C-4C73-A0DA-31A0E16E97B8}" type="datetimeFigureOut">
              <a:rPr lang="en-US" smtClean="0"/>
              <a:t>9/18/2011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865FD-2054-4D35-80B0-59DD6596DC0E}" type="slidenum">
              <a:rPr lang="en-US" smtClean="0"/>
              <a:t>‹#›</a:t>
            </a:fld>
            <a:endParaRPr lang="en-US"/>
          </a:p>
        </p:txBody>
      </p:sp>
    </p:spTree>
    <p:extLst>
      <p:ext uri="{BB962C8B-B14F-4D97-AF65-F5344CB8AC3E}">
        <p14:creationId xmlns:p14="http://schemas.microsoft.com/office/powerpoint/2010/main" val="60039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a:t>
            </a:fld>
            <a:endParaRPr lang="en-US"/>
          </a:p>
        </p:txBody>
      </p:sp>
    </p:spTree>
    <p:extLst>
      <p:ext uri="{BB962C8B-B14F-4D97-AF65-F5344CB8AC3E}">
        <p14:creationId xmlns:p14="http://schemas.microsoft.com/office/powerpoint/2010/main" val="216044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12</a:t>
            </a:fld>
            <a:endParaRPr lang="en-US"/>
          </a:p>
        </p:txBody>
      </p:sp>
    </p:spTree>
    <p:extLst>
      <p:ext uri="{BB962C8B-B14F-4D97-AF65-F5344CB8AC3E}">
        <p14:creationId xmlns:p14="http://schemas.microsoft.com/office/powerpoint/2010/main" val="371583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13</a:t>
            </a:fld>
            <a:endParaRPr lang="en-US"/>
          </a:p>
        </p:txBody>
      </p:sp>
    </p:spTree>
    <p:extLst>
      <p:ext uri="{BB962C8B-B14F-4D97-AF65-F5344CB8AC3E}">
        <p14:creationId xmlns:p14="http://schemas.microsoft.com/office/powerpoint/2010/main" val="311188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14</a:t>
            </a:fld>
            <a:endParaRPr lang="en-US"/>
          </a:p>
        </p:txBody>
      </p:sp>
    </p:spTree>
    <p:extLst>
      <p:ext uri="{BB962C8B-B14F-4D97-AF65-F5344CB8AC3E}">
        <p14:creationId xmlns:p14="http://schemas.microsoft.com/office/powerpoint/2010/main" val="387179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685637" y="4343913"/>
            <a:ext cx="5486727"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16</a:t>
            </a:fld>
            <a:endParaRPr lang="en-US"/>
          </a:p>
        </p:txBody>
      </p:sp>
    </p:spTree>
    <p:extLst>
      <p:ext uri="{BB962C8B-B14F-4D97-AF65-F5344CB8AC3E}">
        <p14:creationId xmlns:p14="http://schemas.microsoft.com/office/powerpoint/2010/main" val="137188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18</a:t>
            </a:fld>
            <a:endParaRPr lang="en-US"/>
          </a:p>
        </p:txBody>
      </p:sp>
    </p:spTree>
    <p:extLst>
      <p:ext uri="{BB962C8B-B14F-4D97-AF65-F5344CB8AC3E}">
        <p14:creationId xmlns:p14="http://schemas.microsoft.com/office/powerpoint/2010/main" val="155310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19</a:t>
            </a:fld>
            <a:endParaRPr lang="en-US"/>
          </a:p>
        </p:txBody>
      </p:sp>
    </p:spTree>
    <p:extLst>
      <p:ext uri="{BB962C8B-B14F-4D97-AF65-F5344CB8AC3E}">
        <p14:creationId xmlns:p14="http://schemas.microsoft.com/office/powerpoint/2010/main" val="199511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20</a:t>
            </a:fld>
            <a:endParaRPr lang="en-US"/>
          </a:p>
        </p:txBody>
      </p:sp>
    </p:spTree>
    <p:extLst>
      <p:ext uri="{BB962C8B-B14F-4D97-AF65-F5344CB8AC3E}">
        <p14:creationId xmlns:p14="http://schemas.microsoft.com/office/powerpoint/2010/main" val="3161013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21</a:t>
            </a:fld>
            <a:endParaRPr lang="en-US"/>
          </a:p>
        </p:txBody>
      </p:sp>
    </p:spTree>
    <p:extLst>
      <p:ext uri="{BB962C8B-B14F-4D97-AF65-F5344CB8AC3E}">
        <p14:creationId xmlns:p14="http://schemas.microsoft.com/office/powerpoint/2010/main" val="198258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22</a:t>
            </a:fld>
            <a:endParaRPr lang="en-US"/>
          </a:p>
        </p:txBody>
      </p:sp>
    </p:spTree>
    <p:extLst>
      <p:ext uri="{BB962C8B-B14F-4D97-AF65-F5344CB8AC3E}">
        <p14:creationId xmlns:p14="http://schemas.microsoft.com/office/powerpoint/2010/main" val="245698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23</a:t>
            </a:fld>
            <a:endParaRPr lang="en-US"/>
          </a:p>
        </p:txBody>
      </p:sp>
    </p:spTree>
    <p:extLst>
      <p:ext uri="{BB962C8B-B14F-4D97-AF65-F5344CB8AC3E}">
        <p14:creationId xmlns:p14="http://schemas.microsoft.com/office/powerpoint/2010/main" val="1052587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24</a:t>
            </a:fld>
            <a:endParaRPr lang="en-US"/>
          </a:p>
        </p:txBody>
      </p:sp>
    </p:spTree>
    <p:extLst>
      <p:ext uri="{BB962C8B-B14F-4D97-AF65-F5344CB8AC3E}">
        <p14:creationId xmlns:p14="http://schemas.microsoft.com/office/powerpoint/2010/main" val="72558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25</a:t>
            </a:fld>
            <a:endParaRPr lang="en-US"/>
          </a:p>
        </p:txBody>
      </p:sp>
    </p:spTree>
    <p:extLst>
      <p:ext uri="{BB962C8B-B14F-4D97-AF65-F5344CB8AC3E}">
        <p14:creationId xmlns:p14="http://schemas.microsoft.com/office/powerpoint/2010/main" val="1649709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143000" y="684213"/>
            <a:ext cx="4573588" cy="3430587"/>
          </a:xfrm>
          <a:ln/>
        </p:spPr>
      </p:sp>
      <p:sp>
        <p:nvSpPr>
          <p:cNvPr id="239619" name="Rectangle 3"/>
          <p:cNvSpPr>
            <a:spLocks noGrp="1" noChangeArrowheads="1"/>
          </p:cNvSpPr>
          <p:nvPr>
            <p:ph type="body" idx="1"/>
          </p:nvPr>
        </p:nvSpPr>
        <p:spPr>
          <a:xfrm>
            <a:off x="915816" y="4345374"/>
            <a:ext cx="5026369"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6" tIns="47613" rIns="95226" bIns="47613"/>
          <a:lstStyle/>
          <a:p>
            <a:pPr eaLnBrk="1" hangingPunct="1">
              <a:spcBef>
                <a:spcPct val="20000"/>
              </a:spcBef>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1143000" y="684213"/>
            <a:ext cx="4575175" cy="3432175"/>
          </a:xfrm>
          <a:ln/>
        </p:spPr>
      </p:sp>
      <p:sp>
        <p:nvSpPr>
          <p:cNvPr id="240643" name="Rectangle 3"/>
          <p:cNvSpPr>
            <a:spLocks noGrp="1" noChangeArrowheads="1"/>
          </p:cNvSpPr>
          <p:nvPr>
            <p:ph type="body" idx="1"/>
          </p:nvPr>
        </p:nvSpPr>
        <p:spPr>
          <a:xfrm>
            <a:off x="685637" y="4345374"/>
            <a:ext cx="5486727"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26" tIns="47613" rIns="95226" bIns="47613"/>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28</a:t>
            </a:fld>
            <a:endParaRPr lang="en-US"/>
          </a:p>
        </p:txBody>
      </p:sp>
    </p:spTree>
    <p:extLst>
      <p:ext uri="{BB962C8B-B14F-4D97-AF65-F5344CB8AC3E}">
        <p14:creationId xmlns:p14="http://schemas.microsoft.com/office/powerpoint/2010/main" val="2143996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29</a:t>
            </a:fld>
            <a:endParaRPr lang="en-US"/>
          </a:p>
        </p:txBody>
      </p:sp>
    </p:spTree>
    <p:extLst>
      <p:ext uri="{BB962C8B-B14F-4D97-AF65-F5344CB8AC3E}">
        <p14:creationId xmlns:p14="http://schemas.microsoft.com/office/powerpoint/2010/main" val="2404561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30</a:t>
            </a:fld>
            <a:endParaRPr lang="en-US"/>
          </a:p>
        </p:txBody>
      </p:sp>
    </p:spTree>
    <p:extLst>
      <p:ext uri="{BB962C8B-B14F-4D97-AF65-F5344CB8AC3E}">
        <p14:creationId xmlns:p14="http://schemas.microsoft.com/office/powerpoint/2010/main" val="1331122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31</a:t>
            </a:fld>
            <a:endParaRPr lang="en-US"/>
          </a:p>
        </p:txBody>
      </p:sp>
    </p:spTree>
    <p:extLst>
      <p:ext uri="{BB962C8B-B14F-4D97-AF65-F5344CB8AC3E}">
        <p14:creationId xmlns:p14="http://schemas.microsoft.com/office/powerpoint/2010/main" val="3385913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33</a:t>
            </a:fld>
            <a:endParaRPr lang="en-US"/>
          </a:p>
        </p:txBody>
      </p:sp>
    </p:spTree>
    <p:extLst>
      <p:ext uri="{BB962C8B-B14F-4D97-AF65-F5344CB8AC3E}">
        <p14:creationId xmlns:p14="http://schemas.microsoft.com/office/powerpoint/2010/main" val="73344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xfrm>
            <a:off x="685637" y="4343913"/>
            <a:ext cx="5486727"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35</a:t>
            </a:fld>
            <a:endParaRPr lang="en-US"/>
          </a:p>
        </p:txBody>
      </p:sp>
    </p:spTree>
    <p:extLst>
      <p:ext uri="{BB962C8B-B14F-4D97-AF65-F5344CB8AC3E}">
        <p14:creationId xmlns:p14="http://schemas.microsoft.com/office/powerpoint/2010/main" val="4045228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36</a:t>
            </a:fld>
            <a:endParaRPr lang="en-US"/>
          </a:p>
        </p:txBody>
      </p:sp>
    </p:spTree>
    <p:extLst>
      <p:ext uri="{BB962C8B-B14F-4D97-AF65-F5344CB8AC3E}">
        <p14:creationId xmlns:p14="http://schemas.microsoft.com/office/powerpoint/2010/main" val="2063080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97284" name="Slide Number Placeholder 3"/>
          <p:cNvSpPr>
            <a:spLocks noGrp="1"/>
          </p:cNvSpPr>
          <p:nvPr>
            <p:ph type="sldNum" sz="quarter" idx="5"/>
          </p:nvPr>
        </p:nvSpPr>
        <p:spPr/>
        <p:txBody>
          <a:bodyPr/>
          <a:lstStyle/>
          <a:p>
            <a:pPr>
              <a:defRPr/>
            </a:pPr>
            <a:fld id="{059A5936-CF7E-4D36-90A3-D8AC12411B63}" type="slidenum">
              <a:rPr lang="en-US" smtClean="0">
                <a:latin typeface="Arial" pitchFamily="34" charset="0"/>
              </a:rPr>
              <a:pPr>
                <a:defRPr/>
              </a:pPr>
              <a:t>37</a:t>
            </a:fld>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38</a:t>
            </a:fld>
            <a:endParaRPr lang="en-US"/>
          </a:p>
        </p:txBody>
      </p:sp>
    </p:spTree>
    <p:extLst>
      <p:ext uri="{BB962C8B-B14F-4D97-AF65-F5344CB8AC3E}">
        <p14:creationId xmlns:p14="http://schemas.microsoft.com/office/powerpoint/2010/main" val="1575395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40</a:t>
            </a:fld>
            <a:endParaRPr lang="en-US"/>
          </a:p>
        </p:txBody>
      </p:sp>
    </p:spTree>
    <p:extLst>
      <p:ext uri="{BB962C8B-B14F-4D97-AF65-F5344CB8AC3E}">
        <p14:creationId xmlns:p14="http://schemas.microsoft.com/office/powerpoint/2010/main" val="1484962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41</a:t>
            </a:fld>
            <a:endParaRPr lang="en-US"/>
          </a:p>
        </p:txBody>
      </p:sp>
    </p:spTree>
    <p:extLst>
      <p:ext uri="{BB962C8B-B14F-4D97-AF65-F5344CB8AC3E}">
        <p14:creationId xmlns:p14="http://schemas.microsoft.com/office/powerpoint/2010/main" val="368575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42</a:t>
            </a:fld>
            <a:endParaRPr lang="en-US"/>
          </a:p>
        </p:txBody>
      </p:sp>
    </p:spTree>
    <p:extLst>
      <p:ext uri="{BB962C8B-B14F-4D97-AF65-F5344CB8AC3E}">
        <p14:creationId xmlns:p14="http://schemas.microsoft.com/office/powerpoint/2010/main" val="3177038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43</a:t>
            </a:fld>
            <a:endParaRPr lang="en-US"/>
          </a:p>
        </p:txBody>
      </p:sp>
    </p:spTree>
    <p:extLst>
      <p:ext uri="{BB962C8B-B14F-4D97-AF65-F5344CB8AC3E}">
        <p14:creationId xmlns:p14="http://schemas.microsoft.com/office/powerpoint/2010/main" val="2320628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44</a:t>
            </a:fld>
            <a:endParaRPr lang="en-US"/>
          </a:p>
        </p:txBody>
      </p:sp>
    </p:spTree>
    <p:extLst>
      <p:ext uri="{BB962C8B-B14F-4D97-AF65-F5344CB8AC3E}">
        <p14:creationId xmlns:p14="http://schemas.microsoft.com/office/powerpoint/2010/main" val="6725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4</a:t>
            </a:fld>
            <a:endParaRPr lang="en-US"/>
          </a:p>
        </p:txBody>
      </p:sp>
    </p:spTree>
    <p:extLst>
      <p:ext uri="{BB962C8B-B14F-4D97-AF65-F5344CB8AC3E}">
        <p14:creationId xmlns:p14="http://schemas.microsoft.com/office/powerpoint/2010/main" val="1246958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45</a:t>
            </a:fld>
            <a:endParaRPr lang="en-US"/>
          </a:p>
        </p:txBody>
      </p:sp>
    </p:spTree>
    <p:extLst>
      <p:ext uri="{BB962C8B-B14F-4D97-AF65-F5344CB8AC3E}">
        <p14:creationId xmlns:p14="http://schemas.microsoft.com/office/powerpoint/2010/main" val="669810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50</a:t>
            </a:fld>
            <a:endParaRPr lang="en-US"/>
          </a:p>
        </p:txBody>
      </p:sp>
    </p:spTree>
    <p:extLst>
      <p:ext uri="{BB962C8B-B14F-4D97-AF65-F5344CB8AC3E}">
        <p14:creationId xmlns:p14="http://schemas.microsoft.com/office/powerpoint/2010/main" val="2384906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53</a:t>
            </a:fld>
            <a:endParaRPr lang="en-US"/>
          </a:p>
        </p:txBody>
      </p:sp>
    </p:spTree>
    <p:extLst>
      <p:ext uri="{BB962C8B-B14F-4D97-AF65-F5344CB8AC3E}">
        <p14:creationId xmlns:p14="http://schemas.microsoft.com/office/powerpoint/2010/main" val="610284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54</a:t>
            </a:fld>
            <a:endParaRPr lang="en-US"/>
          </a:p>
        </p:txBody>
      </p:sp>
    </p:spTree>
    <p:extLst>
      <p:ext uri="{BB962C8B-B14F-4D97-AF65-F5344CB8AC3E}">
        <p14:creationId xmlns:p14="http://schemas.microsoft.com/office/powerpoint/2010/main" val="395168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56</a:t>
            </a:fld>
            <a:endParaRPr lang="en-US"/>
          </a:p>
        </p:txBody>
      </p:sp>
    </p:spTree>
    <p:extLst>
      <p:ext uri="{BB962C8B-B14F-4D97-AF65-F5344CB8AC3E}">
        <p14:creationId xmlns:p14="http://schemas.microsoft.com/office/powerpoint/2010/main" val="2697786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57</a:t>
            </a:fld>
            <a:endParaRPr lang="en-US"/>
          </a:p>
        </p:txBody>
      </p:sp>
    </p:spTree>
    <p:extLst>
      <p:ext uri="{BB962C8B-B14F-4D97-AF65-F5344CB8AC3E}">
        <p14:creationId xmlns:p14="http://schemas.microsoft.com/office/powerpoint/2010/main" val="4121259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58</a:t>
            </a:fld>
            <a:endParaRPr lang="en-US"/>
          </a:p>
        </p:txBody>
      </p:sp>
    </p:spTree>
    <p:extLst>
      <p:ext uri="{BB962C8B-B14F-4D97-AF65-F5344CB8AC3E}">
        <p14:creationId xmlns:p14="http://schemas.microsoft.com/office/powerpoint/2010/main" val="1739722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59</a:t>
            </a:fld>
            <a:endParaRPr lang="en-US"/>
          </a:p>
        </p:txBody>
      </p:sp>
    </p:spTree>
    <p:extLst>
      <p:ext uri="{BB962C8B-B14F-4D97-AF65-F5344CB8AC3E}">
        <p14:creationId xmlns:p14="http://schemas.microsoft.com/office/powerpoint/2010/main" val="1036144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60</a:t>
            </a:fld>
            <a:endParaRPr lang="en-US"/>
          </a:p>
        </p:txBody>
      </p:sp>
    </p:spTree>
    <p:extLst>
      <p:ext uri="{BB962C8B-B14F-4D97-AF65-F5344CB8AC3E}">
        <p14:creationId xmlns:p14="http://schemas.microsoft.com/office/powerpoint/2010/main" val="3292851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61</a:t>
            </a:fld>
            <a:endParaRPr lang="en-US"/>
          </a:p>
        </p:txBody>
      </p:sp>
    </p:spTree>
    <p:extLst>
      <p:ext uri="{BB962C8B-B14F-4D97-AF65-F5344CB8AC3E}">
        <p14:creationId xmlns:p14="http://schemas.microsoft.com/office/powerpoint/2010/main" val="101786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6</a:t>
            </a:fld>
            <a:endParaRPr lang="en-US"/>
          </a:p>
        </p:txBody>
      </p:sp>
    </p:spTree>
    <p:extLst>
      <p:ext uri="{BB962C8B-B14F-4D97-AF65-F5344CB8AC3E}">
        <p14:creationId xmlns:p14="http://schemas.microsoft.com/office/powerpoint/2010/main" val="1597184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62</a:t>
            </a:fld>
            <a:endParaRPr lang="en-US"/>
          </a:p>
        </p:txBody>
      </p:sp>
    </p:spTree>
    <p:extLst>
      <p:ext uri="{BB962C8B-B14F-4D97-AF65-F5344CB8AC3E}">
        <p14:creationId xmlns:p14="http://schemas.microsoft.com/office/powerpoint/2010/main" val="2026902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63</a:t>
            </a:fld>
            <a:endParaRPr lang="en-US"/>
          </a:p>
        </p:txBody>
      </p:sp>
    </p:spTree>
    <p:extLst>
      <p:ext uri="{BB962C8B-B14F-4D97-AF65-F5344CB8AC3E}">
        <p14:creationId xmlns:p14="http://schemas.microsoft.com/office/powerpoint/2010/main" val="2475918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64</a:t>
            </a:fld>
            <a:endParaRPr lang="en-US"/>
          </a:p>
        </p:txBody>
      </p:sp>
    </p:spTree>
    <p:extLst>
      <p:ext uri="{BB962C8B-B14F-4D97-AF65-F5344CB8AC3E}">
        <p14:creationId xmlns:p14="http://schemas.microsoft.com/office/powerpoint/2010/main" val="2475918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65</a:t>
            </a:fld>
            <a:endParaRPr lang="en-US"/>
          </a:p>
        </p:txBody>
      </p:sp>
    </p:spTree>
    <p:extLst>
      <p:ext uri="{BB962C8B-B14F-4D97-AF65-F5344CB8AC3E}">
        <p14:creationId xmlns:p14="http://schemas.microsoft.com/office/powerpoint/2010/main" val="2475918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66</a:t>
            </a:fld>
            <a:endParaRPr lang="en-US"/>
          </a:p>
        </p:txBody>
      </p:sp>
    </p:spTree>
    <p:extLst>
      <p:ext uri="{BB962C8B-B14F-4D97-AF65-F5344CB8AC3E}">
        <p14:creationId xmlns:p14="http://schemas.microsoft.com/office/powerpoint/2010/main" val="14817859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67</a:t>
            </a:fld>
            <a:endParaRPr lang="en-US"/>
          </a:p>
        </p:txBody>
      </p:sp>
    </p:spTree>
    <p:extLst>
      <p:ext uri="{BB962C8B-B14F-4D97-AF65-F5344CB8AC3E}">
        <p14:creationId xmlns:p14="http://schemas.microsoft.com/office/powerpoint/2010/main" val="24759182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812C6E-038E-48DB-BFC3-3D43C601A110}" type="slidenum">
              <a:rPr lang="en-US" smtClean="0"/>
              <a:pPr>
                <a:defRPr/>
              </a:pPr>
              <a:t>68</a:t>
            </a:fld>
            <a:endParaRPr lang="en-US"/>
          </a:p>
        </p:txBody>
      </p:sp>
    </p:spTree>
    <p:extLst>
      <p:ext uri="{BB962C8B-B14F-4D97-AF65-F5344CB8AC3E}">
        <p14:creationId xmlns:p14="http://schemas.microsoft.com/office/powerpoint/2010/main" val="1652904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812C6E-038E-48DB-BFC3-3D43C601A110}" type="slidenum">
              <a:rPr lang="en-US" smtClean="0"/>
              <a:pPr>
                <a:defRPr/>
              </a:pPr>
              <a:t>69</a:t>
            </a:fld>
            <a:endParaRPr lang="en-US"/>
          </a:p>
        </p:txBody>
      </p:sp>
    </p:spTree>
    <p:extLst>
      <p:ext uri="{BB962C8B-B14F-4D97-AF65-F5344CB8AC3E}">
        <p14:creationId xmlns:p14="http://schemas.microsoft.com/office/powerpoint/2010/main" val="10311679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812C6E-038E-48DB-BFC3-3D43C601A110}" type="slidenum">
              <a:rPr lang="en-US" smtClean="0"/>
              <a:pPr>
                <a:defRPr/>
              </a:pPr>
              <a:t>70</a:t>
            </a:fld>
            <a:endParaRPr lang="en-US"/>
          </a:p>
        </p:txBody>
      </p:sp>
    </p:spTree>
    <p:extLst>
      <p:ext uri="{BB962C8B-B14F-4D97-AF65-F5344CB8AC3E}">
        <p14:creationId xmlns:p14="http://schemas.microsoft.com/office/powerpoint/2010/main" val="3746783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71</a:t>
            </a:fld>
            <a:endParaRPr lang="en-US"/>
          </a:p>
        </p:txBody>
      </p:sp>
    </p:spTree>
    <p:extLst>
      <p:ext uri="{BB962C8B-B14F-4D97-AF65-F5344CB8AC3E}">
        <p14:creationId xmlns:p14="http://schemas.microsoft.com/office/powerpoint/2010/main" val="247591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Verdana" pitchFamily="34" charset="0"/>
                <a:ea typeface="ＭＳ Ｐゴシック" pitchFamily="34" charset="-128"/>
              </a:defRPr>
            </a:lvl1pPr>
            <a:lvl2pPr marL="716204" indent="-275463" eaLnBrk="0" hangingPunct="0">
              <a:defRPr sz="1900">
                <a:solidFill>
                  <a:schemeClr val="tx1"/>
                </a:solidFill>
                <a:latin typeface="Verdana" pitchFamily="34" charset="0"/>
                <a:ea typeface="ＭＳ Ｐゴシック" pitchFamily="34" charset="-128"/>
              </a:defRPr>
            </a:lvl2pPr>
            <a:lvl3pPr marL="1101852" indent="-220370" eaLnBrk="0" hangingPunct="0">
              <a:defRPr sz="1900">
                <a:solidFill>
                  <a:schemeClr val="tx1"/>
                </a:solidFill>
                <a:latin typeface="Verdana" pitchFamily="34" charset="0"/>
                <a:ea typeface="ＭＳ Ｐゴシック" pitchFamily="34" charset="-128"/>
              </a:defRPr>
            </a:lvl3pPr>
            <a:lvl4pPr marL="1542593" indent="-220370" eaLnBrk="0" hangingPunct="0">
              <a:defRPr sz="1900">
                <a:solidFill>
                  <a:schemeClr val="tx1"/>
                </a:solidFill>
                <a:latin typeface="Verdana" pitchFamily="34" charset="0"/>
                <a:ea typeface="ＭＳ Ｐゴシック" pitchFamily="34" charset="-128"/>
              </a:defRPr>
            </a:lvl4pPr>
            <a:lvl5pPr marL="1983334" indent="-220370" eaLnBrk="0" hangingPunct="0">
              <a:defRPr sz="1900">
                <a:solidFill>
                  <a:schemeClr val="tx1"/>
                </a:solidFill>
                <a:latin typeface="Verdana" pitchFamily="34" charset="0"/>
                <a:ea typeface="ＭＳ Ｐゴシック" pitchFamily="34" charset="-128"/>
              </a:defRPr>
            </a:lvl5pPr>
            <a:lvl6pPr marL="2424074" indent="-220370" eaLnBrk="0" fontAlgn="base" hangingPunct="0">
              <a:spcBef>
                <a:spcPct val="0"/>
              </a:spcBef>
              <a:spcAft>
                <a:spcPct val="0"/>
              </a:spcAft>
              <a:defRPr sz="1900">
                <a:solidFill>
                  <a:schemeClr val="tx1"/>
                </a:solidFill>
                <a:latin typeface="Verdana" pitchFamily="34" charset="0"/>
                <a:ea typeface="ＭＳ Ｐゴシック" pitchFamily="34" charset="-128"/>
              </a:defRPr>
            </a:lvl6pPr>
            <a:lvl7pPr marL="2864815" indent="-220370" eaLnBrk="0" fontAlgn="base" hangingPunct="0">
              <a:spcBef>
                <a:spcPct val="0"/>
              </a:spcBef>
              <a:spcAft>
                <a:spcPct val="0"/>
              </a:spcAft>
              <a:defRPr sz="1900">
                <a:solidFill>
                  <a:schemeClr val="tx1"/>
                </a:solidFill>
                <a:latin typeface="Verdana" pitchFamily="34" charset="0"/>
                <a:ea typeface="ＭＳ Ｐゴシック" pitchFamily="34" charset="-128"/>
              </a:defRPr>
            </a:lvl7pPr>
            <a:lvl8pPr marL="3305556" indent="-220370" eaLnBrk="0" fontAlgn="base" hangingPunct="0">
              <a:spcBef>
                <a:spcPct val="0"/>
              </a:spcBef>
              <a:spcAft>
                <a:spcPct val="0"/>
              </a:spcAft>
              <a:defRPr sz="1900">
                <a:solidFill>
                  <a:schemeClr val="tx1"/>
                </a:solidFill>
                <a:latin typeface="Verdana" pitchFamily="34" charset="0"/>
                <a:ea typeface="ＭＳ Ｐゴシック" pitchFamily="34" charset="-128"/>
              </a:defRPr>
            </a:lvl8pPr>
            <a:lvl9pPr marL="3746297" indent="-220370" eaLnBrk="0" fontAlgn="base" hangingPunct="0">
              <a:spcBef>
                <a:spcPct val="0"/>
              </a:spcBef>
              <a:spcAft>
                <a:spcPct val="0"/>
              </a:spcAft>
              <a:defRPr sz="1900">
                <a:solidFill>
                  <a:schemeClr val="tx1"/>
                </a:solidFill>
                <a:latin typeface="Verdana" pitchFamily="34" charset="0"/>
                <a:ea typeface="ＭＳ Ｐゴシック" pitchFamily="34" charset="-128"/>
              </a:defRPr>
            </a:lvl9pPr>
          </a:lstStyle>
          <a:p>
            <a:fld id="{569D171A-ECC2-4C22-99C0-510B79006893}" type="slidenum">
              <a:rPr lang="en-US" sz="1200"/>
              <a:pPr/>
              <a:t>7</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72</a:t>
            </a:fld>
            <a:endParaRPr lang="en-US"/>
          </a:p>
        </p:txBody>
      </p:sp>
    </p:spTree>
    <p:extLst>
      <p:ext uri="{BB962C8B-B14F-4D97-AF65-F5344CB8AC3E}">
        <p14:creationId xmlns:p14="http://schemas.microsoft.com/office/powerpoint/2010/main" val="36028334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73</a:t>
            </a:fld>
            <a:endParaRPr lang="en-US"/>
          </a:p>
        </p:txBody>
      </p:sp>
    </p:spTree>
    <p:extLst>
      <p:ext uri="{BB962C8B-B14F-4D97-AF65-F5344CB8AC3E}">
        <p14:creationId xmlns:p14="http://schemas.microsoft.com/office/powerpoint/2010/main" val="8060382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74</a:t>
            </a:fld>
            <a:endParaRPr lang="en-US"/>
          </a:p>
        </p:txBody>
      </p:sp>
    </p:spTree>
    <p:extLst>
      <p:ext uri="{BB962C8B-B14F-4D97-AF65-F5344CB8AC3E}">
        <p14:creationId xmlns:p14="http://schemas.microsoft.com/office/powerpoint/2010/main" val="2502227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75</a:t>
            </a:fld>
            <a:endParaRPr lang="en-US"/>
          </a:p>
        </p:txBody>
      </p:sp>
    </p:spTree>
    <p:extLst>
      <p:ext uri="{BB962C8B-B14F-4D97-AF65-F5344CB8AC3E}">
        <p14:creationId xmlns:p14="http://schemas.microsoft.com/office/powerpoint/2010/main" val="20651554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76</a:t>
            </a:fld>
            <a:endParaRPr lang="en-US"/>
          </a:p>
        </p:txBody>
      </p:sp>
    </p:spTree>
    <p:extLst>
      <p:ext uri="{BB962C8B-B14F-4D97-AF65-F5344CB8AC3E}">
        <p14:creationId xmlns:p14="http://schemas.microsoft.com/office/powerpoint/2010/main" val="2065155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77</a:t>
            </a:fld>
            <a:endParaRPr lang="en-US"/>
          </a:p>
        </p:txBody>
      </p:sp>
    </p:spTree>
    <p:extLst>
      <p:ext uri="{BB962C8B-B14F-4D97-AF65-F5344CB8AC3E}">
        <p14:creationId xmlns:p14="http://schemas.microsoft.com/office/powerpoint/2010/main" val="27345476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78</a:t>
            </a:fld>
            <a:endParaRPr lang="en-US"/>
          </a:p>
        </p:txBody>
      </p:sp>
    </p:spTree>
    <p:extLst>
      <p:ext uri="{BB962C8B-B14F-4D97-AF65-F5344CB8AC3E}">
        <p14:creationId xmlns:p14="http://schemas.microsoft.com/office/powerpoint/2010/main" val="38261127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79</a:t>
            </a:fld>
            <a:endParaRPr lang="en-US"/>
          </a:p>
        </p:txBody>
      </p:sp>
    </p:spTree>
    <p:extLst>
      <p:ext uri="{BB962C8B-B14F-4D97-AF65-F5344CB8AC3E}">
        <p14:creationId xmlns:p14="http://schemas.microsoft.com/office/powerpoint/2010/main" val="2149033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82</a:t>
            </a:fld>
            <a:endParaRPr lang="en-US"/>
          </a:p>
        </p:txBody>
      </p:sp>
    </p:spTree>
    <p:extLst>
      <p:ext uri="{BB962C8B-B14F-4D97-AF65-F5344CB8AC3E}">
        <p14:creationId xmlns:p14="http://schemas.microsoft.com/office/powerpoint/2010/main" val="3182138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83</a:t>
            </a:fld>
            <a:endParaRPr lang="en-US"/>
          </a:p>
        </p:txBody>
      </p:sp>
    </p:spTree>
    <p:extLst>
      <p:ext uri="{BB962C8B-B14F-4D97-AF65-F5344CB8AC3E}">
        <p14:creationId xmlns:p14="http://schemas.microsoft.com/office/powerpoint/2010/main" val="23634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8</a:t>
            </a:fld>
            <a:endParaRPr lang="en-US"/>
          </a:p>
        </p:txBody>
      </p:sp>
    </p:spTree>
    <p:extLst>
      <p:ext uri="{BB962C8B-B14F-4D97-AF65-F5344CB8AC3E}">
        <p14:creationId xmlns:p14="http://schemas.microsoft.com/office/powerpoint/2010/main" val="20548348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84</a:t>
            </a:fld>
            <a:endParaRPr lang="en-US"/>
          </a:p>
        </p:txBody>
      </p:sp>
    </p:spTree>
    <p:extLst>
      <p:ext uri="{BB962C8B-B14F-4D97-AF65-F5344CB8AC3E}">
        <p14:creationId xmlns:p14="http://schemas.microsoft.com/office/powerpoint/2010/main" val="17534404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85</a:t>
            </a:fld>
            <a:endParaRPr lang="en-US"/>
          </a:p>
        </p:txBody>
      </p:sp>
    </p:spTree>
    <p:extLst>
      <p:ext uri="{BB962C8B-B14F-4D97-AF65-F5344CB8AC3E}">
        <p14:creationId xmlns:p14="http://schemas.microsoft.com/office/powerpoint/2010/main" val="7343675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90</a:t>
            </a:fld>
            <a:endParaRPr lang="en-US"/>
          </a:p>
        </p:txBody>
      </p:sp>
    </p:spTree>
    <p:extLst>
      <p:ext uri="{BB962C8B-B14F-4D97-AF65-F5344CB8AC3E}">
        <p14:creationId xmlns:p14="http://schemas.microsoft.com/office/powerpoint/2010/main" val="1974311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91</a:t>
            </a:fld>
            <a:endParaRPr lang="en-US"/>
          </a:p>
        </p:txBody>
      </p:sp>
    </p:spTree>
    <p:extLst>
      <p:ext uri="{BB962C8B-B14F-4D97-AF65-F5344CB8AC3E}">
        <p14:creationId xmlns:p14="http://schemas.microsoft.com/office/powerpoint/2010/main" val="420494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94</a:t>
            </a:fld>
            <a:endParaRPr lang="en-US"/>
          </a:p>
        </p:txBody>
      </p:sp>
    </p:spTree>
    <p:extLst>
      <p:ext uri="{BB962C8B-B14F-4D97-AF65-F5344CB8AC3E}">
        <p14:creationId xmlns:p14="http://schemas.microsoft.com/office/powerpoint/2010/main" val="7973814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95</a:t>
            </a:fld>
            <a:endParaRPr lang="en-US"/>
          </a:p>
        </p:txBody>
      </p:sp>
    </p:spTree>
    <p:extLst>
      <p:ext uri="{BB962C8B-B14F-4D97-AF65-F5344CB8AC3E}">
        <p14:creationId xmlns:p14="http://schemas.microsoft.com/office/powerpoint/2010/main" val="13510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96</a:t>
            </a:fld>
            <a:endParaRPr lang="en-US"/>
          </a:p>
        </p:txBody>
      </p:sp>
    </p:spTree>
    <p:extLst>
      <p:ext uri="{BB962C8B-B14F-4D97-AF65-F5344CB8AC3E}">
        <p14:creationId xmlns:p14="http://schemas.microsoft.com/office/powerpoint/2010/main" val="35847550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101</a:t>
            </a:fld>
            <a:endParaRPr lang="en-US"/>
          </a:p>
        </p:txBody>
      </p:sp>
    </p:spTree>
    <p:extLst>
      <p:ext uri="{BB962C8B-B14F-4D97-AF65-F5344CB8AC3E}">
        <p14:creationId xmlns:p14="http://schemas.microsoft.com/office/powerpoint/2010/main" val="6636684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102</a:t>
            </a:fld>
            <a:endParaRPr lang="en-US"/>
          </a:p>
        </p:txBody>
      </p:sp>
    </p:spTree>
    <p:extLst>
      <p:ext uri="{BB962C8B-B14F-4D97-AF65-F5344CB8AC3E}">
        <p14:creationId xmlns:p14="http://schemas.microsoft.com/office/powerpoint/2010/main" val="18784094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103</a:t>
            </a:fld>
            <a:endParaRPr lang="en-US"/>
          </a:p>
        </p:txBody>
      </p:sp>
    </p:spTree>
    <p:extLst>
      <p:ext uri="{BB962C8B-B14F-4D97-AF65-F5344CB8AC3E}">
        <p14:creationId xmlns:p14="http://schemas.microsoft.com/office/powerpoint/2010/main" val="561993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a:t>
            </a:fld>
            <a:endParaRPr lang="en-US"/>
          </a:p>
        </p:txBody>
      </p:sp>
    </p:spTree>
    <p:extLst>
      <p:ext uri="{BB962C8B-B14F-4D97-AF65-F5344CB8AC3E}">
        <p14:creationId xmlns:p14="http://schemas.microsoft.com/office/powerpoint/2010/main" val="668172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104</a:t>
            </a:fld>
            <a:endParaRPr lang="en-US"/>
          </a:p>
        </p:txBody>
      </p:sp>
    </p:spTree>
    <p:extLst>
      <p:ext uri="{BB962C8B-B14F-4D97-AF65-F5344CB8AC3E}">
        <p14:creationId xmlns:p14="http://schemas.microsoft.com/office/powerpoint/2010/main" val="3184398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105</a:t>
            </a:fld>
            <a:endParaRPr lang="en-US"/>
          </a:p>
        </p:txBody>
      </p:sp>
    </p:spTree>
    <p:extLst>
      <p:ext uri="{BB962C8B-B14F-4D97-AF65-F5344CB8AC3E}">
        <p14:creationId xmlns:p14="http://schemas.microsoft.com/office/powerpoint/2010/main" val="27767204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106</a:t>
            </a:fld>
            <a:endParaRPr lang="en-US"/>
          </a:p>
        </p:txBody>
      </p:sp>
    </p:spTree>
    <p:extLst>
      <p:ext uri="{BB962C8B-B14F-4D97-AF65-F5344CB8AC3E}">
        <p14:creationId xmlns:p14="http://schemas.microsoft.com/office/powerpoint/2010/main" val="35917689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107</a:t>
            </a:fld>
            <a:endParaRPr lang="en-US"/>
          </a:p>
        </p:txBody>
      </p:sp>
    </p:spTree>
    <p:extLst>
      <p:ext uri="{BB962C8B-B14F-4D97-AF65-F5344CB8AC3E}">
        <p14:creationId xmlns:p14="http://schemas.microsoft.com/office/powerpoint/2010/main" val="36470212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108</a:t>
            </a:fld>
            <a:endParaRPr lang="en-US"/>
          </a:p>
        </p:txBody>
      </p:sp>
    </p:spTree>
    <p:extLst>
      <p:ext uri="{BB962C8B-B14F-4D97-AF65-F5344CB8AC3E}">
        <p14:creationId xmlns:p14="http://schemas.microsoft.com/office/powerpoint/2010/main" val="106726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109</a:t>
            </a:fld>
            <a:endParaRPr lang="en-US"/>
          </a:p>
        </p:txBody>
      </p:sp>
    </p:spTree>
    <p:extLst>
      <p:ext uri="{BB962C8B-B14F-4D97-AF65-F5344CB8AC3E}">
        <p14:creationId xmlns:p14="http://schemas.microsoft.com/office/powerpoint/2010/main" val="10170575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110</a:t>
            </a:fld>
            <a:endParaRPr lang="en-US"/>
          </a:p>
        </p:txBody>
      </p:sp>
    </p:spTree>
    <p:extLst>
      <p:ext uri="{BB962C8B-B14F-4D97-AF65-F5344CB8AC3E}">
        <p14:creationId xmlns:p14="http://schemas.microsoft.com/office/powerpoint/2010/main" val="26759541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111</a:t>
            </a:fld>
            <a:endParaRPr lang="en-US"/>
          </a:p>
        </p:txBody>
      </p:sp>
    </p:spTree>
    <p:extLst>
      <p:ext uri="{BB962C8B-B14F-4D97-AF65-F5344CB8AC3E}">
        <p14:creationId xmlns:p14="http://schemas.microsoft.com/office/powerpoint/2010/main" val="34049213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112</a:t>
            </a:fld>
            <a:endParaRPr lang="en-US"/>
          </a:p>
        </p:txBody>
      </p:sp>
    </p:spTree>
    <p:extLst>
      <p:ext uri="{BB962C8B-B14F-4D97-AF65-F5344CB8AC3E}">
        <p14:creationId xmlns:p14="http://schemas.microsoft.com/office/powerpoint/2010/main" val="21158674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113</a:t>
            </a:fld>
            <a:endParaRPr lang="en-US"/>
          </a:p>
        </p:txBody>
      </p:sp>
    </p:spTree>
    <p:extLst>
      <p:ext uri="{BB962C8B-B14F-4D97-AF65-F5344CB8AC3E}">
        <p14:creationId xmlns:p14="http://schemas.microsoft.com/office/powerpoint/2010/main" val="22730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11</a:t>
            </a:fld>
            <a:endParaRPr lang="en-US"/>
          </a:p>
        </p:txBody>
      </p:sp>
    </p:spTree>
    <p:extLst>
      <p:ext uri="{BB962C8B-B14F-4D97-AF65-F5344CB8AC3E}">
        <p14:creationId xmlns:p14="http://schemas.microsoft.com/office/powerpoint/2010/main" val="15193470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114</a:t>
            </a:fld>
            <a:endParaRPr lang="en-US"/>
          </a:p>
        </p:txBody>
      </p:sp>
    </p:spTree>
    <p:extLst>
      <p:ext uri="{BB962C8B-B14F-4D97-AF65-F5344CB8AC3E}">
        <p14:creationId xmlns:p14="http://schemas.microsoft.com/office/powerpoint/2010/main" val="40590561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8865FD-2054-4D35-80B0-59DD6596DC0E}" type="slidenum">
              <a:rPr lang="en-US" smtClean="0"/>
              <a:t>117</a:t>
            </a:fld>
            <a:endParaRPr lang="en-US"/>
          </a:p>
        </p:txBody>
      </p:sp>
    </p:spTree>
    <p:extLst>
      <p:ext uri="{BB962C8B-B14F-4D97-AF65-F5344CB8AC3E}">
        <p14:creationId xmlns:p14="http://schemas.microsoft.com/office/powerpoint/2010/main" val="1152628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7C8F97"/>
                </a:solidFill>
              </a:defRPr>
            </a:lvl1pPr>
          </a:lstStyle>
          <a:p>
            <a:fld id="{2233D26B-DFC2-4248-8ED0-AD3E108CBDD7}" type="datetime1">
              <a:rPr lang="en-US" smtClean="0"/>
              <a:pPr/>
              <a:t>9/18/2011</a:t>
            </a:fld>
            <a:endParaRPr lang="en-US"/>
          </a:p>
        </p:txBody>
      </p:sp>
      <p:sp>
        <p:nvSpPr>
          <p:cNvPr id="5" name="Footer Placeholder 4"/>
          <p:cNvSpPr>
            <a:spLocks noGrp="1"/>
          </p:cNvSpPr>
          <p:nvPr>
            <p:ph type="ftr" sz="quarter" idx="11"/>
          </p:nvPr>
        </p:nvSpPr>
        <p:spPr>
          <a:xfrm>
            <a:off x="609599" y="6356350"/>
            <a:ext cx="2981299" cy="365125"/>
          </a:xfrm>
        </p:spPr>
        <p:txBody>
          <a:bodyPr/>
          <a:lstStyle>
            <a:lvl1pPr>
              <a:defRPr>
                <a:solidFill>
                  <a:schemeClr val="tx2"/>
                </a:solidFill>
              </a:defRPr>
            </a:lvl1pPr>
          </a:lstStyle>
          <a:p>
            <a:r>
              <a:rPr lang="en-US" smtClean="0"/>
              <a:t>First &amp; last name // Black hat usa + 2011</a:t>
            </a:r>
            <a:endParaRPr lang="en-US" dirty="0"/>
          </a:p>
        </p:txBody>
      </p:sp>
      <p:sp>
        <p:nvSpPr>
          <p:cNvPr id="6" name="Slide Number Placeholder 5"/>
          <p:cNvSpPr>
            <a:spLocks noGrp="1"/>
          </p:cNvSpPr>
          <p:nvPr>
            <p:ph type="sldNum" sz="quarter" idx="12"/>
          </p:nvPr>
        </p:nvSpPr>
        <p:spPr/>
        <p:txBody>
          <a:bodyPr/>
          <a:lstStyle>
            <a:lvl1pPr>
              <a:defRPr>
                <a:solidFill>
                  <a:srgbClr val="7C8F97"/>
                </a:solidFill>
              </a:defRPr>
            </a:lvl1pPr>
          </a:lstStyle>
          <a:p>
            <a:fld id="{38237106-F2ED-405E-BC33-CC3CF426205F}" type="slidenum">
              <a:rPr lang="en-US" smtClean="0"/>
              <a:pPr/>
              <a:t>‹#›</a:t>
            </a:fld>
            <a:endParaRPr lang="en-US"/>
          </a:p>
        </p:txBody>
      </p:sp>
      <p:sp>
        <p:nvSpPr>
          <p:cNvPr id="3" name="Subtitle 2"/>
          <p:cNvSpPr>
            <a:spLocks noGrp="1"/>
          </p:cNvSpPr>
          <p:nvPr>
            <p:ph type="subTitle" idx="1" hasCustomPrompt="1"/>
          </p:nvPr>
        </p:nvSpPr>
        <p:spPr>
          <a:xfrm>
            <a:off x="609599" y="1417528"/>
            <a:ext cx="7924801" cy="3022756"/>
          </a:xfrm>
        </p:spPr>
        <p:txBody>
          <a:bodyPr>
            <a:normAutofit/>
          </a:bodyPr>
          <a:lstStyle>
            <a:lvl1pPr marL="0" indent="0" algn="ctr">
              <a:buNone/>
              <a:defRPr sz="4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Please turn in your completed feedback form at the registration desk.</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5613" y="1201738"/>
            <a:ext cx="8237537" cy="48402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6047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12025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01738"/>
            <a:ext cx="4041775" cy="48402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48402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2248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0494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138307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4184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19731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70609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201738"/>
            <a:ext cx="8237537" cy="48402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84866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58750"/>
            <a:ext cx="2058987" cy="58832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58750"/>
            <a:ext cx="6026150" cy="58832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3204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25945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01738"/>
            <a:ext cx="8237537" cy="4840287"/>
          </a:xfrm>
          <a:prstGeom prst="rect">
            <a:avLst/>
          </a:prstGeom>
        </p:spPr>
        <p:txBody>
          <a:bodyPr/>
          <a:lstStyle/>
          <a:p>
            <a:pPr lvl="0"/>
            <a:endParaRPr lang="en-US" noProof="0"/>
          </a:p>
        </p:txBody>
      </p:sp>
    </p:spTree>
    <p:extLst>
      <p:ext uri="{BB962C8B-B14F-4D97-AF65-F5344CB8AC3E}">
        <p14:creationId xmlns:p14="http://schemas.microsoft.com/office/powerpoint/2010/main" val="322098600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58750"/>
            <a:ext cx="8237537" cy="889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01738"/>
            <a:ext cx="4041775" cy="48402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201738"/>
            <a:ext cx="4043362" cy="48402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249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9/18/2011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9/18/2011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9/18/2011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9/18/2011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9/18/2011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9/18/2011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9/18/2011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2CDE1"/>
            </a:gs>
            <a:gs pos="24000">
              <a:schemeClr val="tx1"/>
            </a:gs>
            <a:gs pos="100000">
              <a:schemeClr val="tx1"/>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2"/>
                </a:solidFill>
              </a:defRPr>
            </a:lvl1pPr>
          </a:lstStyle>
          <a:p>
            <a:fld id="{8B3AFFF1-9C47-49F0-AE12-AF188F3F4E82}" type="datetime1">
              <a:rPr lang="en-US" smtClean="0"/>
              <a:pPr/>
              <a:t>9/18/2011</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2"/>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8" r:id="rId9"/>
    <p:sldLayoutId id="2147484739" r:id="rId10"/>
  </p:sldLayoutIdLst>
  <p:timing>
    <p:tnLst>
      <p:par>
        <p:cTn id="1" dur="indefinite" restart="never" nodeType="tmRoot"/>
      </p:par>
    </p:tnLst>
  </p:timing>
  <p:hf sldNum="0" hdr="0" ftr="0" dt="0"/>
  <p:txStyles>
    <p:titleStyle>
      <a:lvl1pPr algn="l" defTabSz="914400" rtl="0" eaLnBrk="1" latinLnBrk="0" hangingPunct="1">
        <a:spcBef>
          <a:spcPct val="0"/>
        </a:spcBef>
        <a:buNone/>
        <a:defRPr sz="3000" kern="1200" cap="all" spc="50" baseline="0">
          <a:solidFill>
            <a:srgbClr val="4B5A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Lucida Grande"/>
        <a:buChar char="»"/>
        <a:defRPr sz="2400" kern="1200" spc="3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SzPct val="90000"/>
        <a:buFont typeface="Arial"/>
        <a:buChar char="•"/>
        <a:defRPr sz="2400" kern="1200" spc="30" baseline="0">
          <a:solidFill>
            <a:schemeClr val="bg2"/>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Lucida Grande"/>
        <a:buChar char="‒"/>
        <a:defRPr sz="2000" kern="1200" spc="3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accent4"/>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accent5"/>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24000">
              <a:schemeClr val="bg1"/>
            </a:gs>
            <a:gs pos="0">
              <a:srgbClr val="C2CDE1"/>
            </a:gs>
            <a:gs pos="100000">
              <a:srgbClr val="FFFFFF"/>
            </a:gs>
          </a:gsLst>
          <a:lin ang="5400000" scaled="0"/>
        </a:gra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10"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2"/>
                </a:solidFill>
              </a:defRPr>
            </a:lvl1pPr>
          </a:lstStyle>
          <a:p>
            <a:fld id="{8B3AFFF1-9C47-49F0-AE12-AF188F3F4E82}" type="datetime1">
              <a:rPr lang="en-US" smtClean="0"/>
              <a:pPr/>
              <a:t>9/18/2011</a:t>
            </a:fld>
            <a:endParaRPr lang="en-US" dirty="0"/>
          </a:p>
        </p:txBody>
      </p:sp>
      <p:sp>
        <p:nvSpPr>
          <p:cNvPr id="12"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2"/>
                </a:solidFill>
              </a:defRPr>
            </a:lvl1pPr>
          </a:lstStyle>
          <a:p>
            <a:endParaRPr lang="en-US" dirty="0"/>
          </a:p>
        </p:txBody>
      </p:sp>
      <p:sp>
        <p:nvSpPr>
          <p:cNvPr id="13"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2"/>
                </a:solidFill>
              </a:defRPr>
            </a:lvl1pPr>
          </a:lstStyle>
          <a:p>
            <a:fld id="{38237106-F2ED-405E-BC33-CC3CF426205F}" type="slidenum">
              <a:rPr lang="en-US" smtClean="0"/>
              <a:pPr/>
              <a:t>‹#›</a:t>
            </a:fld>
            <a:endParaRPr lang="en-US" dirty="0"/>
          </a:p>
        </p:txBody>
      </p:sp>
    </p:spTree>
    <p:extLst>
      <p:ext uri="{BB962C8B-B14F-4D97-AF65-F5344CB8AC3E}">
        <p14:creationId xmlns:p14="http://schemas.microsoft.com/office/powerpoint/2010/main" val="3273984433"/>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52" r:id="rId12"/>
    <p:sldLayoutId id="2147484753" r:id="rId1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fontAlgn="base">
        <a:spcBef>
          <a:spcPct val="0"/>
        </a:spcBef>
        <a:spcAft>
          <a:spcPct val="0"/>
        </a:spcAft>
        <a:defRPr sz="3200" b="1">
          <a:solidFill>
            <a:schemeClr val="tx2"/>
          </a:solidFill>
          <a:latin typeface="Verdana" pitchFamily="34" charset="0"/>
        </a:defRPr>
      </a:lvl6pPr>
      <a:lvl7pPr marL="914400" algn="l" rtl="0" fontAlgn="base">
        <a:spcBef>
          <a:spcPct val="0"/>
        </a:spcBef>
        <a:spcAft>
          <a:spcPct val="0"/>
        </a:spcAft>
        <a:defRPr sz="3200" b="1">
          <a:solidFill>
            <a:schemeClr val="tx2"/>
          </a:solidFill>
          <a:latin typeface="Verdana" pitchFamily="34" charset="0"/>
        </a:defRPr>
      </a:lvl7pPr>
      <a:lvl8pPr marL="1371600" algn="l" rtl="0" fontAlgn="base">
        <a:spcBef>
          <a:spcPct val="0"/>
        </a:spcBef>
        <a:spcAft>
          <a:spcPct val="0"/>
        </a:spcAft>
        <a:defRPr sz="3200" b="1">
          <a:solidFill>
            <a:schemeClr val="tx2"/>
          </a:solidFill>
          <a:latin typeface="Verdana" pitchFamily="34" charset="0"/>
        </a:defRPr>
      </a:lvl8pPr>
      <a:lvl9pPr marL="1828800" algn="l" rtl="0" fontAlgn="base">
        <a:spcBef>
          <a:spcPct val="0"/>
        </a:spcBef>
        <a:spcAft>
          <a:spcPct val="0"/>
        </a:spcAft>
        <a:defRPr sz="3200" b="1">
          <a:solidFill>
            <a:schemeClr val="tx2"/>
          </a:solidFill>
          <a:latin typeface="Verdana" pitchFamily="34" charset="0"/>
        </a:defRPr>
      </a:lvl9pPr>
    </p:titleStyle>
    <p:bodyStyle>
      <a:lvl1pPr marL="225425" indent="-225425" algn="l" rtl="0" eaLnBrk="0" fontAlgn="base" hangingPunct="0">
        <a:spcBef>
          <a:spcPct val="20000"/>
        </a:spcBef>
        <a:spcAft>
          <a:spcPct val="0"/>
        </a:spcAft>
        <a:buChar char="•"/>
        <a:defRPr sz="3600">
          <a:solidFill>
            <a:schemeClr val="tx1"/>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3200">
          <a:solidFill>
            <a:schemeClr val="tx1"/>
          </a:solidFill>
          <a:latin typeface="+mn-lt"/>
        </a:defRPr>
      </a:lvl2pPr>
      <a:lvl3pPr marL="914400" indent="-223838" algn="l" rtl="0" eaLnBrk="0" fontAlgn="base" hangingPunct="0">
        <a:spcBef>
          <a:spcPct val="20000"/>
        </a:spcBef>
        <a:spcAft>
          <a:spcPct val="0"/>
        </a:spcAft>
        <a:buFont typeface="Verdana" pitchFamily="34" charset="0"/>
        <a:buChar char="–"/>
        <a:defRPr sz="2800">
          <a:solidFill>
            <a:schemeClr val="tx1"/>
          </a:solidFill>
          <a:latin typeface="+mn-lt"/>
        </a:defRPr>
      </a:lvl3pPr>
      <a:lvl4pPr marL="1265238" indent="-236538" algn="l" rtl="0" eaLnBrk="0" fontAlgn="base" hangingPunct="0">
        <a:spcBef>
          <a:spcPct val="20000"/>
        </a:spcBef>
        <a:spcAft>
          <a:spcPct val="0"/>
        </a:spcAft>
        <a:buFont typeface="Verdana" pitchFamily="34" charset="0"/>
        <a:buChar char="–"/>
        <a:defRPr sz="2400">
          <a:solidFill>
            <a:schemeClr val="tx1"/>
          </a:solidFill>
          <a:latin typeface="+mn-lt"/>
        </a:defRPr>
      </a:lvl4pPr>
      <a:lvl5pPr marL="1660525" indent="-234950" algn="l" rtl="0" eaLnBrk="0" fontAlgn="base" hangingPunct="0">
        <a:spcBef>
          <a:spcPct val="20000"/>
        </a:spcBef>
        <a:spcAft>
          <a:spcPct val="0"/>
        </a:spcAft>
        <a:buFont typeface="Verdana" pitchFamily="34" charset="0"/>
        <a:buChar char="–"/>
        <a:defRPr sz="2000">
          <a:solidFill>
            <a:schemeClr val="tx1"/>
          </a:solidFill>
          <a:latin typeface="+mn-lt"/>
        </a:defRPr>
      </a:lvl5pPr>
      <a:lvl6pPr marL="2117725" indent="-234950" algn="l" rtl="0" fontAlgn="base">
        <a:spcBef>
          <a:spcPct val="20000"/>
        </a:spcBef>
        <a:spcAft>
          <a:spcPct val="0"/>
        </a:spcAft>
        <a:buFont typeface="Verdana" pitchFamily="34" charset="0"/>
        <a:buChar char="–"/>
        <a:defRPr sz="1400">
          <a:solidFill>
            <a:schemeClr val="tx1"/>
          </a:solidFill>
          <a:latin typeface="+mn-lt"/>
        </a:defRPr>
      </a:lvl6pPr>
      <a:lvl7pPr marL="2574925" indent="-234950" algn="l" rtl="0" fontAlgn="base">
        <a:spcBef>
          <a:spcPct val="20000"/>
        </a:spcBef>
        <a:spcAft>
          <a:spcPct val="0"/>
        </a:spcAft>
        <a:buFont typeface="Verdana" pitchFamily="34" charset="0"/>
        <a:buChar char="–"/>
        <a:defRPr sz="1400">
          <a:solidFill>
            <a:schemeClr val="tx1"/>
          </a:solidFill>
          <a:latin typeface="+mn-lt"/>
        </a:defRPr>
      </a:lvl7pPr>
      <a:lvl8pPr marL="3032125" indent="-234950" algn="l" rtl="0" fontAlgn="base">
        <a:spcBef>
          <a:spcPct val="20000"/>
        </a:spcBef>
        <a:spcAft>
          <a:spcPct val="0"/>
        </a:spcAft>
        <a:buFont typeface="Verdana" pitchFamily="34" charset="0"/>
        <a:buChar char="–"/>
        <a:defRPr sz="1400">
          <a:solidFill>
            <a:schemeClr val="tx1"/>
          </a:solidFill>
          <a:latin typeface="+mn-lt"/>
        </a:defRPr>
      </a:lvl8pPr>
      <a:lvl9pPr marL="3489325" indent="-234950" algn="l" rtl="0" fontAlgn="base">
        <a:spcBef>
          <a:spcPct val="20000"/>
        </a:spcBef>
        <a:spcAft>
          <a:spcPct val="0"/>
        </a:spcAft>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gal_disk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intool.org/" TargetMode="External"/><Relationship Id="rId7" Type="http://schemas.openxmlformats.org/officeDocument/2006/relationships/hyperlink" Target="http://www.eresi-projec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dyninst.org/" TargetMode="External"/><Relationship Id="rId5" Type="http://schemas.openxmlformats.org/officeDocument/2006/relationships/hyperlink" Target="http://valgrind.org/" TargetMode="External"/><Relationship Id="rId4" Type="http://schemas.openxmlformats.org/officeDocument/2006/relationships/hyperlink" Target="http://dynamorio.org/home.html"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hyperlink" Target="http://www.theta44.org/publications.html"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hyperlink" Target="http://taviso.decsystem.org/making_software_dumber.pdf" TargetMode="External"/><Relationship Id="rId5" Type="http://schemas.openxmlformats.org/officeDocument/2006/relationships/hyperlink" Target="http://anti-reversing.com/Downloads/HES_2011_Presentations/Black%20Box%20Auditing%20Adobe%20Shockwave%20-%20Aaron%20Portnoy%20&amp;%20Logan%20Brown.pdf" TargetMode="External"/><Relationship Id="rId4" Type="http://schemas.openxmlformats.org/officeDocument/2006/relationships/hyperlink" Target="http://public.avast.com/caro2011/Daniel%20Radu%20and%20Bruce%20Dang%20-%20Shellcode%20analysis%20using%20dynamic%20binary%20instrumentation.pdf"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ivanlef0u.fr/repo/expl0it/ROPdefender.pdf" TargetMode="External"/><Relationship Id="rId7" Type="http://schemas.openxmlformats.org/officeDocument/2006/relationships/hyperlink" Target="http://code.google.com/p/devilheart/" TargetMode="External"/><Relationship Id="rId2" Type="http://schemas.openxmlformats.org/officeDocument/2006/relationships/hyperlink" Target="http://www.coseinc.com/en/index.php?rt=download&amp;act=publication&amp;file=taint%20analysis%20-%20final%20version.pdf" TargetMode="External"/><Relationship Id="rId1" Type="http://schemas.openxmlformats.org/officeDocument/2006/relationships/slideLayout" Target="../slideLayouts/slideLayout2.xml"/><Relationship Id="rId6" Type="http://schemas.openxmlformats.org/officeDocument/2006/relationships/hyperlink" Target="http://code.google.com/p/tripoux/" TargetMode="External"/><Relationship Id="rId5" Type="http://schemas.openxmlformats.org/officeDocument/2006/relationships/hyperlink" Target="http://tripoux.googlecode.com/svn/trunk/ProjectPresentation/deepsec_2010_Tripoux.pdf" TargetMode="External"/><Relationship Id="rId4" Type="http://schemas.openxmlformats.org/officeDocument/2006/relationships/hyperlink" Target="http://www.security.iitk.ac.in/contents/events/workshops/iitkhack09/papers/anchal.pdf"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www.eresi-project.org/" TargetMode="External"/><Relationship Id="rId3" Type="http://schemas.openxmlformats.org/officeDocument/2006/relationships/hyperlink" Target="http://tech.groups.yahoo.com/group/pinheads/" TargetMode="External"/><Relationship Id="rId7" Type="http://schemas.openxmlformats.org/officeDocument/2006/relationships/hyperlink" Target="http://valgrind.org/" TargetMode="External"/><Relationship Id="rId2" Type="http://schemas.openxmlformats.org/officeDocument/2006/relationships/hyperlink" Target="http://www.pintool.org/" TargetMode="External"/><Relationship Id="rId1" Type="http://schemas.openxmlformats.org/officeDocument/2006/relationships/slideLayout" Target="../slideLayouts/slideLayout2.xml"/><Relationship Id="rId6" Type="http://schemas.openxmlformats.org/officeDocument/2006/relationships/hyperlink" Target="http://dynamorio.org/home.html" TargetMode="External"/><Relationship Id="rId5" Type="http://schemas.openxmlformats.org/officeDocument/2006/relationships/hyperlink" Target="http://groups.google.com/group/dynamorio-users" TargetMode="External"/><Relationship Id="rId4" Type="http://schemas.openxmlformats.org/officeDocument/2006/relationships/hyperlink" Target="http://www.pintool.org/docs/" TargetMode="External"/><Relationship Id="rId9" Type="http://schemas.openxmlformats.org/officeDocument/2006/relationships/hyperlink" Target="http://www.burningcutlery.com/derek/docs/security-usenix.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intool.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tech.groups.yahoo.com/group/pinheads/"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code.google.com/p/p-debugger/" TargetMode="External"/><Relationship Id="rId7" Type="http://schemas.openxmlformats.org/officeDocument/2006/relationships/hyperlink" Target="http://indefinitestudies.files.wordpress.com/2009/11/deepsec09.pdf" TargetMode="External"/><Relationship Id="rId2" Type="http://schemas.openxmlformats.org/officeDocument/2006/relationships/hyperlink" Target="http://code.google.com/p/pincov/" TargetMode="External"/><Relationship Id="rId1" Type="http://schemas.openxmlformats.org/officeDocument/2006/relationships/slideLayout" Target="../slideLayouts/slideLayout2.xml"/><Relationship Id="rId6" Type="http://schemas.openxmlformats.org/officeDocument/2006/relationships/hyperlink" Target="http://www.appanalysis.org/" TargetMode="External"/><Relationship Id="rId5" Type="http://schemas.openxmlformats.org/officeDocument/2006/relationships/hyperlink" Target="http://appanalysis.org/privacyscope/" TargetMode="External"/><Relationship Id="rId4" Type="http://schemas.openxmlformats.org/officeDocument/2006/relationships/hyperlink" Target="http://code.google.com/p/tartetatintools/"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www.blackhat.com/presentations/bh-usa-07/Quist_and_Valsmith/Presentation/bh-usa-07-quist_and_valsmith.pdf" TargetMode="External"/><Relationship Id="rId2" Type="http://schemas.openxmlformats.org/officeDocument/2006/relationships/hyperlink" Target="http://emma.rub.de/media/emma/veroeffentlichungen/2011/06/21/cryptoPrimitives-raid11.pdf" TargetMode="External"/><Relationship Id="rId1" Type="http://schemas.openxmlformats.org/officeDocument/2006/relationships/slideLayout" Target="../slideLayouts/slideLayout2.xml"/><Relationship Id="rId6" Type="http://schemas.openxmlformats.org/officeDocument/2006/relationships/hyperlink" Target="http://coachk.cs.ucf.edu/debugging/default.html" TargetMode="External"/><Relationship Id="rId5" Type="http://schemas.openxmlformats.org/officeDocument/2006/relationships/hyperlink" Target="http://www.ece.cmu.edu/~ejschwar/papers/oakland10.pdf" TargetMode="External"/><Relationship Id="rId4" Type="http://schemas.openxmlformats.org/officeDocument/2006/relationships/hyperlink" Target="http://80.66.43.7/~jh/UniProjects/images/fuzz/fuzz.pdf"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determina.blogspot.com/" TargetMode="External"/><Relationship Id="rId7" Type="http://schemas.openxmlformats.org/officeDocument/2006/relationships/hyperlink" Target="http://events.ccc.de/congress/2009/Fahrplan/attachments/1430_secuBT.pdf" TargetMode="External"/><Relationship Id="rId2" Type="http://schemas.openxmlformats.org/officeDocument/2006/relationships/hyperlink" Target="http://www.determina.com/" TargetMode="External"/><Relationship Id="rId1" Type="http://schemas.openxmlformats.org/officeDocument/2006/relationships/slideLayout" Target="../slideLayouts/slideLayout2.xml"/><Relationship Id="rId6" Type="http://schemas.openxmlformats.org/officeDocument/2006/relationships/hyperlink" Target="http://sel.bfh.ch/resources/publications/buhlma10_slides.pdf" TargetMode="External"/><Relationship Id="rId5" Type="http://schemas.openxmlformats.org/officeDocument/2006/relationships/hyperlink" Target="http://www.ece.neu.edu/groups/nucar/publications/HTH.pdf" TargetMode="External"/><Relationship Id="rId4" Type="http://schemas.openxmlformats.org/officeDocument/2006/relationships/hyperlink" Target="http://opera.ucsd.edu/~xanthos2/papers/sweeper-eurosys07.pdf"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dodreports.com/pdf/ada462289.pdf" TargetMode="External"/><Relationship Id="rId2" Type="http://schemas.openxmlformats.org/officeDocument/2006/relationships/hyperlink" Target="http://www.recon.cx/2010/slides/Recon2010-UnderStaningSwizzorObfuscation.pdf" TargetMode="External"/><Relationship Id="rId1" Type="http://schemas.openxmlformats.org/officeDocument/2006/relationships/slideLayout" Target="../slideLayouts/slideLayout2.xml"/><Relationship Id="rId6" Type="http://schemas.openxmlformats.org/officeDocument/2006/relationships/hyperlink" Target="http://www.cis.udel.edu/~clause/research/papers/clause-etal-issta07.pdf" TargetMode="External"/><Relationship Id="rId5" Type="http://schemas.openxmlformats.org/officeDocument/2006/relationships/hyperlink" Target="https://media.blackhat.com/bh-eu-11/Mihai_Chiriac/BlackHat_EU_2011_Chiriac_Rootkit_detection-Slides.pdf" TargetMode="External"/><Relationship Id="rId4" Type="http://schemas.openxmlformats.org/officeDocument/2006/relationships/hyperlink" Target="https://bitbucket.org/munin/datacollider/overvi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diskin.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gal.diskin@company.name.here" TargetMode="External"/><Relationship Id="rId5" Type="http://schemas.openxmlformats.org/officeDocument/2006/relationships/hyperlink" Target="http://www.linkedin.com/pub/gal-diskin/1b/97b/267" TargetMode="External"/><Relationship Id="rId4" Type="http://schemas.openxmlformats.org/officeDocument/2006/relationships/hyperlink" Target="https://twitter.com/#!/gal_diskin"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coseinc.com/en/index.php?rt=download&amp;act=publication&amp;file=taint%20analysis%20-%20final%20version.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code.google.com/p/flayer/"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code.google.com/p/pinc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hyperlink" Target="http://www.appanalysis.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appanalysis.org/privacyscop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intel.com/go/paralle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taviso.decsystem.org/making_software_dumber.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ftp://ftp.research.microsoft.com/pub/tr/TR-2007-58.pdf"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opera.ucsd.edu/~xanthos2/papers/sweeper-eurosys07.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blackhat.com/presentations/bh-usa-07/Quist_and_Valsmith/Presentation/bh-usa-07-quist_and_valsmith.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emma.rub.de/media/emma/veroeffentlichungen/2011/06/21/cryptoPrimitives-raid11.pdf" TargetMode="External"/><Relationship Id="rId5" Type="http://schemas.openxmlformats.org/officeDocument/2006/relationships/hyperlink" Target="http://code.google.com/p/tartetatintools/" TargetMode="External"/><Relationship Id="rId4" Type="http://schemas.openxmlformats.org/officeDocument/2006/relationships/hyperlink" Target="http://anti-reversing.com/Downloads/HES_2011_Presentations/Black%20Box%20Auditing%20Adobe%20Shockwave%20-%20Aaron%20Portnoy%20&amp;%20Logan%20Brown.pdf"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ece.neu.edu/groups/nucar/publications/HTH.pdf"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2CDE1"/>
            </a:gs>
            <a:gs pos="24000">
              <a:schemeClr val="tx1"/>
            </a:gs>
            <a:gs pos="100000">
              <a:schemeClr val="tx1"/>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685800" y="929795"/>
            <a:ext cx="7960360" cy="3500537"/>
          </a:xfrm>
        </p:spPr>
        <p:txBody>
          <a:bodyPr/>
          <a:lstStyle/>
          <a:p>
            <a:r>
              <a:rPr lang="en-US" b="1" dirty="0" smtClean="0"/>
              <a:t>Binary instrumentation for Hackers</a:t>
            </a:r>
            <a:br>
              <a:rPr lang="en-US" b="1" dirty="0" smtClean="0"/>
            </a:br>
            <a:r>
              <a:rPr lang="en-US" b="1" dirty="0" smtClean="0"/>
              <a:t/>
            </a:r>
            <a:br>
              <a:rPr lang="en-US" b="1" dirty="0" smtClean="0"/>
            </a:br>
            <a:r>
              <a:rPr lang="en-US" sz="2800" b="1" i="1" dirty="0" smtClean="0"/>
              <a:t>Gal Diskin / Intel</a:t>
            </a:r>
            <a:br>
              <a:rPr lang="en-US" sz="2800" b="1" i="1" dirty="0" smtClean="0"/>
            </a:br>
            <a:r>
              <a:rPr lang="en-US" sz="1000" b="1" i="1" dirty="0" smtClean="0"/>
              <a:t>(</a:t>
            </a:r>
            <a:r>
              <a:rPr lang="en-US" sz="1000" b="1" i="1" dirty="0" smtClean="0">
                <a:hlinkClick r:id="rId3"/>
              </a:rPr>
              <a:t>@</a:t>
            </a:r>
            <a:r>
              <a:rPr lang="en-US" sz="1000" b="1" i="1" dirty="0" err="1" smtClean="0">
                <a:hlinkClick r:id="rId3"/>
              </a:rPr>
              <a:t>gal_diskin</a:t>
            </a:r>
            <a:r>
              <a:rPr lang="en-US" sz="1000" b="1" i="1" dirty="0" smtClean="0"/>
              <a:t>)</a:t>
            </a:r>
            <a:r>
              <a:rPr lang="en-US" sz="2800" b="1" i="1" dirty="0" smtClean="0"/>
              <a:t/>
            </a:r>
            <a:br>
              <a:rPr lang="en-US" sz="2800" b="1" i="1" dirty="0" smtClean="0"/>
            </a:br>
            <a:r>
              <a:rPr lang="en-US" sz="2800" b="1" i="1" dirty="0"/>
              <a:t/>
            </a:r>
            <a:br>
              <a:rPr lang="en-US" sz="2800" b="1" i="1" dirty="0"/>
            </a:br>
            <a:r>
              <a:rPr lang="en-US" sz="2400" b="1" i="1" dirty="0" smtClean="0"/>
              <a:t>Hack.lu 2011</a:t>
            </a:r>
            <a:endParaRPr lang="en-US" sz="2400" b="1" i="1" dirty="0"/>
          </a:p>
        </p:txBody>
      </p:sp>
    </p:spTree>
    <p:extLst>
      <p:ext uri="{BB962C8B-B14F-4D97-AF65-F5344CB8AC3E}">
        <p14:creationId xmlns:p14="http://schemas.microsoft.com/office/powerpoint/2010/main" val="2875307029"/>
      </p:ext>
    </p:extLst>
  </p:cSld>
  <p:clrMapOvr>
    <a:masterClrMapping/>
  </p:clrMapOvr>
  <mc:AlternateContent xmlns:mc="http://schemas.openxmlformats.org/markup-compatibility/2006" xmlns:p14="http://schemas.microsoft.com/office/powerpoint/2010/main">
    <mc:Choice Requires="p14">
      <p:transition spd="slow" p14:dur="2000" advTm="161300"/>
    </mc:Choice>
    <mc:Fallback xmlns="">
      <p:transition spd="slow" advTm="1613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a:t>
            </a:r>
            <a:r>
              <a:rPr lang="en-US" baseline="0" dirty="0" smtClean="0"/>
              <a:t> instrumentation engines</a:t>
            </a:r>
            <a:endParaRPr lang="en-US" dirty="0"/>
          </a:p>
        </p:txBody>
      </p:sp>
      <p:sp>
        <p:nvSpPr>
          <p:cNvPr id="3" name="Content Placeholder 2"/>
          <p:cNvSpPr>
            <a:spLocks noGrp="1"/>
          </p:cNvSpPr>
          <p:nvPr>
            <p:ph sz="quarter" idx="13"/>
          </p:nvPr>
        </p:nvSpPr>
        <p:spPr/>
        <p:txBody>
          <a:bodyPr>
            <a:normAutofit/>
          </a:bodyPr>
          <a:lstStyle/>
          <a:p>
            <a:r>
              <a:rPr lang="en-US" sz="2400" dirty="0" smtClean="0">
                <a:hlinkClick r:id="rId3"/>
              </a:rPr>
              <a:t>Pin</a:t>
            </a:r>
            <a:endParaRPr lang="en-US" sz="2400" dirty="0" smtClean="0"/>
          </a:p>
          <a:p>
            <a:r>
              <a:rPr lang="en-US" sz="2400" dirty="0" err="1" smtClean="0">
                <a:hlinkClick r:id="rId4"/>
              </a:rPr>
              <a:t>DynamoRio</a:t>
            </a:r>
            <a:endParaRPr lang="en-US" sz="2400" dirty="0" smtClean="0"/>
          </a:p>
          <a:p>
            <a:r>
              <a:rPr lang="en-US" sz="2400" dirty="0" err="1" smtClean="0">
                <a:hlinkClick r:id="rId5"/>
              </a:rPr>
              <a:t>Valgrind</a:t>
            </a:r>
            <a:endParaRPr lang="en-US" sz="2400" dirty="0" smtClean="0"/>
          </a:p>
          <a:p>
            <a:r>
              <a:rPr lang="en-US" dirty="0" err="1" smtClean="0">
                <a:hlinkClick r:id="rId6"/>
              </a:rPr>
              <a:t>DynInst</a:t>
            </a:r>
            <a:endParaRPr lang="en-US" sz="2400" dirty="0" smtClean="0"/>
          </a:p>
          <a:p>
            <a:r>
              <a:rPr lang="en-US" dirty="0" smtClean="0">
                <a:hlinkClick r:id="rId7"/>
              </a:rPr>
              <a:t>ERESI</a:t>
            </a:r>
            <a:endParaRPr lang="en-US" dirty="0" smtClean="0"/>
          </a:p>
          <a:p>
            <a:r>
              <a:rPr lang="en-US" sz="2400" dirty="0" smtClean="0"/>
              <a:t>Many more…</a:t>
            </a:r>
          </a:p>
        </p:txBody>
      </p:sp>
    </p:spTree>
    <p:extLst>
      <p:ext uri="{BB962C8B-B14F-4D97-AF65-F5344CB8AC3E}">
        <p14:creationId xmlns:p14="http://schemas.microsoft.com/office/powerpoint/2010/main" val="509904322"/>
      </p:ext>
    </p:extLst>
  </p:cSld>
  <p:clrMapOvr>
    <a:masterClrMapping/>
  </p:clrMapOvr>
  <mc:AlternateContent xmlns:mc="http://schemas.openxmlformats.org/markup-compatibility/2006" xmlns:p14="http://schemas.microsoft.com/office/powerpoint/2010/main">
    <mc:Choice Requires="p14">
      <p:transition spd="slow" p14:dur="2000" advTm="183385"/>
    </mc:Choice>
    <mc:Fallback xmlns="">
      <p:transition spd="slow" advTm="183385"/>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exploitation</a:t>
            </a:r>
            <a:endParaRPr lang="en-US" dirty="0"/>
          </a:p>
        </p:txBody>
      </p:sp>
      <p:sp>
        <p:nvSpPr>
          <p:cNvPr id="3" name="Content Placeholder 2"/>
          <p:cNvSpPr>
            <a:spLocks noGrp="1"/>
          </p:cNvSpPr>
          <p:nvPr>
            <p:ph sz="quarter" idx="13"/>
          </p:nvPr>
        </p:nvSpPr>
        <p:spPr/>
        <p:txBody>
          <a:bodyPr/>
          <a:lstStyle/>
          <a:p>
            <a:r>
              <a:rPr lang="en-US" dirty="0" smtClean="0"/>
              <a:t>This program is the bastard son of the previous two examples</a:t>
            </a:r>
          </a:p>
          <a:p>
            <a:r>
              <a:rPr lang="en-US" dirty="0" smtClean="0"/>
              <a:t>It relies on the ability to find the source of the taint to connect the taint to the input</a:t>
            </a:r>
          </a:p>
          <a:p>
            <a:r>
              <a:rPr lang="en-US" dirty="0" smtClean="0"/>
              <a:t>This </a:t>
            </a:r>
            <a:r>
              <a:rPr lang="en-US" dirty="0" err="1" smtClean="0"/>
              <a:t>PinTool</a:t>
            </a:r>
            <a:r>
              <a:rPr lang="en-US" dirty="0" smtClean="0"/>
              <a:t> creates a log we can use to exploit the program</a:t>
            </a:r>
          </a:p>
          <a:p>
            <a:endParaRPr lang="en-US" dirty="0"/>
          </a:p>
        </p:txBody>
      </p:sp>
    </p:spTree>
    <p:extLst>
      <p:ext uri="{BB962C8B-B14F-4D97-AF65-F5344CB8AC3E}">
        <p14:creationId xmlns:p14="http://schemas.microsoft.com/office/powerpoint/2010/main" val="11535961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771084"/>
          </a:xfrm>
          <a:prstGeom prst="rect">
            <a:avLst/>
          </a:prstGeom>
        </p:spPr>
        <p:txBody>
          <a:bodyPr wrap="square">
            <a:spAutoFit/>
          </a:bodyPr>
          <a:lstStyle/>
          <a:p>
            <a:r>
              <a:rPr lang="en-US" sz="1400" b="1" dirty="0">
                <a:solidFill>
                  <a:srgbClr val="008000"/>
                </a:solidFill>
                <a:latin typeface="Verdana" pitchFamily="34" charset="0"/>
                <a:ea typeface="Verdana" pitchFamily="34" charset="0"/>
                <a:cs typeface="Verdana" pitchFamily="34" charset="0"/>
              </a:rPr>
              <a:t>// This functions marks the contents of </a:t>
            </a:r>
            <a:r>
              <a:rPr lang="en-US" sz="1400" b="1" dirty="0" err="1">
                <a:solidFill>
                  <a:srgbClr val="008000"/>
                </a:solidFill>
                <a:latin typeface="Verdana" pitchFamily="34" charset="0"/>
                <a:ea typeface="Verdana" pitchFamily="34" charset="0"/>
                <a:cs typeface="Verdana" pitchFamily="34" charset="0"/>
              </a:rPr>
              <a:t>argv</a:t>
            </a:r>
            <a:r>
              <a:rPr lang="en-US" sz="1400" b="1" dirty="0">
                <a:solidFill>
                  <a:srgbClr val="008000"/>
                </a:solidFill>
                <a:latin typeface="Verdana" pitchFamily="34" charset="0"/>
                <a:ea typeface="Verdana" pitchFamily="34" charset="0"/>
                <a:cs typeface="Verdana" pitchFamily="34" charset="0"/>
              </a:rPr>
              <a:t>[1] as tainted</a:t>
            </a:r>
          </a:p>
          <a:p>
            <a:r>
              <a:rPr lang="en-US" sz="1400" b="1" dirty="0">
                <a:solidFill>
                  <a:prstClr val="black"/>
                </a:solidFill>
                <a:latin typeface="Verdana" pitchFamily="34" charset="0"/>
                <a:ea typeface="Verdana" pitchFamily="34" charset="0"/>
                <a:cs typeface="Verdana" pitchFamily="34" charset="0"/>
              </a:rPr>
              <a:t>VOID </a:t>
            </a:r>
            <a:r>
              <a:rPr lang="en-US" sz="1400" b="1" dirty="0" err="1">
                <a:solidFill>
                  <a:prstClr val="black"/>
                </a:solidFill>
                <a:latin typeface="Verdana" pitchFamily="34" charset="0"/>
                <a:ea typeface="Verdana" pitchFamily="34" charset="0"/>
                <a:cs typeface="Verdana" pitchFamily="34" charset="0"/>
              </a:rPr>
              <a:t>MainAddTaint</a:t>
            </a:r>
            <a:r>
              <a:rPr lang="en-US" sz="1400" b="1" dirty="0">
                <a:solidFill>
                  <a:prstClr val="black"/>
                </a:solidFill>
                <a:latin typeface="Verdana" pitchFamily="34" charset="0"/>
                <a:ea typeface="Verdana" pitchFamily="34" charset="0"/>
                <a:cs typeface="Verdana" pitchFamily="34" charset="0"/>
              </a:rPr>
              <a:t>(</a:t>
            </a:r>
            <a:r>
              <a:rPr lang="en-US" sz="1400" b="1" dirty="0">
                <a:solidFill>
                  <a:srgbClr val="0000FF"/>
                </a:solidFill>
                <a:latin typeface="Verdana" pitchFamily="34" charset="0"/>
                <a:ea typeface="Verdana" pitchFamily="34" charset="0"/>
                <a:cs typeface="Verdana" pitchFamily="34" charset="0"/>
              </a:rPr>
              <a:t>unsigned</a:t>
            </a:r>
            <a:r>
              <a:rPr lang="en-US" sz="1400" b="1" dirty="0">
                <a:solidFill>
                  <a:prstClr val="black"/>
                </a:solidFill>
                <a:latin typeface="Verdana" pitchFamily="34" charset="0"/>
                <a:ea typeface="Verdana" pitchFamily="34" charset="0"/>
                <a:cs typeface="Verdana" pitchFamily="34" charset="0"/>
              </a:rPr>
              <a:t> </a:t>
            </a:r>
            <a:r>
              <a:rPr lang="en-US" sz="1400" b="1" dirty="0" err="1">
                <a:solidFill>
                  <a:srgbClr val="0000FF"/>
                </a:solidFill>
                <a:latin typeface="Verdana" pitchFamily="34" charset="0"/>
                <a:ea typeface="Verdana" pitchFamily="34" charset="0"/>
                <a:cs typeface="Verdana" pitchFamily="34" charset="0"/>
              </a:rPr>
              <a:t>int</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argc</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char</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argv</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argc</a:t>
            </a:r>
            <a:r>
              <a:rPr lang="en-US" sz="1400" b="1" dirty="0">
                <a:solidFill>
                  <a:prstClr val="black"/>
                </a:solidFill>
                <a:latin typeface="Verdana" pitchFamily="34" charset="0"/>
                <a:ea typeface="Verdana" pitchFamily="34" charset="0"/>
                <a:cs typeface="Verdana" pitchFamily="34" charset="0"/>
              </a:rPr>
              <a:t> != 2)</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return</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err="1">
                <a:solidFill>
                  <a:srgbClr val="0000FF"/>
                </a:solidFill>
                <a:latin typeface="Verdana" pitchFamily="34" charset="0"/>
                <a:ea typeface="Verdana" pitchFamily="34" charset="0"/>
                <a:cs typeface="Verdana" pitchFamily="34" charset="0"/>
              </a:rPr>
              <a:t>int</a:t>
            </a:r>
            <a:r>
              <a:rPr lang="en-US" sz="1400" b="1" dirty="0">
                <a:solidFill>
                  <a:prstClr val="black"/>
                </a:solidFill>
                <a:latin typeface="Verdana" pitchFamily="34" charset="0"/>
                <a:ea typeface="Verdana" pitchFamily="34" charset="0"/>
                <a:cs typeface="Verdana" pitchFamily="34" charset="0"/>
              </a:rPr>
              <a:t> n = </a:t>
            </a:r>
            <a:r>
              <a:rPr lang="en-US" sz="1400" b="1" dirty="0" err="1">
                <a:solidFill>
                  <a:prstClr val="black"/>
                </a:solidFill>
                <a:latin typeface="Verdana" pitchFamily="34" charset="0"/>
                <a:ea typeface="Verdana" pitchFamily="34" charset="0"/>
                <a:cs typeface="Verdana" pitchFamily="34" charset="0"/>
              </a:rPr>
              <a:t>strlen</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argv</a:t>
            </a:r>
            <a:r>
              <a:rPr lang="en-US" sz="1400" b="1" dirty="0">
                <a:solidFill>
                  <a:prstClr val="black"/>
                </a:solidFill>
                <a:latin typeface="Verdana" pitchFamily="34" charset="0"/>
                <a:ea typeface="Verdana" pitchFamily="34" charset="0"/>
                <a:cs typeface="Verdana" pitchFamily="34" charset="0"/>
              </a:rPr>
              <a:t>[1]);</a:t>
            </a:r>
          </a:p>
          <a:p>
            <a:r>
              <a:rPr lang="en-US" sz="1400" b="1" dirty="0">
                <a:solidFill>
                  <a:prstClr val="black"/>
                </a:solidFill>
                <a:latin typeface="Verdana" pitchFamily="34" charset="0"/>
                <a:ea typeface="Verdana" pitchFamily="34" charset="0"/>
                <a:cs typeface="Verdana" pitchFamily="34" charset="0"/>
              </a:rPr>
              <a:t>    ADDRINT taint = (ADDRINT)</a:t>
            </a:r>
            <a:r>
              <a:rPr lang="en-US" sz="1400" b="1" dirty="0" err="1">
                <a:solidFill>
                  <a:prstClr val="black"/>
                </a:solidFill>
                <a:latin typeface="Verdana" pitchFamily="34" charset="0"/>
                <a:ea typeface="Verdana" pitchFamily="34" charset="0"/>
                <a:cs typeface="Verdana" pitchFamily="34" charset="0"/>
              </a:rPr>
              <a:t>argv</a:t>
            </a:r>
            <a:r>
              <a:rPr lang="en-US" sz="1400" b="1" dirty="0">
                <a:solidFill>
                  <a:prstClr val="black"/>
                </a:solidFill>
                <a:latin typeface="Verdana" pitchFamily="34" charset="0"/>
                <a:ea typeface="Verdana" pitchFamily="34" charset="0"/>
                <a:cs typeface="Verdana" pitchFamily="34" charset="0"/>
              </a:rPr>
              <a:t>[1];</a:t>
            </a:r>
          </a:p>
          <a:p>
            <a:r>
              <a:rPr lang="nn-NO" sz="1400" b="1" dirty="0">
                <a:solidFill>
                  <a:prstClr val="black"/>
                </a:solidFill>
                <a:latin typeface="Verdana" pitchFamily="34" charset="0"/>
                <a:ea typeface="Verdana" pitchFamily="34" charset="0"/>
                <a:cs typeface="Verdana" pitchFamily="34" charset="0"/>
              </a:rPr>
              <a:t>    </a:t>
            </a:r>
            <a:r>
              <a:rPr lang="nn-NO" sz="1400" b="1" dirty="0">
                <a:solidFill>
                  <a:srgbClr val="0000FF"/>
                </a:solidFill>
                <a:latin typeface="Verdana" pitchFamily="34" charset="0"/>
                <a:ea typeface="Verdana" pitchFamily="34" charset="0"/>
                <a:cs typeface="Verdana" pitchFamily="34" charset="0"/>
              </a:rPr>
              <a:t>for</a:t>
            </a:r>
            <a:r>
              <a:rPr lang="nn-NO" sz="1400" b="1" dirty="0">
                <a:solidFill>
                  <a:prstClr val="black"/>
                </a:solidFill>
                <a:latin typeface="Verdana" pitchFamily="34" charset="0"/>
                <a:ea typeface="Verdana" pitchFamily="34" charset="0"/>
                <a:cs typeface="Verdana" pitchFamily="34" charset="0"/>
              </a:rPr>
              <a:t> (</a:t>
            </a:r>
            <a:r>
              <a:rPr lang="nn-NO" sz="1400" b="1" dirty="0">
                <a:solidFill>
                  <a:srgbClr val="0000FF"/>
                </a:solidFill>
                <a:latin typeface="Verdana" pitchFamily="34" charset="0"/>
                <a:ea typeface="Verdana" pitchFamily="34" charset="0"/>
                <a:cs typeface="Verdana" pitchFamily="34" charset="0"/>
              </a:rPr>
              <a:t>int</a:t>
            </a:r>
            <a:r>
              <a:rPr lang="nn-NO" sz="1400" b="1" dirty="0">
                <a:solidFill>
                  <a:prstClr val="black"/>
                </a:solidFill>
                <a:latin typeface="Verdana" pitchFamily="34" charset="0"/>
                <a:ea typeface="Verdana" pitchFamily="34" charset="0"/>
                <a:cs typeface="Verdana" pitchFamily="34" charset="0"/>
              </a:rPr>
              <a:t> i = 0; i &lt; n; i++)</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TaintedAddrs</a:t>
            </a:r>
            <a:r>
              <a:rPr lang="en-US" sz="1400" b="1" dirty="0">
                <a:solidFill>
                  <a:prstClr val="black"/>
                </a:solidFill>
                <a:latin typeface="Verdana" pitchFamily="34" charset="0"/>
                <a:ea typeface="Verdana" pitchFamily="34" charset="0"/>
                <a:cs typeface="Verdana" pitchFamily="34" charset="0"/>
              </a:rPr>
              <a:t>[taint + i] = i+1;</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This function represents the case of a register copied to memory</a:t>
            </a:r>
          </a:p>
          <a:p>
            <a:r>
              <a:rPr lang="en-US" sz="1400" b="1" dirty="0">
                <a:solidFill>
                  <a:srgbClr val="0000FF"/>
                </a:solidFill>
                <a:latin typeface="Verdana" pitchFamily="34" charset="0"/>
                <a:ea typeface="Verdana" pitchFamily="34" charset="0"/>
                <a:cs typeface="Verdana" pitchFamily="34" charset="0"/>
              </a:rPr>
              <a:t>void</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RegTaintMem</a:t>
            </a:r>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reg_r</a:t>
            </a:r>
            <a:r>
              <a:rPr lang="en-US" sz="1400" b="1" dirty="0">
                <a:solidFill>
                  <a:prstClr val="black"/>
                </a:solidFill>
                <a:latin typeface="Verdana" pitchFamily="34" charset="0"/>
                <a:ea typeface="Verdana" pitchFamily="34" charset="0"/>
                <a:cs typeface="Verdana" pitchFamily="34" charset="0"/>
              </a:rPr>
              <a:t>, ADDRINT </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TaintedRegs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reg_r</a:t>
            </a:r>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TaintedAddrs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TaintedRegs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reg_r</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else</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a:t>
            </a:r>
            <a:r>
              <a:rPr lang="en-US" sz="1400" b="1" dirty="0" err="1">
                <a:solidFill>
                  <a:srgbClr val="008000"/>
                </a:solidFill>
                <a:latin typeface="Verdana" pitchFamily="34" charset="0"/>
                <a:ea typeface="Verdana" pitchFamily="34" charset="0"/>
                <a:cs typeface="Verdana" pitchFamily="34" charset="0"/>
              </a:rPr>
              <a:t>reg</a:t>
            </a:r>
            <a:r>
              <a:rPr lang="en-US" sz="1400" b="1" dirty="0">
                <a:solidFill>
                  <a:srgbClr val="008000"/>
                </a:solidFill>
                <a:latin typeface="Verdana" pitchFamily="34" charset="0"/>
                <a:ea typeface="Verdana" pitchFamily="34" charset="0"/>
                <a:cs typeface="Verdana" pitchFamily="34" charset="0"/>
              </a:rPr>
              <a:t> not tainted --&gt; </a:t>
            </a:r>
            <a:r>
              <a:rPr lang="en-US" sz="1400" b="1" dirty="0" err="1">
                <a:solidFill>
                  <a:srgbClr val="008000"/>
                </a:solidFill>
                <a:latin typeface="Verdana" pitchFamily="34" charset="0"/>
                <a:ea typeface="Verdana" pitchFamily="34" charset="0"/>
                <a:cs typeface="Verdana" pitchFamily="34" charset="0"/>
              </a:rPr>
              <a:t>mem</a:t>
            </a:r>
            <a:r>
              <a:rPr lang="en-US" sz="1400" b="1" dirty="0">
                <a:solidFill>
                  <a:srgbClr val="008000"/>
                </a:solidFill>
                <a:latin typeface="Verdana" pitchFamily="34" charset="0"/>
                <a:ea typeface="Verdana" pitchFamily="34" charset="0"/>
                <a:cs typeface="Verdana" pitchFamily="34" charset="0"/>
              </a:rPr>
              <a:t> not tainted</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TaintedAddrs.count</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 if </a:t>
            </a:r>
            <a:r>
              <a:rPr lang="en-US" sz="1400" b="1" dirty="0" err="1">
                <a:solidFill>
                  <a:srgbClr val="008000"/>
                </a:solidFill>
                <a:latin typeface="Verdana" pitchFamily="34" charset="0"/>
                <a:ea typeface="Verdana" pitchFamily="34" charset="0"/>
                <a:cs typeface="Verdana" pitchFamily="34" charset="0"/>
              </a:rPr>
              <a:t>mem</a:t>
            </a:r>
            <a:r>
              <a:rPr lang="en-US" sz="1400" b="1" dirty="0">
                <a:solidFill>
                  <a:srgbClr val="008000"/>
                </a:solidFill>
                <a:latin typeface="Verdana" pitchFamily="34" charset="0"/>
                <a:ea typeface="Verdana" pitchFamily="34" charset="0"/>
                <a:cs typeface="Verdana" pitchFamily="34" charset="0"/>
              </a:rPr>
              <a:t> is already not tainted nothing to do</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TaintedAddrs.erase</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621705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236" y="554182"/>
            <a:ext cx="8672945" cy="5262979"/>
          </a:xfrm>
          <a:prstGeom prst="rect">
            <a:avLst/>
          </a:prstGeom>
        </p:spPr>
        <p:txBody>
          <a:bodyPr wrap="square">
            <a:spAutoFit/>
          </a:bodyPr>
          <a:lstStyle/>
          <a:p>
            <a:r>
              <a:rPr lang="en-US" sz="1400" b="1" dirty="0">
                <a:solidFill>
                  <a:prstClr val="black"/>
                </a:solidFill>
                <a:latin typeface="Verdana" pitchFamily="34" charset="0"/>
                <a:ea typeface="Verdana" pitchFamily="34" charset="0"/>
                <a:cs typeface="Verdana" pitchFamily="34" charset="0"/>
              </a:rPr>
              <a:t>VOID </a:t>
            </a:r>
            <a:r>
              <a:rPr lang="en-US" sz="1400" b="1" dirty="0" err="1">
                <a:solidFill>
                  <a:prstClr val="black"/>
                </a:solidFill>
                <a:latin typeface="Verdana" pitchFamily="34" charset="0"/>
                <a:ea typeface="Verdana" pitchFamily="34" charset="0"/>
                <a:cs typeface="Verdana" pitchFamily="34" charset="0"/>
              </a:rPr>
              <a:t>RtnExit</a:t>
            </a:r>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esp</a:t>
            </a:r>
            <a:r>
              <a:rPr lang="en-US" sz="1400" b="1" dirty="0">
                <a:solidFill>
                  <a:prstClr val="black"/>
                </a:solidFill>
                <a:latin typeface="Verdana" pitchFamily="34" charset="0"/>
                <a:ea typeface="Verdana" pitchFamily="34" charset="0"/>
                <a:cs typeface="Verdana" pitchFamily="34" charset="0"/>
              </a:rPr>
              <a:t>, ADDRINT </a:t>
            </a:r>
            <a:r>
              <a:rPr lang="en-US" sz="1400" b="1" dirty="0" err="1">
                <a:solidFill>
                  <a:prstClr val="black"/>
                </a:solidFill>
                <a:latin typeface="Verdana" pitchFamily="34" charset="0"/>
                <a:ea typeface="Verdana" pitchFamily="34" charset="0"/>
                <a:cs typeface="Verdana" pitchFamily="34" charset="0"/>
              </a:rPr>
              <a:t>addr</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endParaRPr lang="en-US" sz="1400" b="1" dirty="0" smtClean="0">
              <a:solidFill>
                <a:srgbClr val="0000FF"/>
              </a:solidFill>
              <a:latin typeface="Verdana" pitchFamily="34" charset="0"/>
              <a:ea typeface="Verdana" pitchFamily="34" charset="0"/>
              <a:cs typeface="Verdana" pitchFamily="34" charset="0"/>
            </a:endParaRPr>
          </a:p>
          <a:p>
            <a:r>
              <a:rPr lang="en-US" sz="1400" b="1" dirty="0" smtClean="0">
                <a:solidFill>
                  <a:srgbClr val="008000"/>
                </a:solidFill>
                <a:latin typeface="Verdana" pitchFamily="34" charset="0"/>
                <a:ea typeface="Verdana" pitchFamily="34" charset="0"/>
                <a:cs typeface="Verdana" pitchFamily="34" charset="0"/>
              </a:rPr>
              <a:t>/* </a:t>
            </a:r>
          </a:p>
          <a:p>
            <a:r>
              <a:rPr lang="en-US" sz="1400" b="1" dirty="0" smtClean="0">
                <a:solidFill>
                  <a:srgbClr val="008000"/>
                </a:solidFill>
                <a:latin typeface="Verdana" pitchFamily="34" charset="0"/>
                <a:ea typeface="Verdana" pitchFamily="34" charset="0"/>
                <a:cs typeface="Verdana" pitchFamily="34" charset="0"/>
              </a:rPr>
              <a:t>  *   SNIPPED…</a:t>
            </a:r>
            <a:endParaRPr lang="en-US" sz="1400" b="1" dirty="0">
              <a:solidFill>
                <a:srgbClr val="008000"/>
              </a:solidFill>
              <a:latin typeface="Verdana" pitchFamily="34" charset="0"/>
              <a:ea typeface="Verdana" pitchFamily="34" charset="0"/>
              <a:cs typeface="Verdana" pitchFamily="34" charset="0"/>
            </a:endParaRPr>
          </a:p>
          <a:p>
            <a:r>
              <a:rPr lang="en-US" sz="1400" b="1" dirty="0" smtClean="0">
                <a:solidFill>
                  <a:srgbClr val="008000"/>
                </a:solidFill>
                <a:latin typeface="Verdana" pitchFamily="34" charset="0"/>
                <a:ea typeface="Verdana" pitchFamily="34" charset="0"/>
                <a:cs typeface="Verdana" pitchFamily="34" charset="0"/>
              </a:rPr>
              <a:t>  */ </a:t>
            </a:r>
          </a:p>
          <a:p>
            <a:endParaRPr lang="en-US" sz="1400" b="1" dirty="0" smtClean="0">
              <a:solidFill>
                <a:srgbClr val="008000"/>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cur_val</a:t>
            </a:r>
            <a:r>
              <a:rPr lang="en-US" sz="1400" b="1" dirty="0">
                <a:solidFill>
                  <a:prstClr val="black"/>
                </a:solidFill>
                <a:latin typeface="Verdana" pitchFamily="34" charset="0"/>
                <a:ea typeface="Verdana" pitchFamily="34" charset="0"/>
                <a:cs typeface="Verdana" pitchFamily="34" charset="0"/>
              </a:rPr>
              <a:t> = (*((ADDRINT *)</a:t>
            </a:r>
            <a:r>
              <a:rPr lang="en-US" sz="1400" b="1" dirty="0" err="1">
                <a:solidFill>
                  <a:prstClr val="black"/>
                </a:solidFill>
                <a:latin typeface="Verdana" pitchFamily="34" charset="0"/>
                <a:ea typeface="Verdana" pitchFamily="34" charset="0"/>
                <a:cs typeface="Verdana" pitchFamily="34" charset="0"/>
              </a:rPr>
              <a:t>orig.address</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srgbClr val="0000FF"/>
                </a:solidFill>
                <a:latin typeface="Verdana" pitchFamily="34" charset="0"/>
                <a:ea typeface="Verdana" pitchFamily="34" charset="0"/>
                <a:cs typeface="Verdana" pitchFamily="34" charset="0"/>
              </a:rPr>
              <a:t>if</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orig.value</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cur_val</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out &lt;&lt; </a:t>
            </a:r>
            <a:r>
              <a:rPr lang="en-US" sz="1400" b="1" dirty="0">
                <a:solidFill>
                  <a:srgbClr val="A31515"/>
                </a:solidFill>
                <a:latin typeface="Verdana" pitchFamily="34" charset="0"/>
                <a:ea typeface="Verdana" pitchFamily="34" charset="0"/>
                <a:cs typeface="Verdana" pitchFamily="34" charset="0"/>
              </a:rPr>
              <a:t>"Overwrite at: "</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orig.address</a:t>
            </a:r>
            <a:r>
              <a:rPr lang="en-US" sz="1400" b="1" dirty="0">
                <a:solidFill>
                  <a:prstClr val="black"/>
                </a:solidFill>
                <a:latin typeface="Verdana" pitchFamily="34" charset="0"/>
                <a:ea typeface="Verdana" pitchFamily="34" charset="0"/>
                <a:cs typeface="Verdana" pitchFamily="34" charset="0"/>
              </a:rPr>
              <a:t> &lt;&lt; </a:t>
            </a:r>
            <a:r>
              <a:rPr lang="en-US" sz="1400" b="1" dirty="0">
                <a:solidFill>
                  <a:srgbClr val="A31515"/>
                </a:solidFill>
                <a:latin typeface="Verdana" pitchFamily="34" charset="0"/>
                <a:ea typeface="Verdana" pitchFamily="34" charset="0"/>
                <a:cs typeface="Verdana" pitchFamily="34" charset="0"/>
              </a:rPr>
              <a:t>" old value: "</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orig.value</a:t>
            </a:r>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&lt;&lt; </a:t>
            </a:r>
            <a:r>
              <a:rPr lang="en-US" sz="1400" b="1" dirty="0">
                <a:solidFill>
                  <a:srgbClr val="A31515"/>
                </a:solidFill>
                <a:latin typeface="Verdana" pitchFamily="34" charset="0"/>
                <a:ea typeface="Verdana" pitchFamily="34" charset="0"/>
                <a:cs typeface="Verdana" pitchFamily="34" charset="0"/>
              </a:rPr>
              <a:t>" new value: "</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cur_val</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a:t>
            </a:r>
          </a:p>
          <a:p>
            <a:r>
              <a:rPr lang="nn-NO" sz="1400" b="1" dirty="0">
                <a:solidFill>
                  <a:srgbClr val="0000FF"/>
                </a:solidFill>
                <a:latin typeface="Verdana" pitchFamily="34" charset="0"/>
                <a:ea typeface="Verdana" pitchFamily="34" charset="0"/>
                <a:cs typeface="Verdana" pitchFamily="34" charset="0"/>
              </a:rPr>
              <a:t> </a:t>
            </a:r>
            <a:r>
              <a:rPr lang="nn-NO" sz="1400" b="1" dirty="0" smtClean="0">
                <a:solidFill>
                  <a:srgbClr val="0000FF"/>
                </a:solidFill>
                <a:latin typeface="Verdana" pitchFamily="34" charset="0"/>
                <a:ea typeface="Verdana" pitchFamily="34" charset="0"/>
                <a:cs typeface="Verdana" pitchFamily="34" charset="0"/>
              </a:rPr>
              <a:t>       for</a:t>
            </a:r>
            <a:r>
              <a:rPr lang="nn-NO" sz="1400" b="1" dirty="0" smtClean="0">
                <a:solidFill>
                  <a:prstClr val="black"/>
                </a:solidFill>
                <a:latin typeface="Verdana" pitchFamily="34" charset="0"/>
                <a:ea typeface="Verdana" pitchFamily="34" charset="0"/>
                <a:cs typeface="Verdana" pitchFamily="34" charset="0"/>
              </a:rPr>
              <a:t> </a:t>
            </a:r>
            <a:r>
              <a:rPr lang="nn-NO" sz="1400" b="1" dirty="0">
                <a:solidFill>
                  <a:prstClr val="black"/>
                </a:solidFill>
                <a:latin typeface="Verdana" pitchFamily="34" charset="0"/>
                <a:ea typeface="Verdana" pitchFamily="34" charset="0"/>
                <a:cs typeface="Verdana" pitchFamily="34" charset="0"/>
              </a:rPr>
              <a:t>(</a:t>
            </a:r>
            <a:r>
              <a:rPr lang="nn-NO" sz="1400" b="1" dirty="0">
                <a:solidFill>
                  <a:srgbClr val="0000FF"/>
                </a:solidFill>
                <a:latin typeface="Verdana" pitchFamily="34" charset="0"/>
                <a:ea typeface="Verdana" pitchFamily="34" charset="0"/>
                <a:cs typeface="Verdana" pitchFamily="34" charset="0"/>
              </a:rPr>
              <a:t>int</a:t>
            </a:r>
            <a:r>
              <a:rPr lang="nn-NO" sz="1400" b="1" dirty="0">
                <a:solidFill>
                  <a:prstClr val="black"/>
                </a:solidFill>
                <a:latin typeface="Verdana" pitchFamily="34" charset="0"/>
                <a:ea typeface="Verdana" pitchFamily="34" charset="0"/>
                <a:cs typeface="Verdana" pitchFamily="34" charset="0"/>
              </a:rPr>
              <a:t> i=0; i&lt;4; i++)</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out </a:t>
            </a:r>
            <a:r>
              <a:rPr lang="en-US" sz="1400" b="1" dirty="0">
                <a:solidFill>
                  <a:prstClr val="black"/>
                </a:solidFill>
                <a:latin typeface="Verdana" pitchFamily="34" charset="0"/>
                <a:ea typeface="Verdana" pitchFamily="34" charset="0"/>
                <a:cs typeface="Verdana" pitchFamily="34" charset="0"/>
              </a:rPr>
              <a:t>&lt;&lt; </a:t>
            </a:r>
            <a:r>
              <a:rPr lang="en-US" sz="1400" b="1" dirty="0" smtClean="0">
                <a:solidFill>
                  <a:srgbClr val="A31515"/>
                </a:solidFill>
                <a:latin typeface="Verdana" pitchFamily="34" charset="0"/>
                <a:ea typeface="Verdana" pitchFamily="34" charset="0"/>
                <a:cs typeface="Verdana" pitchFamily="34" charset="0"/>
              </a:rPr>
              <a:t>“</a:t>
            </a:r>
            <a:r>
              <a:rPr lang="en-US" sz="1400" b="1" dirty="0">
                <a:solidFill>
                  <a:srgbClr val="A31515"/>
                </a:solidFill>
                <a:latin typeface="Verdana" pitchFamily="34" charset="0"/>
                <a:ea typeface="Verdana" pitchFamily="34" charset="0"/>
                <a:cs typeface="Verdana" pitchFamily="34" charset="0"/>
              </a:rPr>
              <a:t>S</a:t>
            </a:r>
            <a:r>
              <a:rPr lang="en-US" sz="1400" b="1" dirty="0" smtClean="0">
                <a:solidFill>
                  <a:srgbClr val="A31515"/>
                </a:solidFill>
                <a:latin typeface="Verdana" pitchFamily="34" charset="0"/>
                <a:ea typeface="Verdana" pitchFamily="34" charset="0"/>
                <a:cs typeface="Verdana" pitchFamily="34" charset="0"/>
              </a:rPr>
              <a:t>ource </a:t>
            </a:r>
            <a:r>
              <a:rPr lang="en-US" sz="1400" b="1" dirty="0">
                <a:solidFill>
                  <a:srgbClr val="A31515"/>
                </a:solidFill>
                <a:latin typeface="Verdana" pitchFamily="34" charset="0"/>
                <a:ea typeface="Verdana" pitchFamily="34" charset="0"/>
                <a:cs typeface="Verdana" pitchFamily="34" charset="0"/>
              </a:rPr>
              <a:t>of taint at: "</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orig.address</a:t>
            </a:r>
            <a:r>
              <a:rPr lang="en-US" sz="1400" b="1" dirty="0">
                <a:solidFill>
                  <a:prstClr val="black"/>
                </a:solidFill>
                <a:latin typeface="Verdana" pitchFamily="34" charset="0"/>
                <a:ea typeface="Verdana" pitchFamily="34" charset="0"/>
                <a:cs typeface="Verdana" pitchFamily="34" charset="0"/>
              </a:rPr>
              <a:t> + i) &lt;&lt; </a:t>
            </a:r>
            <a:r>
              <a:rPr lang="en-US" sz="1400" b="1" dirty="0">
                <a:solidFill>
                  <a:srgbClr val="A31515"/>
                </a:solidFill>
                <a:latin typeface="Verdana" pitchFamily="34" charset="0"/>
                <a:ea typeface="Verdana" pitchFamily="34" charset="0"/>
                <a:cs typeface="Verdana" pitchFamily="34" charset="0"/>
              </a:rPr>
              <a:t>" is: "</a:t>
            </a:r>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TaintedAddrs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orig.address+i</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a:t>
            </a:r>
          </a:p>
          <a:p>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out </a:t>
            </a:r>
            <a:r>
              <a:rPr lang="en-US" sz="1400" b="1" dirty="0">
                <a:solidFill>
                  <a:prstClr val="black"/>
                </a:solidFill>
                <a:latin typeface="Verdana" pitchFamily="34" charset="0"/>
                <a:ea typeface="Verdana" pitchFamily="34" charset="0"/>
                <a:cs typeface="Verdana" pitchFamily="34" charset="0"/>
              </a:rPr>
              <a:t>&lt;&lt; </a:t>
            </a:r>
            <a:r>
              <a:rPr lang="en-US" sz="1400" b="1" dirty="0">
                <a:solidFill>
                  <a:srgbClr val="A31515"/>
                </a:solidFill>
                <a:latin typeface="Verdana" pitchFamily="34" charset="0"/>
                <a:ea typeface="Verdana" pitchFamily="34" charset="0"/>
                <a:cs typeface="Verdana" pitchFamily="34" charset="0"/>
              </a:rPr>
              <a:t>"Dumping taint"</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DumpTaint</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protect.pop</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453987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LOG to Exploit</a:t>
            </a:r>
            <a:endParaRPr lang="en-US" dirty="0"/>
          </a:p>
        </p:txBody>
      </p:sp>
      <p:sp>
        <p:nvSpPr>
          <p:cNvPr id="3" name="Content Placeholder 2"/>
          <p:cNvSpPr>
            <a:spLocks noGrp="1"/>
          </p:cNvSpPr>
          <p:nvPr>
            <p:ph sz="quarter" idx="13"/>
          </p:nvPr>
        </p:nvSpPr>
        <p:spPr>
          <a:xfrm>
            <a:off x="609600" y="1600200"/>
            <a:ext cx="7924800" cy="4440382"/>
          </a:xfrm>
        </p:spPr>
        <p:txBody>
          <a:bodyPr>
            <a:normAutofit lnSpcReduction="10000"/>
          </a:bodyPr>
          <a:lstStyle/>
          <a:p>
            <a:r>
              <a:rPr lang="en-US" dirty="0" smtClean="0"/>
              <a:t>Simple processing of the log file gives us the following:</a:t>
            </a:r>
          </a:p>
          <a:p>
            <a:pPr lvl="1"/>
            <a:r>
              <a:rPr lang="en-US" dirty="0" smtClean="0"/>
              <a:t>The indices in the input string of the values that overwrote the return pointer</a:t>
            </a:r>
          </a:p>
          <a:p>
            <a:pPr lvl="1"/>
            <a:r>
              <a:rPr lang="en-US" dirty="0" smtClean="0"/>
              <a:t>All memory addresses that are tainted at the time of use</a:t>
            </a:r>
          </a:p>
          <a:p>
            <a:r>
              <a:rPr lang="en-US" dirty="0" smtClean="0"/>
              <a:t>With a bit of effort we can find a way to encode wisely and take advantage of all tainted memory</a:t>
            </a:r>
          </a:p>
          <a:p>
            <a:pPr lvl="1"/>
            <a:r>
              <a:rPr lang="en-US" dirty="0" smtClean="0"/>
              <a:t>But for sake of example I use the biggest consecutive buffer available</a:t>
            </a:r>
          </a:p>
          <a:p>
            <a:r>
              <a:rPr lang="en-US" dirty="0" smtClean="0"/>
              <a:t>We can mark areas we don’t want to be modified like protocol headers</a:t>
            </a:r>
          </a:p>
          <a:p>
            <a:endParaRPr lang="en-US" dirty="0"/>
          </a:p>
        </p:txBody>
      </p:sp>
    </p:spTree>
    <p:extLst>
      <p:ext uri="{BB962C8B-B14F-4D97-AF65-F5344CB8AC3E}">
        <p14:creationId xmlns:p14="http://schemas.microsoft.com/office/powerpoint/2010/main" val="39931399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t>
            </a:r>
            <a:r>
              <a:rPr lang="en-US" dirty="0" smtClean="0"/>
              <a:t>Processes and threads</a:t>
            </a:r>
            <a:endParaRPr lang="en-US" dirty="0"/>
          </a:p>
        </p:txBody>
      </p:sp>
      <p:sp>
        <p:nvSpPr>
          <p:cNvPr id="3" name="Text Placeholder 2"/>
          <p:cNvSpPr>
            <a:spLocks noGrp="1"/>
          </p:cNvSpPr>
          <p:nvPr>
            <p:ph type="body" idx="1"/>
          </p:nvPr>
        </p:nvSpPr>
        <p:spPr/>
        <p:txBody>
          <a:bodyPr/>
          <a:lstStyle/>
          <a:p>
            <a:r>
              <a:rPr lang="en-US" dirty="0" smtClean="0"/>
              <a:t>Because we live in a parallel universe</a:t>
            </a:r>
            <a:endParaRPr lang="en-US" dirty="0"/>
          </a:p>
        </p:txBody>
      </p:sp>
    </p:spTree>
    <p:extLst>
      <p:ext uri="{BB962C8B-B14F-4D97-AF65-F5344CB8AC3E}">
        <p14:creationId xmlns:p14="http://schemas.microsoft.com/office/powerpoint/2010/main" val="24716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threading</a:t>
            </a:r>
            <a:endParaRPr lang="en-US" dirty="0"/>
          </a:p>
        </p:txBody>
      </p:sp>
      <p:sp>
        <p:nvSpPr>
          <p:cNvPr id="3" name="Content Placeholder 2"/>
          <p:cNvSpPr>
            <a:spLocks noGrp="1"/>
          </p:cNvSpPr>
          <p:nvPr>
            <p:ph sz="quarter" idx="13"/>
          </p:nvPr>
        </p:nvSpPr>
        <p:spPr/>
        <p:txBody>
          <a:bodyPr>
            <a:noAutofit/>
          </a:bodyPr>
          <a:lstStyle/>
          <a:p>
            <a:r>
              <a:rPr lang="en-US" dirty="0" smtClean="0"/>
              <a:t>Application </a:t>
            </a:r>
            <a:r>
              <a:rPr lang="en-US" dirty="0"/>
              <a:t>threads execute </a:t>
            </a:r>
            <a:r>
              <a:rPr lang="en-US" dirty="0" err="1" smtClean="0"/>
              <a:t>JITted</a:t>
            </a:r>
            <a:r>
              <a:rPr lang="en-US" dirty="0" smtClean="0"/>
              <a:t> </a:t>
            </a:r>
            <a:r>
              <a:rPr lang="en-US" dirty="0"/>
              <a:t>code including instrumentation code (</a:t>
            </a:r>
            <a:r>
              <a:rPr lang="en-US" dirty="0" err="1"/>
              <a:t>inlined</a:t>
            </a:r>
            <a:r>
              <a:rPr lang="en-US" dirty="0"/>
              <a:t> and not </a:t>
            </a:r>
            <a:r>
              <a:rPr lang="en-US" dirty="0" err="1"/>
              <a:t>inlined</a:t>
            </a:r>
            <a:r>
              <a:rPr lang="en-US" dirty="0" smtClean="0"/>
              <a:t>)</a:t>
            </a:r>
          </a:p>
          <a:p>
            <a:pPr lvl="1"/>
            <a:r>
              <a:rPr lang="en-US" dirty="0" smtClean="0"/>
              <a:t>Pin does not introduce serialization</a:t>
            </a:r>
          </a:p>
          <a:p>
            <a:pPr lvl="1"/>
            <a:r>
              <a:rPr lang="en-US" dirty="0" smtClean="0"/>
              <a:t>Instrumentation </a:t>
            </a:r>
            <a:r>
              <a:rPr lang="en-US" dirty="0"/>
              <a:t>code can use Pin and/or OS synchronization </a:t>
            </a:r>
            <a:r>
              <a:rPr lang="en-US" dirty="0" smtClean="0"/>
              <a:t>constructs</a:t>
            </a:r>
            <a:endParaRPr lang="en-US" dirty="0"/>
          </a:p>
          <a:p>
            <a:pPr lvl="1"/>
            <a:r>
              <a:rPr lang="en-US" dirty="0"/>
              <a:t>The </a:t>
            </a:r>
            <a:r>
              <a:rPr lang="en-US" dirty="0" err="1"/>
              <a:t>JITting</a:t>
            </a:r>
            <a:r>
              <a:rPr lang="en-US" dirty="0"/>
              <a:t> </a:t>
            </a:r>
            <a:r>
              <a:rPr lang="en-US" dirty="0" smtClean="0"/>
              <a:t>itself (VM) is serialized</a:t>
            </a:r>
            <a:endParaRPr lang="en-US" dirty="0"/>
          </a:p>
          <a:p>
            <a:r>
              <a:rPr lang="en-US" dirty="0"/>
              <a:t>Pin provides APIs for thread local storage</a:t>
            </a:r>
            <a:r>
              <a:rPr lang="en-US" dirty="0" smtClean="0"/>
              <a:t>.</a:t>
            </a:r>
            <a:endParaRPr lang="en-US" dirty="0"/>
          </a:p>
          <a:p>
            <a:r>
              <a:rPr lang="en-US" dirty="0"/>
              <a:t>Pin callbacks are </a:t>
            </a:r>
            <a:r>
              <a:rPr lang="en-US" dirty="0" smtClean="0"/>
              <a:t>serialized</a:t>
            </a:r>
            <a:endParaRPr lang="en-US" dirty="0"/>
          </a:p>
        </p:txBody>
      </p:sp>
    </p:spTree>
    <p:extLst>
      <p:ext uri="{BB962C8B-B14F-4D97-AF65-F5344CB8AC3E}">
        <p14:creationId xmlns:p14="http://schemas.microsoft.com/office/powerpoint/2010/main" val="603527551"/>
      </p:ext>
    </p:extLst>
  </p:cSld>
  <p:clrMapOvr>
    <a:masterClrMapping/>
  </p:clrMapOvr>
  <mc:AlternateContent xmlns:mc="http://schemas.openxmlformats.org/markup-compatibility/2006" xmlns:p14="http://schemas.microsoft.com/office/powerpoint/2010/main">
    <mc:Choice Requires="p14">
      <p:transition spd="slow" p14:dur="2000" advTm="133181"/>
    </mc:Choice>
    <mc:Fallback xmlns="">
      <p:transition spd="slow" advTm="133181"/>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counting: Take 3 - MT</a:t>
            </a:r>
            <a:endParaRPr lang="en-US" dirty="0"/>
          </a:p>
        </p:txBody>
      </p:sp>
    </p:spTree>
    <p:extLst>
      <p:ext uri="{BB962C8B-B14F-4D97-AF65-F5344CB8AC3E}">
        <p14:creationId xmlns:p14="http://schemas.microsoft.com/office/powerpoint/2010/main" val="2450561777"/>
      </p:ext>
    </p:extLst>
  </p:cSld>
  <p:clrMapOvr>
    <a:masterClrMapping/>
  </p:clrMapOvr>
  <mc:AlternateContent xmlns:mc="http://schemas.openxmlformats.org/markup-compatibility/2006" xmlns:p14="http://schemas.microsoft.com/office/powerpoint/2010/main">
    <mc:Choice Requires="p14">
      <p:transition spd="slow" p14:dur="2000" advTm="15274"/>
    </mc:Choice>
    <mc:Fallback xmlns="">
      <p:transition spd="slow" advTm="15274"/>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0" y="0"/>
            <a:ext cx="9144000" cy="6414453"/>
          </a:xfrm>
          <a:prstGeom prst="rect">
            <a:avLst/>
          </a:prstGeom>
          <a:noFill/>
        </p:spPr>
        <p:txBody>
          <a:bodyPr/>
          <a:lstStyle>
            <a:lvl1pPr marL="225425" indent="-225425" algn="l" rtl="0" eaLnBrk="0" fontAlgn="base" hangingPunct="0">
              <a:spcBef>
                <a:spcPct val="20000"/>
              </a:spcBef>
              <a:spcAft>
                <a:spcPct val="0"/>
              </a:spcAft>
              <a:buChar char="•"/>
              <a:defRPr sz="3600">
                <a:solidFill>
                  <a:schemeClr val="tx1"/>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3200">
                <a:solidFill>
                  <a:schemeClr val="tx1"/>
                </a:solidFill>
                <a:latin typeface="+mn-lt"/>
              </a:defRPr>
            </a:lvl2pPr>
            <a:lvl3pPr marL="914400" indent="-223838" algn="l" rtl="0" eaLnBrk="0" fontAlgn="base" hangingPunct="0">
              <a:spcBef>
                <a:spcPct val="20000"/>
              </a:spcBef>
              <a:spcAft>
                <a:spcPct val="0"/>
              </a:spcAft>
              <a:buFont typeface="Verdana" pitchFamily="34" charset="0"/>
              <a:buChar char="–"/>
              <a:defRPr sz="2800">
                <a:solidFill>
                  <a:schemeClr val="tx1"/>
                </a:solidFill>
                <a:latin typeface="+mn-lt"/>
              </a:defRPr>
            </a:lvl3pPr>
            <a:lvl4pPr marL="1265238" indent="-236538" algn="l" rtl="0" eaLnBrk="0" fontAlgn="base" hangingPunct="0">
              <a:spcBef>
                <a:spcPct val="20000"/>
              </a:spcBef>
              <a:spcAft>
                <a:spcPct val="0"/>
              </a:spcAft>
              <a:buFont typeface="Verdana" pitchFamily="34" charset="0"/>
              <a:buChar char="–"/>
              <a:defRPr sz="2400">
                <a:solidFill>
                  <a:schemeClr val="tx1"/>
                </a:solidFill>
                <a:latin typeface="+mn-lt"/>
              </a:defRPr>
            </a:lvl4pPr>
            <a:lvl5pPr marL="1660525" indent="-234950" algn="l" rtl="0" eaLnBrk="0" fontAlgn="base" hangingPunct="0">
              <a:spcBef>
                <a:spcPct val="20000"/>
              </a:spcBef>
              <a:spcAft>
                <a:spcPct val="0"/>
              </a:spcAft>
              <a:buFont typeface="Verdana" pitchFamily="34" charset="0"/>
              <a:buChar char="–"/>
              <a:defRPr sz="2000">
                <a:solidFill>
                  <a:schemeClr val="tx1"/>
                </a:solidFill>
                <a:latin typeface="+mn-lt"/>
              </a:defRPr>
            </a:lvl5pPr>
            <a:lvl6pPr marL="2117725" indent="-234950" algn="l" rtl="0" fontAlgn="base">
              <a:spcBef>
                <a:spcPct val="20000"/>
              </a:spcBef>
              <a:spcAft>
                <a:spcPct val="0"/>
              </a:spcAft>
              <a:buFont typeface="Verdana" pitchFamily="34" charset="0"/>
              <a:buChar char="–"/>
              <a:defRPr sz="1400">
                <a:solidFill>
                  <a:schemeClr val="tx1"/>
                </a:solidFill>
                <a:latin typeface="+mn-lt"/>
              </a:defRPr>
            </a:lvl6pPr>
            <a:lvl7pPr marL="2574925" indent="-234950" algn="l" rtl="0" fontAlgn="base">
              <a:spcBef>
                <a:spcPct val="20000"/>
              </a:spcBef>
              <a:spcAft>
                <a:spcPct val="0"/>
              </a:spcAft>
              <a:buFont typeface="Verdana" pitchFamily="34" charset="0"/>
              <a:buChar char="–"/>
              <a:defRPr sz="1400">
                <a:solidFill>
                  <a:schemeClr val="tx1"/>
                </a:solidFill>
                <a:latin typeface="+mn-lt"/>
              </a:defRPr>
            </a:lvl7pPr>
            <a:lvl8pPr marL="3032125" indent="-234950" algn="l" rtl="0" fontAlgn="base">
              <a:spcBef>
                <a:spcPct val="20000"/>
              </a:spcBef>
              <a:spcAft>
                <a:spcPct val="0"/>
              </a:spcAft>
              <a:buFont typeface="Verdana" pitchFamily="34" charset="0"/>
              <a:buChar char="–"/>
              <a:defRPr sz="1400">
                <a:solidFill>
                  <a:schemeClr val="tx1"/>
                </a:solidFill>
                <a:latin typeface="+mn-lt"/>
              </a:defRPr>
            </a:lvl8pPr>
            <a:lvl9pPr marL="3489325" indent="-234950" algn="l" rtl="0" fontAlgn="base">
              <a:spcBef>
                <a:spcPct val="20000"/>
              </a:spcBef>
              <a:spcAft>
                <a:spcPct val="0"/>
              </a:spcAft>
              <a:buFont typeface="Verdana" pitchFamily="34" charset="0"/>
              <a:buChar char="–"/>
              <a:defRPr sz="1400">
                <a:solidFill>
                  <a:schemeClr val="tx1"/>
                </a:solidFill>
                <a:latin typeface="+mn-lt"/>
              </a:defRPr>
            </a:lvl9pPr>
          </a:lstStyle>
          <a:p>
            <a:pPr>
              <a:lnSpc>
                <a:spcPct val="80000"/>
              </a:lnSpc>
              <a:buFontTx/>
              <a:buNone/>
            </a:pPr>
            <a:r>
              <a:rPr lang="en-US" sz="1400" b="1" noProof="1" smtClean="0">
                <a:latin typeface="Courier New" pitchFamily="49" charset="0"/>
                <a:cs typeface="Courier New" pitchFamily="49" charset="0"/>
              </a:rPr>
              <a:t>#include "pin.H"</a:t>
            </a:r>
          </a:p>
          <a:p>
            <a:pPr>
              <a:lnSpc>
                <a:spcPct val="80000"/>
              </a:lnSpc>
              <a:buFontTx/>
              <a:buNone/>
            </a:pPr>
            <a:r>
              <a:rPr lang="en-US" sz="1400" b="1" noProof="1" smtClean="0">
                <a:latin typeface="Courier New" pitchFamily="49" charset="0"/>
                <a:cs typeface="Courier New" pitchFamily="49" charset="0"/>
              </a:rPr>
              <a:t>INT32 numThreads = 0;</a:t>
            </a:r>
          </a:p>
          <a:p>
            <a:pPr>
              <a:lnSpc>
                <a:spcPct val="80000"/>
              </a:lnSpc>
              <a:buFontTx/>
              <a:buNone/>
            </a:pPr>
            <a:r>
              <a:rPr lang="en-US" sz="1400" b="1" noProof="1" smtClean="0">
                <a:latin typeface="Courier New" pitchFamily="49" charset="0"/>
                <a:cs typeface="Courier New" pitchFamily="49" charset="0"/>
              </a:rPr>
              <a:t>const INT32 MaxNumThreads = 10000;</a:t>
            </a:r>
          </a:p>
          <a:p>
            <a:pPr>
              <a:lnSpc>
                <a:spcPct val="80000"/>
              </a:lnSpc>
              <a:buFontTx/>
              <a:buNone/>
            </a:pPr>
            <a:r>
              <a:rPr lang="en-US" sz="1400" b="1" noProof="1" smtClean="0">
                <a:latin typeface="Courier New" pitchFamily="49" charset="0"/>
                <a:cs typeface="Courier New" pitchFamily="49" charset="0"/>
              </a:rPr>
              <a:t>struct THREAD_DATA</a:t>
            </a:r>
          </a:p>
          <a:p>
            <a:pPr>
              <a:lnSpc>
                <a:spcPct val="80000"/>
              </a:lnSpc>
              <a:buFontTx/>
              <a:buNone/>
            </a:pPr>
            <a:r>
              <a:rPr lang="en-US" sz="1400" b="1" noProof="1" smtClean="0">
                <a:latin typeface="Courier New" pitchFamily="49" charset="0"/>
                <a:cs typeface="Courier New" pitchFamily="49" charset="0"/>
              </a:rPr>
              <a:t>{</a:t>
            </a: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UINT64 _count;</a:t>
            </a: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UINT8 _pad[56];</a:t>
            </a:r>
            <a:r>
              <a:rPr lang="en-US" sz="1400" b="1" dirty="0" smtClean="0">
                <a:latin typeface="Courier New" pitchFamily="49" charset="0"/>
                <a:cs typeface="Courier New" pitchFamily="49" charset="0"/>
              </a:rPr>
              <a:t>  </a:t>
            </a:r>
            <a:r>
              <a:rPr lang="en-US" sz="1400" b="1" dirty="0" smtClean="0">
                <a:solidFill>
                  <a:schemeClr val="folHlink"/>
                </a:solidFill>
                <a:latin typeface="Courier New" pitchFamily="49" charset="0"/>
                <a:cs typeface="Courier New" pitchFamily="49" charset="0"/>
              </a:rPr>
              <a:t>// guess why?  </a:t>
            </a:r>
            <a:r>
              <a:rPr lang="en-US" sz="1400" b="1" noProof="1" smtClean="0">
                <a:latin typeface="Courier New" pitchFamily="49" charset="0"/>
                <a:cs typeface="Courier New" pitchFamily="49" charset="0"/>
              </a:rPr>
              <a:t>} icount[MaxNumThreads];</a:t>
            </a:r>
            <a:endParaRPr lang="en-US" sz="1400" b="1" dirty="0" smtClean="0">
              <a:latin typeface="Courier New" pitchFamily="49" charset="0"/>
              <a:cs typeface="Courier New" pitchFamily="49" charset="0"/>
            </a:endParaRPr>
          </a:p>
          <a:p>
            <a:pPr>
              <a:lnSpc>
                <a:spcPct val="80000"/>
              </a:lnSpc>
              <a:buFontTx/>
              <a:buNone/>
            </a:pPr>
            <a:r>
              <a:rPr lang="en-US" sz="1400" b="1" dirty="0" smtClean="0">
                <a:solidFill>
                  <a:schemeClr val="folHlink"/>
                </a:solidFill>
                <a:latin typeface="Courier New" pitchFamily="49" charset="0"/>
                <a:cs typeface="Courier New" pitchFamily="49" charset="0"/>
              </a:rPr>
              <a:t>// Analysis routine</a:t>
            </a:r>
            <a:endParaRPr lang="en-US" sz="1400" b="1" noProof="1" smtClean="0">
              <a:latin typeface="Courier New" pitchFamily="49" charset="0"/>
              <a:cs typeface="Courier New" pitchFamily="49" charset="0"/>
            </a:endParaRPr>
          </a:p>
          <a:p>
            <a:pPr>
              <a:lnSpc>
                <a:spcPct val="80000"/>
              </a:lnSpc>
              <a:buFontTx/>
              <a:buNone/>
            </a:pPr>
            <a:r>
              <a:rPr lang="en-US" sz="1400" b="1" noProof="1" smtClean="0">
                <a:latin typeface="Courier New" pitchFamily="49" charset="0"/>
                <a:cs typeface="Courier New" pitchFamily="49" charset="0"/>
              </a:rPr>
              <a:t>VOID </a:t>
            </a:r>
            <a:r>
              <a:rPr lang="en-US" sz="1050" b="1" noProof="1" smtClean="0">
                <a:latin typeface="Courier New" pitchFamily="49" charset="0"/>
                <a:cs typeface="Courier New" pitchFamily="49" charset="0"/>
              </a:rPr>
              <a:t>PIN_FAST_ANALYSIS_CAL</a:t>
            </a:r>
            <a:r>
              <a:rPr lang="en-US" sz="1050" b="1" dirty="0" smtClean="0">
                <a:latin typeface="Courier New" pitchFamily="49" charset="0"/>
                <a:cs typeface="Courier New" pitchFamily="49" charset="0"/>
              </a:rPr>
              <a:t>L</a:t>
            </a:r>
            <a:r>
              <a:rPr lang="en-US" sz="1200" b="1" dirty="0" smtClean="0">
                <a:latin typeface="Courier New" pitchFamily="49" charset="0"/>
              </a:rPr>
              <a:t> </a:t>
            </a:r>
            <a:r>
              <a:rPr lang="en-US" sz="1400" b="1" noProof="1" smtClean="0">
                <a:solidFill>
                  <a:srgbClr val="FF33CC"/>
                </a:solidFill>
                <a:latin typeface="Courier New" pitchFamily="49" charset="0"/>
                <a:cs typeface="Courier New" pitchFamily="49" charset="0"/>
              </a:rPr>
              <a:t>docount</a:t>
            </a:r>
            <a:r>
              <a:rPr lang="en-US" sz="1400" b="1" noProof="1" smtClean="0">
                <a:latin typeface="Courier New" pitchFamily="49" charset="0"/>
                <a:cs typeface="Courier New" pitchFamily="49" charset="0"/>
              </a:rPr>
              <a:t>(</a:t>
            </a:r>
            <a:r>
              <a:rPr lang="en-US" sz="1400" b="1" noProof="1" smtClean="0">
                <a:solidFill>
                  <a:srgbClr val="9900FF"/>
                </a:solidFill>
                <a:latin typeface="Courier New" pitchFamily="49" charset="0"/>
                <a:cs typeface="Courier New" pitchFamily="49" charset="0"/>
              </a:rPr>
              <a:t>ADDRINT</a:t>
            </a:r>
            <a:r>
              <a:rPr lang="en-US" sz="1400" b="1" noProof="1" smtClean="0">
                <a:latin typeface="Courier New" pitchFamily="49" charset="0"/>
                <a:cs typeface="Courier New" pitchFamily="49" charset="0"/>
              </a:rPr>
              <a:t> </a:t>
            </a:r>
            <a:r>
              <a:rPr lang="en-US" sz="1400" b="1" noProof="1" smtClean="0">
                <a:solidFill>
                  <a:srgbClr val="9900FF"/>
                </a:solidFill>
                <a:latin typeface="Courier New" pitchFamily="49" charset="0"/>
                <a:cs typeface="Courier New" pitchFamily="49" charset="0"/>
              </a:rPr>
              <a:t>c</a:t>
            </a:r>
            <a:r>
              <a:rPr lang="en-US" sz="1400" b="1" noProof="1" smtClean="0">
                <a:latin typeface="Courier New" pitchFamily="49" charset="0"/>
                <a:cs typeface="Courier New" pitchFamily="49" charset="0"/>
              </a:rPr>
              <a:t>, </a:t>
            </a:r>
            <a:r>
              <a:rPr lang="en-US" sz="1400" b="1" noProof="1" smtClean="0">
                <a:solidFill>
                  <a:srgbClr val="FF3300"/>
                </a:solidFill>
                <a:latin typeface="Courier New" pitchFamily="49" charset="0"/>
                <a:cs typeface="Courier New" pitchFamily="49" charset="0"/>
              </a:rPr>
              <a:t>THREADID tid</a:t>
            </a:r>
            <a:r>
              <a:rPr lang="en-US" sz="1400" b="1" noProof="1" smtClean="0">
                <a:latin typeface="Courier New" pitchFamily="49" charset="0"/>
                <a:cs typeface="Courier New" pitchFamily="49" charset="0"/>
              </a:rPr>
              <a:t>) { icount[tid]._count += c; }</a:t>
            </a:r>
          </a:p>
          <a:p>
            <a:pPr>
              <a:lnSpc>
                <a:spcPct val="80000"/>
              </a:lnSpc>
              <a:buFontTx/>
              <a:buNone/>
            </a:pPr>
            <a:r>
              <a:rPr lang="en-US" sz="1400" b="1" dirty="0" smtClean="0">
                <a:solidFill>
                  <a:schemeClr val="folHlink"/>
                </a:solidFill>
                <a:latin typeface="Courier New" pitchFamily="49" charset="0"/>
                <a:cs typeface="Courier New" pitchFamily="49" charset="0"/>
              </a:rPr>
              <a:t>// Pin Callback</a:t>
            </a:r>
            <a:endParaRPr lang="en-US" sz="1400" b="1" noProof="1" smtClean="0">
              <a:latin typeface="Courier New" pitchFamily="49" charset="0"/>
              <a:cs typeface="Courier New" pitchFamily="49" charset="0"/>
            </a:endParaRPr>
          </a:p>
          <a:p>
            <a:pPr>
              <a:lnSpc>
                <a:spcPct val="80000"/>
              </a:lnSpc>
              <a:buFontTx/>
              <a:buNone/>
            </a:pPr>
            <a:r>
              <a:rPr lang="en-US" sz="1400" b="1" noProof="1" smtClean="0">
                <a:latin typeface="Courier New" pitchFamily="49" charset="0"/>
                <a:cs typeface="Courier New" pitchFamily="49" charset="0"/>
              </a:rPr>
              <a:t>VOID </a:t>
            </a:r>
            <a:r>
              <a:rPr lang="en-US" sz="1400" b="1" noProof="1" smtClean="0">
                <a:solidFill>
                  <a:schemeClr val="bg2"/>
                </a:solidFill>
                <a:latin typeface="Courier New" pitchFamily="49" charset="0"/>
                <a:cs typeface="Courier New" pitchFamily="49" charset="0"/>
              </a:rPr>
              <a:t>ThreadStart</a:t>
            </a:r>
            <a:r>
              <a:rPr lang="en-US" sz="1400" b="1" noProof="1" smtClean="0">
                <a:latin typeface="Courier New" pitchFamily="49" charset="0"/>
                <a:cs typeface="Courier New" pitchFamily="49" charset="0"/>
              </a:rPr>
              <a:t>(THREADID threadid, CONTEXT *ctxt, INT32 flags, VOID *v) {</a:t>
            </a:r>
            <a:r>
              <a:rPr lang="en-US" sz="1400" b="1" dirty="0" err="1" smtClean="0">
                <a:latin typeface="Courier New" pitchFamily="49" charset="0"/>
                <a:cs typeface="Courier New" pitchFamily="49" charset="0"/>
              </a:rPr>
              <a:t>numThreads</a:t>
            </a:r>
            <a:r>
              <a:rPr lang="en-US" sz="1400" b="1" dirty="0" smtClean="0">
                <a:latin typeface="Courier New" pitchFamily="49" charset="0"/>
                <a:cs typeface="Courier New" pitchFamily="49" charset="0"/>
              </a:rPr>
              <a:t>++;</a:t>
            </a:r>
            <a:r>
              <a:rPr lang="en-US" sz="1400" b="1" noProof="1" smtClean="0">
                <a:latin typeface="Courier New" pitchFamily="49" charset="0"/>
                <a:cs typeface="Courier New" pitchFamily="49" charset="0"/>
              </a:rPr>
              <a:t>}</a:t>
            </a:r>
          </a:p>
          <a:p>
            <a:pPr>
              <a:lnSpc>
                <a:spcPct val="80000"/>
              </a:lnSpc>
              <a:buFontTx/>
              <a:buNone/>
            </a:pPr>
            <a:endParaRPr lang="en-US" sz="1400" b="1" noProof="1" smtClean="0">
              <a:latin typeface="Courier New" pitchFamily="49" charset="0"/>
              <a:cs typeface="Courier New" pitchFamily="49" charset="0"/>
            </a:endParaRPr>
          </a:p>
          <a:p>
            <a:pPr>
              <a:lnSpc>
                <a:spcPct val="80000"/>
              </a:lnSpc>
              <a:buFontTx/>
              <a:buNone/>
            </a:pPr>
            <a:r>
              <a:rPr lang="en-US" sz="1400" b="1" noProof="1" smtClean="0">
                <a:latin typeface="Courier New" pitchFamily="49" charset="0"/>
                <a:cs typeface="Courier New" pitchFamily="49" charset="0"/>
              </a:rPr>
              <a:t>VOID </a:t>
            </a:r>
            <a:r>
              <a:rPr lang="en-US" sz="1400" b="1" noProof="1" smtClean="0">
                <a:solidFill>
                  <a:schemeClr val="hlink"/>
                </a:solidFill>
                <a:latin typeface="Courier New" pitchFamily="49" charset="0"/>
                <a:cs typeface="Courier New" pitchFamily="49" charset="0"/>
              </a:rPr>
              <a:t>Trace</a:t>
            </a:r>
            <a:r>
              <a:rPr lang="en-US" sz="1400" b="1" noProof="1" smtClean="0">
                <a:latin typeface="Courier New" pitchFamily="49" charset="0"/>
                <a:cs typeface="Courier New" pitchFamily="49" charset="0"/>
              </a:rPr>
              <a:t>(TRACE trace, VOID *v)</a:t>
            </a: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a:t>
            </a:r>
            <a:r>
              <a:rPr lang="en-US" sz="1400" b="1" dirty="0" smtClean="0">
                <a:latin typeface="Courier New" pitchFamily="49" charset="0"/>
                <a:cs typeface="Courier New" pitchFamily="49" charset="0"/>
              </a:rPr>
              <a:t> </a:t>
            </a:r>
            <a:r>
              <a:rPr lang="en-US" sz="1400" b="1" dirty="0" smtClean="0">
                <a:solidFill>
                  <a:schemeClr val="folHlink"/>
                </a:solidFill>
                <a:latin typeface="Courier New" pitchFamily="49" charset="0"/>
                <a:cs typeface="Courier New" pitchFamily="49" charset="0"/>
              </a:rPr>
              <a:t>// </a:t>
            </a:r>
            <a:r>
              <a:rPr lang="en-US" sz="1400" b="1" dirty="0" err="1" smtClean="0">
                <a:solidFill>
                  <a:schemeClr val="folHlink"/>
                </a:solidFill>
                <a:latin typeface="Courier New" pitchFamily="49" charset="0"/>
                <a:cs typeface="Courier New" pitchFamily="49" charset="0"/>
              </a:rPr>
              <a:t>Jitting</a:t>
            </a:r>
            <a:r>
              <a:rPr lang="en-US" sz="1400" b="1" dirty="0" smtClean="0">
                <a:solidFill>
                  <a:schemeClr val="folHlink"/>
                </a:solidFill>
                <a:latin typeface="Courier New" pitchFamily="49" charset="0"/>
                <a:cs typeface="Courier New" pitchFamily="49" charset="0"/>
              </a:rPr>
              <a:t> time routine: Pin Callback</a:t>
            </a:r>
            <a:endParaRPr lang="en-US" sz="1400" b="1" noProof="1" smtClean="0">
              <a:solidFill>
                <a:schemeClr val="folHlink"/>
              </a:solidFill>
              <a:latin typeface="Courier New" pitchFamily="49" charset="0"/>
              <a:cs typeface="Courier New" pitchFamily="49" charset="0"/>
            </a:endParaRP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for (BBL bbl = TRACE_BblHead(trace); BBL_Valid(bbl); bbl = BBL_Next(bbl))</a:t>
            </a: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BBL_InsertCall(bbl, IPOINT_ANYWHERE, (AFUNPTR)</a:t>
            </a:r>
            <a:r>
              <a:rPr lang="en-US" sz="1400" b="1" noProof="1" smtClean="0">
                <a:solidFill>
                  <a:srgbClr val="FF33CC"/>
                </a:solidFill>
                <a:latin typeface="Courier New" pitchFamily="49" charset="0"/>
                <a:cs typeface="Courier New" pitchFamily="49" charset="0"/>
              </a:rPr>
              <a:t>docount</a:t>
            </a:r>
            <a:r>
              <a:rPr lang="en-US" sz="1400" b="1" noProof="1" smtClean="0">
                <a:latin typeface="Courier New" pitchFamily="49" charset="0"/>
                <a:cs typeface="Courier New" pitchFamily="49" charset="0"/>
              </a:rPr>
              <a:t>,</a:t>
            </a:r>
            <a:r>
              <a:rPr lang="en-US" sz="1400" b="1" dirty="0" smtClean="0">
                <a:latin typeface="Courier New" pitchFamily="49" charset="0"/>
                <a:cs typeface="Courier New" pitchFamily="49" charset="0"/>
              </a:rPr>
              <a:t> </a:t>
            </a:r>
            <a:r>
              <a:rPr lang="en-US" sz="1200" b="1" noProof="1" smtClean="0">
                <a:latin typeface="Courier New" pitchFamily="49" charset="0"/>
                <a:cs typeface="Courier New" pitchFamily="49" charset="0"/>
              </a:rPr>
              <a:t>IARG_FAST_ANALYSIS_CALL</a:t>
            </a:r>
            <a:r>
              <a:rPr lang="en-US" sz="1200" b="1" dirty="0" smtClean="0">
                <a:latin typeface="Courier New" pitchFamily="49" charset="0"/>
                <a:cs typeface="Courier New" pitchFamily="49" charset="0"/>
              </a:rPr>
              <a:t>,</a:t>
            </a:r>
            <a:endParaRPr lang="en-US" sz="1400" b="1" noProof="1" smtClean="0">
              <a:latin typeface="Courier New" pitchFamily="49" charset="0"/>
              <a:cs typeface="Courier New" pitchFamily="49" charset="0"/>
            </a:endParaRPr>
          </a:p>
          <a:p>
            <a:pPr>
              <a:lnSpc>
                <a:spcPct val="80000"/>
              </a:lnSpc>
              <a:buFontTx/>
              <a:buNone/>
            </a:pPr>
            <a:r>
              <a:rPr lang="en-US" sz="1400" b="1" noProof="1" smtClean="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noProof="1" smtClean="0">
                <a:solidFill>
                  <a:srgbClr val="9900FF"/>
                </a:solidFill>
                <a:latin typeface="Courier New" pitchFamily="49" charset="0"/>
                <a:cs typeface="Courier New" pitchFamily="49" charset="0"/>
              </a:rPr>
              <a:t>IARG_UINT32, BBL_NumIns(bbl),</a:t>
            </a:r>
            <a:r>
              <a:rPr lang="en-US" sz="1400" b="1" noProof="1" smtClean="0">
                <a:latin typeface="Courier New" pitchFamily="49" charset="0"/>
                <a:cs typeface="Courier New" pitchFamily="49" charset="0"/>
              </a:rPr>
              <a:t> </a:t>
            </a:r>
            <a:r>
              <a:rPr lang="en-US" sz="1400" b="1" noProof="1" smtClean="0">
                <a:solidFill>
                  <a:srgbClr val="FF3300"/>
                </a:solidFill>
                <a:latin typeface="Courier New" pitchFamily="49" charset="0"/>
                <a:cs typeface="Courier New" pitchFamily="49" charset="0"/>
              </a:rPr>
              <a:t>IARG_THREAD_ID</a:t>
            </a:r>
            <a:r>
              <a:rPr lang="en-US" sz="1400" b="1" noProof="1" smtClean="0">
                <a:latin typeface="Courier New" pitchFamily="49" charset="0"/>
                <a:cs typeface="Courier New" pitchFamily="49" charset="0"/>
              </a:rPr>
              <a:t>, IARG_END);</a:t>
            </a: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a:t>
            </a:r>
          </a:p>
          <a:p>
            <a:pPr>
              <a:lnSpc>
                <a:spcPct val="80000"/>
              </a:lnSpc>
              <a:buFontTx/>
              <a:buNone/>
            </a:pPr>
            <a:endParaRPr lang="en-US" sz="1400" b="1" noProof="1" smtClean="0">
              <a:latin typeface="Courier New" pitchFamily="49" charset="0"/>
              <a:cs typeface="Courier New" pitchFamily="49" charset="0"/>
            </a:endParaRPr>
          </a:p>
          <a:p>
            <a:pPr>
              <a:lnSpc>
                <a:spcPct val="80000"/>
              </a:lnSpc>
              <a:buFontTx/>
              <a:buNone/>
            </a:pPr>
            <a:r>
              <a:rPr lang="en-US" sz="1400" b="1" noProof="1" smtClean="0">
                <a:latin typeface="Courier New" pitchFamily="49" charset="0"/>
                <a:cs typeface="Courier New" pitchFamily="49" charset="0"/>
              </a:rPr>
              <a:t>VOID Fini(INT32 code, VOID *v){</a:t>
            </a:r>
            <a:r>
              <a:rPr lang="en-US" sz="1400" b="1" dirty="0" smtClean="0">
                <a:solidFill>
                  <a:schemeClr val="folHlink"/>
                </a:solidFill>
                <a:latin typeface="Courier New" pitchFamily="49" charset="0"/>
                <a:cs typeface="Courier New" pitchFamily="49" charset="0"/>
              </a:rPr>
              <a:t>// Pin Callback</a:t>
            </a:r>
            <a:endParaRPr lang="en-US" sz="1400" b="1" noProof="1" smtClean="0">
              <a:latin typeface="Courier New" pitchFamily="49" charset="0"/>
              <a:cs typeface="Courier New" pitchFamily="49" charset="0"/>
            </a:endParaRP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for (INT32 t=0; t&lt;numThreads; t++)</a:t>
            </a: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printf ("Count[of thread#%d]= %d\n",t,icount[t]._count);</a:t>
            </a: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a:t>
            </a:r>
            <a:endParaRPr lang="en-US" sz="1400" b="1" dirty="0" smtClean="0">
              <a:latin typeface="Courier New" pitchFamily="49" charset="0"/>
              <a:cs typeface="Courier New" pitchFamily="49" charset="0"/>
            </a:endParaRPr>
          </a:p>
          <a:p>
            <a:pPr>
              <a:lnSpc>
                <a:spcPct val="80000"/>
              </a:lnSpc>
              <a:buFontTx/>
              <a:buNone/>
            </a:pPr>
            <a:endParaRPr lang="en-US" sz="1400" b="1" noProof="1" smtClean="0">
              <a:latin typeface="Courier New" pitchFamily="49" charset="0"/>
              <a:cs typeface="Courier New" pitchFamily="49" charset="0"/>
            </a:endParaRPr>
          </a:p>
          <a:p>
            <a:pPr>
              <a:lnSpc>
                <a:spcPct val="80000"/>
              </a:lnSpc>
              <a:buFontTx/>
              <a:buNone/>
            </a:pPr>
            <a:r>
              <a:rPr lang="en-US" sz="1400" b="1" noProof="1" smtClean="0">
                <a:latin typeface="Courier New" pitchFamily="49" charset="0"/>
                <a:cs typeface="Courier New" pitchFamily="49" charset="0"/>
              </a:rPr>
              <a:t>int main(int argc, char * argv[])   {</a:t>
            </a: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PIN_Init(argc, argv);</a:t>
            </a: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for (INT32 t=0; t&lt;MaxNumThreads; t++) </a:t>
            </a:r>
            <a:r>
              <a:rPr lang="en-US" sz="1400" b="1" dirty="0" smtClean="0">
                <a:latin typeface="Courier New" pitchFamily="49" charset="0"/>
                <a:cs typeface="Courier New" pitchFamily="49" charset="0"/>
              </a:rPr>
              <a:t>{</a:t>
            </a:r>
            <a:r>
              <a:rPr lang="en-US" sz="1400" b="1" noProof="1" smtClean="0">
                <a:latin typeface="Courier New" pitchFamily="49" charset="0"/>
                <a:cs typeface="Courier New" pitchFamily="49" charset="0"/>
              </a:rPr>
              <a:t>icount[t]._count = 0;</a:t>
            </a:r>
            <a:r>
              <a:rPr lang="en-US" sz="1400" b="1" dirty="0" smtClean="0">
                <a:latin typeface="Courier New" pitchFamily="49" charset="0"/>
                <a:cs typeface="Courier New" pitchFamily="49" charset="0"/>
              </a:rPr>
              <a:t>}</a:t>
            </a:r>
            <a:endParaRPr lang="en-US" sz="1400" b="1" noProof="1" smtClean="0">
              <a:latin typeface="Courier New" pitchFamily="49" charset="0"/>
              <a:cs typeface="Courier New" pitchFamily="49" charset="0"/>
            </a:endParaRP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PIN_AddThreadStartFunction(</a:t>
            </a:r>
            <a:r>
              <a:rPr lang="en-US" sz="1400" b="1" noProof="1" smtClean="0">
                <a:solidFill>
                  <a:schemeClr val="bg2"/>
                </a:solidFill>
                <a:latin typeface="Courier New" pitchFamily="49" charset="0"/>
                <a:cs typeface="Courier New" pitchFamily="49" charset="0"/>
              </a:rPr>
              <a:t>ThreadStart</a:t>
            </a:r>
            <a:r>
              <a:rPr lang="en-US" sz="1400" b="1" noProof="1" smtClean="0">
                <a:latin typeface="Courier New" pitchFamily="49" charset="0"/>
                <a:cs typeface="Courier New" pitchFamily="49" charset="0"/>
              </a:rPr>
              <a:t>, 0);</a:t>
            </a:r>
          </a:p>
          <a:p>
            <a:pPr>
              <a:lnSpc>
                <a:spcPct val="80000"/>
              </a:lnSpc>
              <a:buFontTx/>
              <a:buNone/>
            </a:pPr>
            <a:r>
              <a:rPr lang="en-US" sz="1400" b="1" dirty="0" smtClean="0">
                <a:latin typeface="Courier New" pitchFamily="49" charset="0"/>
                <a:cs typeface="Courier New" pitchFamily="49" charset="0"/>
              </a:rPr>
              <a:t>    </a:t>
            </a:r>
            <a:r>
              <a:rPr lang="en-US" sz="1400" b="1" noProof="1" smtClean="0">
                <a:solidFill>
                  <a:schemeClr val="hlink"/>
                </a:solidFill>
                <a:latin typeface="Courier New" pitchFamily="49" charset="0"/>
                <a:cs typeface="Courier New" pitchFamily="49" charset="0"/>
              </a:rPr>
              <a:t>TRACE</a:t>
            </a:r>
            <a:r>
              <a:rPr lang="en-US" sz="1400" b="1" noProof="1" smtClean="0">
                <a:latin typeface="Courier New" pitchFamily="49" charset="0"/>
                <a:cs typeface="Courier New" pitchFamily="49" charset="0"/>
              </a:rPr>
              <a:t>_AddInstrumentFunction(</a:t>
            </a:r>
            <a:r>
              <a:rPr lang="en-US" sz="1400" b="1" noProof="1" smtClean="0">
                <a:solidFill>
                  <a:schemeClr val="hlink"/>
                </a:solidFill>
                <a:latin typeface="Courier New" pitchFamily="49" charset="0"/>
                <a:cs typeface="Courier New" pitchFamily="49" charset="0"/>
              </a:rPr>
              <a:t>Trace</a:t>
            </a:r>
            <a:r>
              <a:rPr lang="en-US" sz="1400" b="1" noProof="1" smtClean="0">
                <a:latin typeface="Courier New" pitchFamily="49" charset="0"/>
                <a:cs typeface="Courier New" pitchFamily="49" charset="0"/>
              </a:rPr>
              <a:t>, 0);</a:t>
            </a: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PIN_AddFiniFunction(Fini, 0);</a:t>
            </a:r>
            <a:r>
              <a:rPr lang="en-US" sz="1400" b="1" dirty="0" smtClean="0">
                <a:latin typeface="Courier New" pitchFamily="49" charset="0"/>
                <a:cs typeface="Courier New" pitchFamily="49" charset="0"/>
              </a:rPr>
              <a:t> </a:t>
            </a:r>
          </a:p>
          <a:p>
            <a:pPr>
              <a:lnSpc>
                <a:spcPct val="80000"/>
              </a:lnSpc>
              <a:buFontTx/>
              <a:buNone/>
            </a:pP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PIN_StartProgram();</a:t>
            </a: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return 0; </a:t>
            </a:r>
            <a:r>
              <a:rPr lang="en-US" sz="1400" b="1" dirty="0" smtClean="0">
                <a:latin typeface="Courier New" pitchFamily="49" charset="0"/>
                <a:cs typeface="Courier New" pitchFamily="49" charset="0"/>
              </a:rPr>
              <a:t>  </a:t>
            </a:r>
            <a:r>
              <a:rPr lang="en-US" sz="1400" b="1" noProof="1" smtClean="0">
                <a:latin typeface="Courier New" pitchFamily="49" charset="0"/>
                <a:cs typeface="Courier New" pitchFamily="49" charset="0"/>
              </a:rPr>
              <a:t>}</a:t>
            </a:r>
            <a:endParaRPr lang="en-US" sz="1400" b="1" dirty="0" smtClean="0">
              <a:latin typeface="Courier New" pitchFamily="49" charset="0"/>
              <a:cs typeface="Courier New" pitchFamily="49" charset="0"/>
            </a:endParaRPr>
          </a:p>
        </p:txBody>
      </p:sp>
    </p:spTree>
    <p:extLst>
      <p:ext uri="{BB962C8B-B14F-4D97-AF65-F5344CB8AC3E}">
        <p14:creationId xmlns:p14="http://schemas.microsoft.com/office/powerpoint/2010/main" val="3565332335"/>
      </p:ext>
    </p:extLst>
  </p:cSld>
  <p:clrMapOvr>
    <a:masterClrMapping/>
  </p:clrMapOvr>
  <p:transition advTm="502415">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 callbacks</a:t>
            </a:r>
            <a:endParaRPr lang="en-US" dirty="0"/>
          </a:p>
        </p:txBody>
      </p:sp>
      <p:sp>
        <p:nvSpPr>
          <p:cNvPr id="3" name="Content Placeholder 2"/>
          <p:cNvSpPr>
            <a:spLocks noGrp="1"/>
          </p:cNvSpPr>
          <p:nvPr>
            <p:ph sz="quarter" idx="13"/>
          </p:nvPr>
        </p:nvSpPr>
        <p:spPr/>
        <p:txBody>
          <a:bodyPr/>
          <a:lstStyle/>
          <a:p>
            <a:r>
              <a:rPr lang="en-US" dirty="0" err="1"/>
              <a:t>PIN_AddThreadStartFunction</a:t>
            </a:r>
            <a:endParaRPr lang="en-US" dirty="0"/>
          </a:p>
          <a:p>
            <a:r>
              <a:rPr lang="en-US" dirty="0" err="1" smtClean="0"/>
              <a:t>PIN_AddThreadFiniFunction</a:t>
            </a:r>
            <a:endParaRPr lang="en-US" dirty="0" smtClean="0"/>
          </a:p>
        </p:txBody>
      </p:sp>
    </p:spTree>
    <p:extLst>
      <p:ext uri="{BB962C8B-B14F-4D97-AF65-F5344CB8AC3E}">
        <p14:creationId xmlns:p14="http://schemas.microsoft.com/office/powerpoint/2010/main" val="301625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00200"/>
            <a:ext cx="4716780" cy="4114800"/>
          </a:xfrm>
        </p:spPr>
        <p:txBody>
          <a:bodyPr>
            <a:normAutofit/>
          </a:bodyPr>
          <a:lstStyle/>
          <a:p>
            <a:r>
              <a:rPr lang="en-US" dirty="0" err="1" smtClean="0"/>
              <a:t>PIN_ThreadId</a:t>
            </a:r>
            <a:r>
              <a:rPr lang="en-US" dirty="0" smtClean="0"/>
              <a:t> </a:t>
            </a:r>
          </a:p>
          <a:p>
            <a:r>
              <a:rPr lang="en-US" dirty="0" err="1" smtClean="0"/>
              <a:t>PIN_ThreadUid</a:t>
            </a:r>
            <a:r>
              <a:rPr lang="en-US" dirty="0" smtClean="0"/>
              <a:t> </a:t>
            </a:r>
          </a:p>
          <a:p>
            <a:r>
              <a:rPr lang="en-US" dirty="0" err="1" smtClean="0"/>
              <a:t>PIN_GetParentTid</a:t>
            </a:r>
            <a:r>
              <a:rPr lang="en-US" dirty="0" smtClean="0"/>
              <a:t> </a:t>
            </a:r>
          </a:p>
          <a:p>
            <a:r>
              <a:rPr lang="en-US" dirty="0" err="1" smtClean="0"/>
              <a:t>PIN_WaitForThreadTermination</a:t>
            </a:r>
            <a:endParaRPr lang="en-US" dirty="0" smtClean="0"/>
          </a:p>
          <a:p>
            <a:r>
              <a:rPr lang="en-US" dirty="0" err="1"/>
              <a:t>PIN_CreateThreadDataKey</a:t>
            </a:r>
            <a:r>
              <a:rPr lang="en-US" dirty="0"/>
              <a:t> </a:t>
            </a:r>
          </a:p>
          <a:p>
            <a:r>
              <a:rPr lang="en-US" dirty="0" err="1"/>
              <a:t>PIN_DeleteThreadDataKey</a:t>
            </a:r>
            <a:r>
              <a:rPr lang="en-US" dirty="0"/>
              <a:t> </a:t>
            </a:r>
          </a:p>
          <a:p>
            <a:endParaRPr lang="en-US" dirty="0"/>
          </a:p>
          <a:p>
            <a:endParaRPr lang="en-US" dirty="0" smtClean="0"/>
          </a:p>
        </p:txBody>
      </p:sp>
      <p:sp>
        <p:nvSpPr>
          <p:cNvPr id="6" name="Content Placeholder 5"/>
          <p:cNvSpPr>
            <a:spLocks noGrp="1"/>
          </p:cNvSpPr>
          <p:nvPr>
            <p:ph sz="quarter" idx="14"/>
          </p:nvPr>
        </p:nvSpPr>
        <p:spPr>
          <a:xfrm>
            <a:off x="5326380" y="1600200"/>
            <a:ext cx="3208020" cy="4114800"/>
          </a:xfrm>
        </p:spPr>
        <p:txBody>
          <a:bodyPr>
            <a:normAutofit/>
          </a:bodyPr>
          <a:lstStyle/>
          <a:p>
            <a:r>
              <a:rPr lang="en-US" dirty="0" err="1"/>
              <a:t>PIN_Yield</a:t>
            </a:r>
            <a:r>
              <a:rPr lang="en-US" dirty="0"/>
              <a:t> </a:t>
            </a:r>
          </a:p>
          <a:p>
            <a:r>
              <a:rPr lang="en-US" dirty="0" err="1" smtClean="0"/>
              <a:t>PIN_ExitThread</a:t>
            </a:r>
            <a:r>
              <a:rPr lang="en-US" dirty="0" smtClean="0"/>
              <a:t> </a:t>
            </a:r>
            <a:endParaRPr lang="en-US" dirty="0"/>
          </a:p>
          <a:p>
            <a:r>
              <a:rPr lang="en-US" dirty="0" err="1" smtClean="0"/>
              <a:t>PIN_SetThreadData</a:t>
            </a:r>
            <a:r>
              <a:rPr lang="en-US" dirty="0" smtClean="0"/>
              <a:t> </a:t>
            </a:r>
            <a:endParaRPr lang="en-US" dirty="0"/>
          </a:p>
          <a:p>
            <a:r>
              <a:rPr lang="en-US" dirty="0" err="1" smtClean="0"/>
              <a:t>PIN_GetThreadData</a:t>
            </a:r>
            <a:endParaRPr lang="en-US" dirty="0"/>
          </a:p>
          <a:p>
            <a:r>
              <a:rPr lang="en-US" dirty="0" err="1"/>
              <a:t>PIN_Sleep</a:t>
            </a:r>
            <a:r>
              <a:rPr lang="en-US" dirty="0"/>
              <a:t> </a:t>
            </a:r>
          </a:p>
          <a:p>
            <a:endParaRPr lang="en-US" dirty="0"/>
          </a:p>
        </p:txBody>
      </p:sp>
      <p:sp>
        <p:nvSpPr>
          <p:cNvPr id="5" name="Title 4"/>
          <p:cNvSpPr>
            <a:spLocks noGrp="1"/>
          </p:cNvSpPr>
          <p:nvPr>
            <p:ph type="title"/>
          </p:nvPr>
        </p:nvSpPr>
        <p:spPr/>
        <p:txBody>
          <a:bodyPr/>
          <a:lstStyle/>
          <a:p>
            <a:r>
              <a:rPr lang="en-US" dirty="0" smtClean="0"/>
              <a:t>THREADING API</a:t>
            </a:r>
            <a:endParaRPr lang="en-US" dirty="0"/>
          </a:p>
        </p:txBody>
      </p:sp>
    </p:spTree>
    <p:extLst>
      <p:ext uri="{BB962C8B-B14F-4D97-AF65-F5344CB8AC3E}">
        <p14:creationId xmlns:p14="http://schemas.microsoft.com/office/powerpoint/2010/main" val="84110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 &amp; </a:t>
            </a:r>
            <a:r>
              <a:rPr lang="en-US" dirty="0" err="1" smtClean="0"/>
              <a:t>PinTOOLs</a:t>
            </a:r>
            <a:endParaRPr lang="en-US" dirty="0"/>
          </a:p>
        </p:txBody>
      </p:sp>
      <p:sp>
        <p:nvSpPr>
          <p:cNvPr id="3" name="Content Placeholder 2"/>
          <p:cNvSpPr>
            <a:spLocks noGrp="1"/>
          </p:cNvSpPr>
          <p:nvPr>
            <p:ph sz="quarter" idx="13"/>
          </p:nvPr>
        </p:nvSpPr>
        <p:spPr>
          <a:xfrm>
            <a:off x="609600" y="1600200"/>
            <a:ext cx="5069305" cy="1992086"/>
          </a:xfrm>
        </p:spPr>
        <p:txBody>
          <a:bodyPr>
            <a:noAutofit/>
          </a:bodyPr>
          <a:lstStyle/>
          <a:p>
            <a:r>
              <a:rPr lang="en-US" sz="2400" dirty="0" smtClean="0"/>
              <a:t>Pin</a:t>
            </a:r>
            <a:r>
              <a:rPr lang="en-US" sz="2400" baseline="0" dirty="0" smtClean="0"/>
              <a:t> – the </a:t>
            </a:r>
            <a:r>
              <a:rPr lang="en-US" sz="2400" b="0" kern="1200" spc="30" baseline="0" dirty="0" smtClean="0">
                <a:solidFill>
                  <a:schemeClr val="tx2"/>
                </a:solidFill>
                <a:effectLst/>
              </a:rPr>
              <a:t>instrumentation </a:t>
            </a:r>
            <a:r>
              <a:rPr lang="en-US" sz="2400" b="1" baseline="0" dirty="0" smtClean="0"/>
              <a:t>engine</a:t>
            </a:r>
          </a:p>
          <a:p>
            <a:pPr lvl="1"/>
            <a:r>
              <a:rPr lang="en-US" sz="2400" b="0" baseline="0" dirty="0" smtClean="0"/>
              <a:t>JIT for x86</a:t>
            </a:r>
          </a:p>
          <a:p>
            <a:r>
              <a:rPr lang="en-US" sz="2400" b="0" baseline="0" dirty="0" err="1" smtClean="0"/>
              <a:t>PinTool</a:t>
            </a:r>
            <a:r>
              <a:rPr lang="en-US" sz="2400" b="0" baseline="0" dirty="0" smtClean="0"/>
              <a:t> – the instrumentation </a:t>
            </a:r>
            <a:r>
              <a:rPr lang="en-US" sz="2400" b="1" baseline="0" dirty="0" smtClean="0"/>
              <a:t>program</a:t>
            </a:r>
          </a:p>
        </p:txBody>
      </p:sp>
      <p:sp>
        <p:nvSpPr>
          <p:cNvPr id="5" name="Content Placeholder 2"/>
          <p:cNvSpPr txBox="1">
            <a:spLocks/>
          </p:cNvSpPr>
          <p:nvPr/>
        </p:nvSpPr>
        <p:spPr>
          <a:xfrm>
            <a:off x="609600" y="3425190"/>
            <a:ext cx="7924800" cy="280416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Lucida Grande"/>
              <a:buChar char="»"/>
              <a:defRPr sz="1700" kern="1200" spc="3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SzPct val="90000"/>
              <a:buFont typeface="Arial"/>
              <a:buChar char="•"/>
              <a:defRPr sz="1700" kern="1200" spc="30" baseline="0">
                <a:solidFill>
                  <a:schemeClr val="bg2"/>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Lucida Grande"/>
              <a:buChar char="‒"/>
              <a:defRPr sz="1400" kern="1200" spc="3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400" kern="1200" spc="30" baseline="0">
                <a:solidFill>
                  <a:schemeClr val="accent4"/>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400" kern="1200" spc="30" baseline="0">
                <a:solidFill>
                  <a:schemeClr val="accent5"/>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400" dirty="0" err="1" smtClean="0"/>
              <a:t>PinTools</a:t>
            </a:r>
            <a:r>
              <a:rPr lang="en-US" sz="2400" dirty="0" smtClean="0"/>
              <a:t> register </a:t>
            </a:r>
            <a:r>
              <a:rPr lang="en-US" sz="2400" b="1" dirty="0" smtClean="0"/>
              <a:t>hooks</a:t>
            </a:r>
            <a:r>
              <a:rPr lang="en-US" sz="2400" dirty="0" smtClean="0"/>
              <a:t> on events in the program</a:t>
            </a:r>
            <a:endParaRPr lang="en-US" sz="2400" b="1" dirty="0" smtClean="0"/>
          </a:p>
          <a:p>
            <a:pPr lvl="1"/>
            <a:r>
              <a:rPr lang="en-US" sz="2400" b="1" dirty="0" smtClean="0"/>
              <a:t>Instrumentation routines</a:t>
            </a:r>
            <a:r>
              <a:rPr lang="en-US" sz="2400" dirty="0" smtClean="0"/>
              <a:t> – called </a:t>
            </a:r>
            <a:r>
              <a:rPr lang="en-US" sz="2400" b="1" dirty="0" smtClean="0"/>
              <a:t>only</a:t>
            </a:r>
            <a:r>
              <a:rPr lang="en-US" sz="2400" dirty="0" smtClean="0"/>
              <a:t> on the </a:t>
            </a:r>
            <a:r>
              <a:rPr lang="en-US" sz="2400" b="1" dirty="0" smtClean="0"/>
              <a:t>first </a:t>
            </a:r>
            <a:r>
              <a:rPr lang="en-US" sz="2400" dirty="0" smtClean="0"/>
              <a:t>time something happens</a:t>
            </a:r>
          </a:p>
          <a:p>
            <a:pPr lvl="1"/>
            <a:r>
              <a:rPr lang="en-US" sz="2400" b="1" dirty="0" smtClean="0"/>
              <a:t>Analysis routines</a:t>
            </a:r>
            <a:r>
              <a:rPr lang="en-US" sz="2400" dirty="0" smtClean="0"/>
              <a:t> – called </a:t>
            </a:r>
            <a:r>
              <a:rPr lang="en-US" sz="2400" b="1" dirty="0" smtClean="0"/>
              <a:t>every</a:t>
            </a:r>
            <a:r>
              <a:rPr lang="en-US" sz="2400" dirty="0" smtClean="0"/>
              <a:t> time this object is reached</a:t>
            </a:r>
          </a:p>
          <a:p>
            <a:pPr lvl="1"/>
            <a:r>
              <a:rPr lang="en-US" sz="2400" b="1" dirty="0" smtClean="0"/>
              <a:t>Callbacks</a:t>
            </a:r>
            <a:r>
              <a:rPr lang="en-US" sz="2400" dirty="0" smtClean="0"/>
              <a:t> – called </a:t>
            </a:r>
            <a:r>
              <a:rPr lang="en-US" sz="2400" b="1" dirty="0" smtClean="0"/>
              <a:t>whenever</a:t>
            </a:r>
            <a:r>
              <a:rPr lang="en-US" sz="2400" dirty="0" smtClean="0"/>
              <a:t> a certain </a:t>
            </a:r>
            <a:r>
              <a:rPr lang="en-US" sz="2400" b="1" dirty="0" smtClean="0"/>
              <a:t>event</a:t>
            </a:r>
            <a:r>
              <a:rPr lang="en-US" sz="2400" dirty="0" smtClean="0"/>
              <a:t> happens</a:t>
            </a:r>
          </a:p>
        </p:txBody>
      </p:sp>
      <p:pic>
        <p:nvPicPr>
          <p:cNvPr id="26626" name="Picture 2" descr="C:\Users\gdiskin\Pictures\BH presentation\FamilyGuy_Gal_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219" y="614081"/>
            <a:ext cx="32670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39501"/>
      </p:ext>
    </p:extLst>
  </p:cSld>
  <p:clrMapOvr>
    <a:masterClrMapping/>
  </p:clrMapOvr>
  <mc:AlternateContent xmlns:mc="http://schemas.openxmlformats.org/markup-compatibility/2006" xmlns:p14="http://schemas.microsoft.com/office/powerpoint/2010/main">
    <mc:Choice Requires="p14">
      <p:transition spd="slow" p14:dur="2000" advTm="133583"/>
    </mc:Choice>
    <mc:Fallback xmlns="">
      <p:transition spd="slow" advTm="133583"/>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threads</a:t>
            </a:r>
            <a:endParaRPr lang="en-US" dirty="0"/>
          </a:p>
        </p:txBody>
      </p:sp>
      <p:sp>
        <p:nvSpPr>
          <p:cNvPr id="3" name="Content Placeholder 2"/>
          <p:cNvSpPr>
            <a:spLocks noGrp="1"/>
          </p:cNvSpPr>
          <p:nvPr>
            <p:ph sz="quarter" idx="13"/>
          </p:nvPr>
        </p:nvSpPr>
        <p:spPr/>
        <p:txBody>
          <a:bodyPr>
            <a:normAutofit/>
          </a:bodyPr>
          <a:lstStyle/>
          <a:p>
            <a:r>
              <a:rPr lang="en-US" sz="2400" dirty="0" smtClean="0"/>
              <a:t>You can create tool threads</a:t>
            </a:r>
          </a:p>
          <a:p>
            <a:pPr lvl="1"/>
            <a:r>
              <a:rPr lang="en-US" sz="2400" dirty="0" smtClean="0"/>
              <a:t>Handle buffers</a:t>
            </a:r>
          </a:p>
          <a:p>
            <a:pPr lvl="1"/>
            <a:r>
              <a:rPr lang="en-US" sz="2400" dirty="0" smtClean="0"/>
              <a:t>Parallelize data processing</a:t>
            </a:r>
            <a:endParaRPr lang="en-US" sz="2400" dirty="0"/>
          </a:p>
        </p:txBody>
      </p:sp>
    </p:spTree>
    <p:extLst>
      <p:ext uri="{BB962C8B-B14F-4D97-AF65-F5344CB8AC3E}">
        <p14:creationId xmlns:p14="http://schemas.microsoft.com/office/powerpoint/2010/main" val="41483616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THREAD API</a:t>
            </a:r>
            <a:endParaRPr lang="en-US" dirty="0"/>
          </a:p>
        </p:txBody>
      </p:sp>
      <p:sp>
        <p:nvSpPr>
          <p:cNvPr id="3" name="Content Placeholder 2"/>
          <p:cNvSpPr>
            <a:spLocks noGrp="1"/>
          </p:cNvSpPr>
          <p:nvPr>
            <p:ph sz="quarter" idx="13"/>
          </p:nvPr>
        </p:nvSpPr>
        <p:spPr/>
        <p:txBody>
          <a:bodyPr/>
          <a:lstStyle/>
          <a:p>
            <a:r>
              <a:rPr lang="en-US" dirty="0" err="1" smtClean="0"/>
              <a:t>PIN_SpawnInternalThread</a:t>
            </a:r>
            <a:endParaRPr lang="en-US" dirty="0" smtClean="0"/>
          </a:p>
          <a:p>
            <a:r>
              <a:rPr lang="en-US" dirty="0" err="1" smtClean="0"/>
              <a:t>PIN_IsApplicationThread</a:t>
            </a:r>
            <a:endParaRPr lang="en-US" dirty="0" smtClean="0"/>
          </a:p>
          <a:p>
            <a:r>
              <a:rPr lang="en-US" dirty="0" err="1"/>
              <a:t>PIN_ExitThread</a:t>
            </a:r>
            <a:r>
              <a:rPr lang="en-US" dirty="0" smtClean="0"/>
              <a:t> </a:t>
            </a:r>
            <a:endParaRPr lang="en-US" dirty="0"/>
          </a:p>
        </p:txBody>
      </p:sp>
    </p:spTree>
    <p:extLst>
      <p:ext uri="{BB962C8B-B14F-4D97-AF65-F5344CB8AC3E}">
        <p14:creationId xmlns:p14="http://schemas.microsoft.com/office/powerpoint/2010/main" val="33566069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Instrumenting A Process tree</a:t>
            </a:r>
            <a:endParaRPr lang="en-US" dirty="0"/>
          </a:p>
        </p:txBody>
      </p:sp>
      <p:sp>
        <p:nvSpPr>
          <p:cNvPr id="3" name="Content Placeholder 2"/>
          <p:cNvSpPr>
            <a:spLocks noGrp="1"/>
          </p:cNvSpPr>
          <p:nvPr>
            <p:ph sz="quarter" idx="13"/>
          </p:nvPr>
        </p:nvSpPr>
        <p:spPr/>
        <p:txBody>
          <a:bodyPr>
            <a:normAutofit/>
          </a:bodyPr>
          <a:lstStyle/>
          <a:p>
            <a:r>
              <a:rPr lang="en-US" sz="2400" dirty="0" smtClean="0"/>
              <a:t>Fork</a:t>
            </a:r>
          </a:p>
          <a:p>
            <a:r>
              <a:rPr lang="en-US" sz="2400" dirty="0" err="1" smtClean="0"/>
              <a:t>Execv</a:t>
            </a:r>
            <a:endParaRPr lang="en-US" sz="2400" dirty="0" smtClean="0"/>
          </a:p>
          <a:p>
            <a:r>
              <a:rPr lang="en-US" sz="2400" dirty="0" smtClean="0"/>
              <a:t>Windows</a:t>
            </a:r>
          </a:p>
        </p:txBody>
      </p:sp>
      <p:pic>
        <p:nvPicPr>
          <p:cNvPr id="27650" name="Picture 2" descr="C:\Users\gdiskin\Pictures\BH presentation\Tree_Gal_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1600200"/>
            <a:ext cx="44386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2139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CALLBACKS</a:t>
            </a:r>
            <a:endParaRPr lang="en-US" dirty="0"/>
          </a:p>
        </p:txBody>
      </p:sp>
      <p:sp>
        <p:nvSpPr>
          <p:cNvPr id="3" name="Content Placeholder 2"/>
          <p:cNvSpPr>
            <a:spLocks noGrp="1"/>
          </p:cNvSpPr>
          <p:nvPr>
            <p:ph sz="quarter" idx="13"/>
          </p:nvPr>
        </p:nvSpPr>
        <p:spPr/>
        <p:txBody>
          <a:bodyPr>
            <a:normAutofit/>
          </a:bodyPr>
          <a:lstStyle/>
          <a:p>
            <a:r>
              <a:rPr lang="en-US" dirty="0" err="1" smtClean="0"/>
              <a:t>PIN_AddFollowChildProcessFunction</a:t>
            </a:r>
            <a:endParaRPr lang="en-US" dirty="0" smtClean="0"/>
          </a:p>
          <a:p>
            <a:r>
              <a:rPr lang="en-US" dirty="0" err="1" smtClean="0"/>
              <a:t>PIN_AddForkFunction</a:t>
            </a:r>
            <a:endParaRPr lang="en-US" dirty="0" smtClean="0"/>
          </a:p>
          <a:p>
            <a:r>
              <a:rPr lang="en-US" dirty="0" err="1" smtClean="0"/>
              <a:t>PIN_AddFiniFunction</a:t>
            </a:r>
            <a:endParaRPr lang="en-US" dirty="0"/>
          </a:p>
          <a:p>
            <a:r>
              <a:rPr lang="en-US" dirty="0" err="1" smtClean="0"/>
              <a:t>PIN_AddApplicationStartFunction</a:t>
            </a:r>
            <a:endParaRPr lang="en-US" dirty="0" smtClean="0"/>
          </a:p>
        </p:txBody>
      </p:sp>
    </p:spTree>
    <p:extLst>
      <p:ext uri="{BB962C8B-B14F-4D97-AF65-F5344CB8AC3E}">
        <p14:creationId xmlns:p14="http://schemas.microsoft.com/office/powerpoint/2010/main" val="396935833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PRCESS API</a:t>
            </a:r>
            <a:endParaRPr lang="en-US" dirty="0"/>
          </a:p>
        </p:txBody>
      </p:sp>
      <p:sp>
        <p:nvSpPr>
          <p:cNvPr id="3" name="Content Placeholder 2"/>
          <p:cNvSpPr>
            <a:spLocks noGrp="1"/>
          </p:cNvSpPr>
          <p:nvPr>
            <p:ph sz="quarter" idx="13"/>
          </p:nvPr>
        </p:nvSpPr>
        <p:spPr/>
        <p:txBody>
          <a:bodyPr/>
          <a:lstStyle/>
          <a:p>
            <a:r>
              <a:rPr lang="en-US" dirty="0" err="1" smtClean="0"/>
              <a:t>PIN_IsProcessExiting</a:t>
            </a:r>
            <a:endParaRPr lang="en-US" dirty="0"/>
          </a:p>
          <a:p>
            <a:r>
              <a:rPr lang="en-US" dirty="0" err="1" smtClean="0"/>
              <a:t>PIN_GetPid</a:t>
            </a:r>
            <a:endParaRPr lang="en-US" dirty="0"/>
          </a:p>
          <a:p>
            <a:r>
              <a:rPr lang="en-US" dirty="0" err="1"/>
              <a:t>PIN_ExitProcess</a:t>
            </a:r>
            <a:endParaRPr lang="en-US" dirty="0"/>
          </a:p>
          <a:p>
            <a:r>
              <a:rPr lang="en-US" dirty="0" err="1" smtClean="0"/>
              <a:t>PIN_ExitApplication</a:t>
            </a:r>
            <a:endParaRPr lang="en-US" dirty="0"/>
          </a:p>
        </p:txBody>
      </p:sp>
    </p:spTree>
    <p:extLst>
      <p:ext uri="{BB962C8B-B14F-4D97-AF65-F5344CB8AC3E}">
        <p14:creationId xmlns:p14="http://schemas.microsoft.com/office/powerpoint/2010/main" val="2496633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sz="quarter" idx="13"/>
          </p:nvPr>
        </p:nvSpPr>
        <p:spPr/>
        <p:txBody>
          <a:bodyPr/>
          <a:lstStyle/>
          <a:p>
            <a:r>
              <a:rPr lang="en-US" dirty="0" smtClean="0"/>
              <a:t>Pin has various APIs and callbacks to handle multi threading</a:t>
            </a:r>
          </a:p>
          <a:p>
            <a:r>
              <a:rPr lang="en-US" dirty="0" smtClean="0"/>
              <a:t>Pin supports instrumenting entire process trees using </a:t>
            </a:r>
            <a:br>
              <a:rPr lang="en-US" dirty="0" smtClean="0"/>
            </a:br>
            <a:r>
              <a:rPr lang="en-US" dirty="0" smtClean="0"/>
              <a:t>“–</a:t>
            </a:r>
            <a:r>
              <a:rPr lang="en-US" dirty="0" err="1" smtClean="0"/>
              <a:t>follow_execv</a:t>
            </a:r>
            <a:r>
              <a:rPr lang="en-US" dirty="0" smtClean="0"/>
              <a:t>”</a:t>
            </a:r>
          </a:p>
          <a:p>
            <a:r>
              <a:rPr lang="en-US" dirty="0" smtClean="0"/>
              <a:t>You can get callbacks on fork and </a:t>
            </a:r>
            <a:r>
              <a:rPr lang="en-US" dirty="0" err="1" smtClean="0"/>
              <a:t>execv</a:t>
            </a:r>
            <a:r>
              <a:rPr lang="en-US" dirty="0" smtClean="0"/>
              <a:t> in Linux</a:t>
            </a:r>
          </a:p>
        </p:txBody>
      </p:sp>
    </p:spTree>
    <p:extLst>
      <p:ext uri="{BB962C8B-B14F-4D97-AF65-F5344CB8AC3E}">
        <p14:creationId xmlns:p14="http://schemas.microsoft.com/office/powerpoint/2010/main" val="19115823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Bibliography and References</a:t>
            </a:r>
            <a:endParaRPr lang="en-US" dirty="0"/>
          </a:p>
        </p:txBody>
      </p:sp>
      <p:sp>
        <p:nvSpPr>
          <p:cNvPr id="5" name="Text Placeholder 4"/>
          <p:cNvSpPr>
            <a:spLocks noGrp="1"/>
          </p:cNvSpPr>
          <p:nvPr>
            <p:ph type="body" idx="1"/>
          </p:nvPr>
        </p:nvSpPr>
        <p:spPr/>
        <p:txBody>
          <a:bodyPr/>
          <a:lstStyle/>
          <a:p>
            <a:r>
              <a:rPr lang="en-US" dirty="0" smtClean="0"/>
              <a:t>Where to look for information?</a:t>
            </a:r>
            <a:endParaRPr lang="en-US" dirty="0"/>
          </a:p>
        </p:txBody>
      </p:sp>
    </p:spTree>
    <p:extLst>
      <p:ext uri="{BB962C8B-B14F-4D97-AF65-F5344CB8AC3E}">
        <p14:creationId xmlns:p14="http://schemas.microsoft.com/office/powerpoint/2010/main" val="30245855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&amp; References</a:t>
            </a:r>
            <a:endParaRPr lang="en-US" dirty="0"/>
          </a:p>
        </p:txBody>
      </p:sp>
      <p:sp>
        <p:nvSpPr>
          <p:cNvPr id="3" name="Content Placeholder 2"/>
          <p:cNvSpPr>
            <a:spLocks noGrp="1"/>
          </p:cNvSpPr>
          <p:nvPr>
            <p:ph sz="quarter" idx="13"/>
          </p:nvPr>
        </p:nvSpPr>
        <p:spPr/>
        <p:txBody>
          <a:bodyPr>
            <a:normAutofit/>
          </a:bodyPr>
          <a:lstStyle/>
          <a:p>
            <a:r>
              <a:rPr lang="en-US" dirty="0" smtClean="0"/>
              <a:t>This is a list some relevant material. No specific logical order was applied to the list. The list is in no way complete nor aims to be.</a:t>
            </a:r>
          </a:p>
          <a:p>
            <a:r>
              <a:rPr lang="en-US" dirty="0" smtClean="0">
                <a:hlinkClick r:id="rId3"/>
              </a:rPr>
              <a:t>Dino Dai </a:t>
            </a:r>
            <a:r>
              <a:rPr lang="en-US" dirty="0" err="1" smtClean="0">
                <a:hlinkClick r:id="rId3"/>
              </a:rPr>
              <a:t>Zvoi</a:t>
            </a:r>
            <a:r>
              <a:rPr lang="en-US" dirty="0" smtClean="0">
                <a:hlinkClick r:id="rId3"/>
              </a:rPr>
              <a:t> publications on DBT and security</a:t>
            </a:r>
            <a:endParaRPr lang="en-US" dirty="0" smtClean="0"/>
          </a:p>
          <a:p>
            <a:r>
              <a:rPr lang="en-US" dirty="0" err="1" smtClean="0">
                <a:hlinkClick r:id="rId4"/>
              </a:rPr>
              <a:t>Shellcode</a:t>
            </a:r>
            <a:r>
              <a:rPr lang="en-US" dirty="0" smtClean="0">
                <a:hlinkClick r:id="rId4"/>
              </a:rPr>
              <a:t> analysis using DBI / Daniel </a:t>
            </a:r>
            <a:r>
              <a:rPr lang="en-US" dirty="0" err="1" smtClean="0">
                <a:hlinkClick r:id="rId4"/>
              </a:rPr>
              <a:t>Radu</a:t>
            </a:r>
            <a:r>
              <a:rPr lang="en-US" dirty="0" smtClean="0">
                <a:hlinkClick r:id="rId4"/>
              </a:rPr>
              <a:t> &amp; Bruce Dang (Caro 2011)</a:t>
            </a:r>
            <a:endParaRPr lang="en-US" dirty="0" smtClean="0"/>
          </a:p>
          <a:p>
            <a:r>
              <a:rPr lang="en-US" dirty="0">
                <a:hlinkClick r:id="rId5"/>
              </a:rPr>
              <a:t>Black Box Auditing Adobe Shockwave / Black Box Auditing Adobe Shockwave</a:t>
            </a:r>
            <a:endParaRPr lang="en-US" dirty="0"/>
          </a:p>
          <a:p>
            <a:r>
              <a:rPr lang="en-US" dirty="0" smtClean="0">
                <a:hlinkClick r:id="rId6"/>
              </a:rPr>
              <a:t>Making </a:t>
            </a:r>
            <a:r>
              <a:rPr lang="en-US" dirty="0">
                <a:hlinkClick r:id="rId6"/>
              </a:rPr>
              <a:t>Software Dumber / </a:t>
            </a:r>
            <a:r>
              <a:rPr lang="en-US" dirty="0" err="1">
                <a:hlinkClick r:id="rId6"/>
              </a:rPr>
              <a:t>Tavis</a:t>
            </a:r>
            <a:r>
              <a:rPr lang="en-US" dirty="0">
                <a:hlinkClick r:id="rId6"/>
              </a:rPr>
              <a:t> Ormandy</a:t>
            </a:r>
            <a:endParaRPr lang="en-US" dirty="0"/>
          </a:p>
          <a:p>
            <a:endParaRPr lang="en-US" dirty="0" smtClean="0"/>
          </a:p>
          <a:p>
            <a:endParaRPr lang="en-US" dirty="0"/>
          </a:p>
        </p:txBody>
      </p:sp>
    </p:spTree>
    <p:extLst>
      <p:ext uri="{BB962C8B-B14F-4D97-AF65-F5344CB8AC3E}">
        <p14:creationId xmlns:p14="http://schemas.microsoft.com/office/powerpoint/2010/main" val="17584942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&amp; References</a:t>
            </a:r>
          </a:p>
        </p:txBody>
      </p:sp>
      <p:sp>
        <p:nvSpPr>
          <p:cNvPr id="3" name="Content Placeholder 2"/>
          <p:cNvSpPr>
            <a:spLocks noGrp="1"/>
          </p:cNvSpPr>
          <p:nvPr>
            <p:ph sz="quarter" idx="13"/>
          </p:nvPr>
        </p:nvSpPr>
        <p:spPr>
          <a:xfrm>
            <a:off x="609600" y="1600199"/>
            <a:ext cx="7924800" cy="4359729"/>
          </a:xfrm>
        </p:spPr>
        <p:txBody>
          <a:bodyPr>
            <a:normAutofit lnSpcReduction="10000"/>
          </a:bodyPr>
          <a:lstStyle/>
          <a:p>
            <a:r>
              <a:rPr lang="en-US" dirty="0">
                <a:hlinkClick r:id="rId2"/>
              </a:rPr>
              <a:t>Taint Analysis / Edgar Barbosa</a:t>
            </a:r>
            <a:endParaRPr lang="en-US" dirty="0"/>
          </a:p>
          <a:p>
            <a:r>
              <a:rPr lang="en-US" dirty="0" err="1" smtClean="0">
                <a:hlinkClick r:id="rId3"/>
              </a:rPr>
              <a:t>ROPdefender</a:t>
            </a:r>
            <a:r>
              <a:rPr lang="en-US" dirty="0" smtClean="0">
                <a:hlinkClick r:id="rId3"/>
              </a:rPr>
              <a:t>: A Detection Tool to Defend Against Return-Oriented Programming Attacks </a:t>
            </a:r>
            <a:r>
              <a:rPr lang="en-US" dirty="0">
                <a:hlinkClick r:id="rId3"/>
              </a:rPr>
              <a:t>/ Lucas </a:t>
            </a:r>
            <a:r>
              <a:rPr lang="en-US" dirty="0" err="1">
                <a:hlinkClick r:id="rId3"/>
              </a:rPr>
              <a:t>Davi</a:t>
            </a:r>
            <a:r>
              <a:rPr lang="en-US" dirty="0">
                <a:hlinkClick r:id="rId3"/>
              </a:rPr>
              <a:t>, Ahmad-Reza </a:t>
            </a:r>
            <a:r>
              <a:rPr lang="en-US" dirty="0" err="1">
                <a:hlinkClick r:id="rId3"/>
              </a:rPr>
              <a:t>Sadeghi</a:t>
            </a:r>
            <a:r>
              <a:rPr lang="en-US" dirty="0">
                <a:hlinkClick r:id="rId3"/>
              </a:rPr>
              <a:t>, Marcel </a:t>
            </a:r>
            <a:r>
              <a:rPr lang="en-US" dirty="0" err="1" smtClean="0">
                <a:hlinkClick r:id="rId3"/>
              </a:rPr>
              <a:t>Winandy</a:t>
            </a:r>
            <a:endParaRPr lang="en-US" dirty="0" smtClean="0"/>
          </a:p>
          <a:p>
            <a:r>
              <a:rPr lang="en-US" dirty="0">
                <a:hlinkClick r:id="rId4"/>
              </a:rPr>
              <a:t>Hybrid Analysis of </a:t>
            </a:r>
            <a:r>
              <a:rPr lang="en-US" dirty="0" err="1">
                <a:hlinkClick r:id="rId4"/>
              </a:rPr>
              <a:t>Executables</a:t>
            </a:r>
            <a:r>
              <a:rPr lang="en-US" dirty="0">
                <a:hlinkClick r:id="rId4"/>
              </a:rPr>
              <a:t> to Detect </a:t>
            </a:r>
            <a:r>
              <a:rPr lang="en-US" dirty="0" smtClean="0">
                <a:hlinkClick r:id="rId4"/>
              </a:rPr>
              <a:t>Security Vulnerabilities</a:t>
            </a:r>
            <a:endParaRPr lang="en-US" dirty="0" smtClean="0"/>
          </a:p>
          <a:p>
            <a:r>
              <a:rPr lang="en-US" dirty="0" err="1" smtClean="0">
                <a:hlinkClick r:id="rId5"/>
              </a:rPr>
              <a:t>Tripux</a:t>
            </a:r>
            <a:r>
              <a:rPr lang="en-US" dirty="0">
                <a:hlinkClick r:id="rId5"/>
              </a:rPr>
              <a:t>: Reverse-Engineering Of Malware Packers For </a:t>
            </a:r>
            <a:r>
              <a:rPr lang="en-US" dirty="0" smtClean="0">
                <a:hlinkClick r:id="rId5"/>
              </a:rPr>
              <a:t>Dummies / Joan </a:t>
            </a:r>
            <a:r>
              <a:rPr lang="en-US" dirty="0" err="1" smtClean="0">
                <a:hlinkClick r:id="rId5"/>
              </a:rPr>
              <a:t>Calvet</a:t>
            </a:r>
            <a:endParaRPr lang="en-US" dirty="0" smtClean="0"/>
          </a:p>
          <a:p>
            <a:r>
              <a:rPr lang="en-US" dirty="0" err="1" smtClean="0">
                <a:hlinkClick r:id="rId6"/>
              </a:rPr>
              <a:t>Tripux</a:t>
            </a:r>
            <a:r>
              <a:rPr lang="en-US" dirty="0" smtClean="0">
                <a:hlinkClick r:id="rId6"/>
              </a:rPr>
              <a:t> @ Google code </a:t>
            </a:r>
            <a:endParaRPr lang="en-US" dirty="0" smtClean="0"/>
          </a:p>
          <a:p>
            <a:r>
              <a:rPr lang="en-US" dirty="0" err="1">
                <a:hlinkClick r:id="rId7"/>
              </a:rPr>
              <a:t>devilheart</a:t>
            </a:r>
            <a:r>
              <a:rPr lang="en-US" dirty="0">
                <a:hlinkClick r:id="rId7"/>
              </a:rPr>
              <a:t>: Analysis of the spread of taint of MS-Word </a:t>
            </a:r>
            <a:endParaRPr lang="en-US" dirty="0"/>
          </a:p>
          <a:p>
            <a:endParaRPr lang="en-US" dirty="0"/>
          </a:p>
        </p:txBody>
      </p:sp>
    </p:spTree>
    <p:extLst>
      <p:ext uri="{BB962C8B-B14F-4D97-AF65-F5344CB8AC3E}">
        <p14:creationId xmlns:p14="http://schemas.microsoft.com/office/powerpoint/2010/main" val="47533513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&amp; References</a:t>
            </a:r>
          </a:p>
        </p:txBody>
      </p:sp>
      <p:sp>
        <p:nvSpPr>
          <p:cNvPr id="3" name="Content Placeholder 2"/>
          <p:cNvSpPr>
            <a:spLocks noGrp="1"/>
          </p:cNvSpPr>
          <p:nvPr>
            <p:ph sz="quarter" idx="13"/>
          </p:nvPr>
        </p:nvSpPr>
        <p:spPr>
          <a:xfrm>
            <a:off x="609600" y="1600199"/>
            <a:ext cx="7924800" cy="4359729"/>
          </a:xfrm>
        </p:spPr>
        <p:txBody>
          <a:bodyPr>
            <a:normAutofit lnSpcReduction="10000"/>
          </a:bodyPr>
          <a:lstStyle/>
          <a:p>
            <a:r>
              <a:rPr lang="en-US" dirty="0">
                <a:hlinkClick r:id="rId2"/>
              </a:rPr>
              <a:t>PIN home page </a:t>
            </a:r>
            <a:endParaRPr lang="en-US" dirty="0"/>
          </a:p>
          <a:p>
            <a:r>
              <a:rPr lang="en-US" dirty="0">
                <a:hlinkClick r:id="rId3"/>
              </a:rPr>
              <a:t>PIN mailing list @Yahoo (</a:t>
            </a:r>
            <a:r>
              <a:rPr lang="en-US" dirty="0" err="1">
                <a:hlinkClick r:id="rId3"/>
              </a:rPr>
              <a:t>PinHeads</a:t>
            </a:r>
            <a:r>
              <a:rPr lang="en-US" dirty="0">
                <a:hlinkClick r:id="rId3"/>
              </a:rPr>
              <a:t>) </a:t>
            </a:r>
            <a:endParaRPr lang="en-US" dirty="0"/>
          </a:p>
          <a:p>
            <a:r>
              <a:rPr lang="en-US" dirty="0" smtClean="0">
                <a:hlinkClick r:id="rId4"/>
              </a:rPr>
              <a:t>Pin online documentation</a:t>
            </a:r>
            <a:endParaRPr lang="en-US" dirty="0" smtClean="0"/>
          </a:p>
          <a:p>
            <a:r>
              <a:rPr lang="en-US" dirty="0" err="1" smtClean="0">
                <a:hlinkClick r:id="rId5"/>
              </a:rPr>
              <a:t>DynamoRIO</a:t>
            </a:r>
            <a:r>
              <a:rPr lang="en-US" dirty="0" smtClean="0">
                <a:hlinkClick r:id="rId5"/>
              </a:rPr>
              <a:t> mailing list</a:t>
            </a:r>
            <a:endParaRPr lang="en-US" dirty="0" smtClean="0"/>
          </a:p>
          <a:p>
            <a:r>
              <a:rPr lang="en-US" dirty="0" err="1" smtClean="0">
                <a:hlinkClick r:id="rId6"/>
              </a:rPr>
              <a:t>DynamoRIO</a:t>
            </a:r>
            <a:r>
              <a:rPr lang="en-US" dirty="0" smtClean="0">
                <a:hlinkClick r:id="rId6"/>
              </a:rPr>
              <a:t> homepage</a:t>
            </a:r>
            <a:endParaRPr lang="en-US" dirty="0" smtClean="0"/>
          </a:p>
          <a:p>
            <a:r>
              <a:rPr lang="en-US" dirty="0" err="1" smtClean="0">
                <a:hlinkClick r:id="rId7"/>
              </a:rPr>
              <a:t>Valgrind</a:t>
            </a:r>
            <a:r>
              <a:rPr lang="en-US" dirty="0" smtClean="0">
                <a:hlinkClick r:id="rId7"/>
              </a:rPr>
              <a:t> homepage</a:t>
            </a:r>
            <a:endParaRPr lang="en-US" dirty="0" smtClean="0"/>
          </a:p>
          <a:p>
            <a:r>
              <a:rPr lang="en-US" dirty="0" smtClean="0">
                <a:hlinkClick r:id="rId8"/>
              </a:rPr>
              <a:t>ERESI project</a:t>
            </a:r>
            <a:endParaRPr lang="en-US" dirty="0" smtClean="0"/>
          </a:p>
          <a:p>
            <a:r>
              <a:rPr lang="en-US" dirty="0">
                <a:hlinkClick r:id="rId9"/>
              </a:rPr>
              <a:t>Secure Execution Via Program </a:t>
            </a:r>
            <a:r>
              <a:rPr lang="en-US" dirty="0" smtClean="0">
                <a:hlinkClick r:id="rId9"/>
              </a:rPr>
              <a:t>Shepherding </a:t>
            </a:r>
            <a:r>
              <a:rPr lang="en-US" dirty="0">
                <a:hlinkClick r:id="rId9"/>
              </a:rPr>
              <a:t>/ Vladimir </a:t>
            </a:r>
            <a:r>
              <a:rPr lang="en-US" dirty="0" err="1">
                <a:hlinkClick r:id="rId9"/>
              </a:rPr>
              <a:t>Kiriansky</a:t>
            </a:r>
            <a:r>
              <a:rPr lang="en-US" dirty="0">
                <a:hlinkClick r:id="rId9"/>
              </a:rPr>
              <a:t>, Derek </a:t>
            </a:r>
            <a:r>
              <a:rPr lang="en-US" dirty="0" err="1">
                <a:hlinkClick r:id="rId9"/>
              </a:rPr>
              <a:t>Bruening</a:t>
            </a:r>
            <a:r>
              <a:rPr lang="en-US" dirty="0">
                <a:hlinkClick r:id="rId9"/>
              </a:rPr>
              <a:t>, </a:t>
            </a:r>
            <a:r>
              <a:rPr lang="en-US" dirty="0" err="1">
                <a:hlinkClick r:id="rId9"/>
              </a:rPr>
              <a:t>Saman</a:t>
            </a:r>
            <a:r>
              <a:rPr lang="en-US" dirty="0">
                <a:hlinkClick r:id="rId9"/>
              </a:rPr>
              <a:t> </a:t>
            </a:r>
            <a:r>
              <a:rPr lang="en-US" dirty="0" err="1">
                <a:hlinkClick r:id="rId9"/>
              </a:rPr>
              <a:t>Amarasinghe</a:t>
            </a:r>
            <a:endParaRPr lang="en-US" dirty="0" smtClean="0"/>
          </a:p>
        </p:txBody>
      </p:sp>
    </p:spTree>
    <p:extLst>
      <p:ext uri="{BB962C8B-B14F-4D97-AF65-F5344CB8AC3E}">
        <p14:creationId xmlns:p14="http://schemas.microsoft.com/office/powerpoint/2010/main" val="3159469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info about PIN</a:t>
            </a:r>
            <a:endParaRPr lang="en-US" dirty="0"/>
          </a:p>
        </p:txBody>
      </p:sp>
      <p:sp>
        <p:nvSpPr>
          <p:cNvPr id="3" name="Content Placeholder 2"/>
          <p:cNvSpPr>
            <a:spLocks noGrp="1"/>
          </p:cNvSpPr>
          <p:nvPr>
            <p:ph sz="quarter" idx="13"/>
          </p:nvPr>
        </p:nvSpPr>
        <p:spPr/>
        <p:txBody>
          <a:bodyPr/>
          <a:lstStyle/>
          <a:p>
            <a:r>
              <a:rPr lang="en-US" dirty="0" smtClean="0"/>
              <a:t>Website: </a:t>
            </a:r>
            <a:r>
              <a:rPr lang="en-US" dirty="0" smtClean="0">
                <a:hlinkClick r:id="rId3"/>
              </a:rPr>
              <a:t>www.pintool.org</a:t>
            </a:r>
            <a:r>
              <a:rPr lang="en-US" dirty="0" smtClean="0"/>
              <a:t> </a:t>
            </a:r>
          </a:p>
          <a:p>
            <a:r>
              <a:rPr lang="en-US" dirty="0" smtClean="0"/>
              <a:t>Mailing list @ Yahoo groups: </a:t>
            </a:r>
            <a:r>
              <a:rPr lang="en-US" dirty="0" smtClean="0">
                <a:hlinkClick r:id="rId4"/>
              </a:rPr>
              <a:t>Pinheads</a:t>
            </a:r>
            <a:endParaRPr lang="en-US" dirty="0"/>
          </a:p>
        </p:txBody>
      </p:sp>
    </p:spTree>
    <p:extLst>
      <p:ext uri="{BB962C8B-B14F-4D97-AF65-F5344CB8AC3E}">
        <p14:creationId xmlns:p14="http://schemas.microsoft.com/office/powerpoint/2010/main" val="3243271288"/>
      </p:ext>
    </p:extLst>
  </p:cSld>
  <p:clrMapOvr>
    <a:masterClrMapping/>
  </p:clrMapOvr>
  <mc:AlternateContent xmlns:mc="http://schemas.openxmlformats.org/markup-compatibility/2006" xmlns:p14="http://schemas.microsoft.com/office/powerpoint/2010/main">
    <mc:Choice Requires="p14">
      <p:transition spd="slow" p14:dur="2000" advTm="96368"/>
    </mc:Choice>
    <mc:Fallback xmlns="">
      <p:transition spd="slow" advTm="96368"/>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&amp; References</a:t>
            </a:r>
          </a:p>
        </p:txBody>
      </p:sp>
      <p:sp>
        <p:nvSpPr>
          <p:cNvPr id="3" name="Content Placeholder 2"/>
          <p:cNvSpPr>
            <a:spLocks noGrp="1"/>
          </p:cNvSpPr>
          <p:nvPr>
            <p:ph sz="quarter" idx="13"/>
          </p:nvPr>
        </p:nvSpPr>
        <p:spPr>
          <a:xfrm>
            <a:off x="609600" y="1600199"/>
            <a:ext cx="7924800" cy="4359729"/>
          </a:xfrm>
        </p:spPr>
        <p:txBody>
          <a:bodyPr>
            <a:normAutofit/>
          </a:bodyPr>
          <a:lstStyle/>
          <a:p>
            <a:r>
              <a:rPr lang="en-US" dirty="0" err="1" smtClean="0">
                <a:hlinkClick r:id="rId2"/>
              </a:rPr>
              <a:t>Pincov</a:t>
            </a:r>
            <a:r>
              <a:rPr lang="en-US" dirty="0" smtClean="0">
                <a:hlinkClick r:id="rId2"/>
              </a:rPr>
              <a:t> – a code coverage module for PIN</a:t>
            </a:r>
            <a:endParaRPr lang="en-US" dirty="0" smtClean="0"/>
          </a:p>
          <a:p>
            <a:r>
              <a:rPr lang="en-US" dirty="0" smtClean="0">
                <a:hlinkClick r:id="rId3"/>
              </a:rPr>
              <a:t>P-debugger – a multi thread debugging tool based on PIN</a:t>
            </a:r>
            <a:endParaRPr lang="en-US" dirty="0" smtClean="0"/>
          </a:p>
          <a:p>
            <a:r>
              <a:rPr lang="en-US" dirty="0" err="1" smtClean="0">
                <a:hlinkClick r:id="rId4"/>
              </a:rPr>
              <a:t>Tartetatintools</a:t>
            </a:r>
            <a:r>
              <a:rPr lang="en-US" dirty="0" smtClean="0">
                <a:hlinkClick r:id="rId4"/>
              </a:rPr>
              <a:t> </a:t>
            </a:r>
            <a:r>
              <a:rPr lang="en-US" dirty="0">
                <a:hlinkClick r:id="rId4"/>
              </a:rPr>
              <a:t>- a bunch of experimental </a:t>
            </a:r>
            <a:r>
              <a:rPr lang="en-US" dirty="0" err="1">
                <a:hlinkClick r:id="rId4"/>
              </a:rPr>
              <a:t>pintools</a:t>
            </a:r>
            <a:r>
              <a:rPr lang="en-US" dirty="0">
                <a:hlinkClick r:id="rId4"/>
              </a:rPr>
              <a:t> for malware </a:t>
            </a:r>
            <a:r>
              <a:rPr lang="en-US" dirty="0" smtClean="0">
                <a:hlinkClick r:id="rId4"/>
              </a:rPr>
              <a:t>analysis</a:t>
            </a:r>
            <a:endParaRPr lang="en-US" dirty="0" smtClean="0"/>
          </a:p>
          <a:p>
            <a:r>
              <a:rPr lang="en-US" dirty="0" err="1" smtClean="0">
                <a:hlinkClick r:id="rId5"/>
              </a:rPr>
              <a:t>PrivacyScope</a:t>
            </a:r>
            <a:endParaRPr lang="en-US" dirty="0" smtClean="0"/>
          </a:p>
          <a:p>
            <a:r>
              <a:rPr lang="en-US" dirty="0" err="1" smtClean="0">
                <a:hlinkClick r:id="rId6"/>
              </a:rPr>
              <a:t>TaintDroid</a:t>
            </a:r>
            <a:endParaRPr lang="en-US" dirty="0" smtClean="0"/>
          </a:p>
          <a:p>
            <a:r>
              <a:rPr lang="en-US" dirty="0">
                <a:hlinkClick r:id="rId7"/>
              </a:rPr>
              <a:t>Dynamic Binary Instrumentation for </a:t>
            </a:r>
            <a:r>
              <a:rPr lang="en-US" dirty="0" err="1" smtClean="0">
                <a:hlinkClick r:id="rId7"/>
              </a:rPr>
              <a:t>Deobfuscation</a:t>
            </a:r>
            <a:r>
              <a:rPr lang="en-US" dirty="0" smtClean="0">
                <a:hlinkClick r:id="rId7"/>
              </a:rPr>
              <a:t> and </a:t>
            </a:r>
            <a:r>
              <a:rPr lang="en-US" dirty="0">
                <a:hlinkClick r:id="rId7"/>
              </a:rPr>
              <a:t>Unpacking / Jean-Yves Marion, Daniel Reynaud</a:t>
            </a:r>
            <a:endParaRPr lang="en-US" dirty="0"/>
          </a:p>
        </p:txBody>
      </p:sp>
    </p:spTree>
    <p:extLst>
      <p:ext uri="{BB962C8B-B14F-4D97-AF65-F5344CB8AC3E}">
        <p14:creationId xmlns:p14="http://schemas.microsoft.com/office/powerpoint/2010/main" val="152177714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&amp; References</a:t>
            </a:r>
          </a:p>
        </p:txBody>
      </p:sp>
      <p:sp>
        <p:nvSpPr>
          <p:cNvPr id="3" name="Content Placeholder 2"/>
          <p:cNvSpPr>
            <a:spLocks noGrp="1"/>
          </p:cNvSpPr>
          <p:nvPr>
            <p:ph sz="quarter" idx="13"/>
          </p:nvPr>
        </p:nvSpPr>
        <p:spPr>
          <a:xfrm>
            <a:off x="609600" y="1600199"/>
            <a:ext cx="7924800" cy="4359729"/>
          </a:xfrm>
        </p:spPr>
        <p:txBody>
          <a:bodyPr>
            <a:normAutofit lnSpcReduction="10000"/>
          </a:bodyPr>
          <a:lstStyle/>
          <a:p>
            <a:r>
              <a:rPr lang="en-US" dirty="0" smtClean="0">
                <a:hlinkClick r:id="rId2"/>
              </a:rPr>
              <a:t>Automated </a:t>
            </a:r>
            <a:r>
              <a:rPr lang="en-US" dirty="0" err="1" smtClean="0">
                <a:hlinkClick r:id="rId2"/>
              </a:rPr>
              <a:t>Identication</a:t>
            </a:r>
            <a:r>
              <a:rPr lang="en-US" dirty="0" smtClean="0">
                <a:hlinkClick r:id="rId2"/>
              </a:rPr>
              <a:t> of Cryptographic Primitives in Binary Programs </a:t>
            </a:r>
            <a:r>
              <a:rPr lang="en-US" dirty="0">
                <a:hlinkClick r:id="rId2"/>
              </a:rPr>
              <a:t>/ Felix </a:t>
            </a:r>
            <a:r>
              <a:rPr lang="en-US" dirty="0" err="1" smtClean="0">
                <a:hlinkClick r:id="rId2"/>
              </a:rPr>
              <a:t>Grobert</a:t>
            </a:r>
            <a:r>
              <a:rPr lang="en-US" dirty="0" smtClean="0">
                <a:hlinkClick r:id="rId2"/>
              </a:rPr>
              <a:t>, </a:t>
            </a:r>
            <a:r>
              <a:rPr lang="en-US" dirty="0" err="1">
                <a:hlinkClick r:id="rId2"/>
              </a:rPr>
              <a:t>Carsten</a:t>
            </a:r>
            <a:r>
              <a:rPr lang="en-US" dirty="0">
                <a:hlinkClick r:id="rId2"/>
              </a:rPr>
              <a:t> </a:t>
            </a:r>
            <a:r>
              <a:rPr lang="en-US" dirty="0" err="1" smtClean="0">
                <a:hlinkClick r:id="rId2"/>
              </a:rPr>
              <a:t>Willems</a:t>
            </a:r>
            <a:r>
              <a:rPr lang="en-US" dirty="0" smtClean="0">
                <a:hlinkClick r:id="rId2"/>
              </a:rPr>
              <a:t> </a:t>
            </a:r>
            <a:r>
              <a:rPr lang="en-US" dirty="0">
                <a:hlinkClick r:id="rId2"/>
              </a:rPr>
              <a:t>and Thorsten </a:t>
            </a:r>
            <a:r>
              <a:rPr lang="en-US" dirty="0" err="1" smtClean="0">
                <a:hlinkClick r:id="rId2"/>
              </a:rPr>
              <a:t>Holz</a:t>
            </a:r>
            <a:endParaRPr lang="en-US" dirty="0" smtClean="0"/>
          </a:p>
          <a:p>
            <a:r>
              <a:rPr lang="en-US" dirty="0" smtClean="0">
                <a:hlinkClick r:id="rId3"/>
              </a:rPr>
              <a:t>Covert Debugging: Circumventing Software Armoring Techniques / Danny Quist, </a:t>
            </a:r>
            <a:r>
              <a:rPr lang="en-US" dirty="0" err="1" smtClean="0">
                <a:hlinkClick r:id="rId3"/>
              </a:rPr>
              <a:t>Valsmith</a:t>
            </a:r>
            <a:endParaRPr lang="en-US" dirty="0" smtClean="0"/>
          </a:p>
          <a:p>
            <a:r>
              <a:rPr lang="en-US" dirty="0" smtClean="0">
                <a:hlinkClick r:id="rId4"/>
              </a:rPr>
              <a:t>Using </a:t>
            </a:r>
            <a:r>
              <a:rPr lang="en-US" dirty="0">
                <a:hlinkClick r:id="rId4"/>
              </a:rPr>
              <a:t>feedback to improve black box fuzz testing of SAT </a:t>
            </a:r>
            <a:r>
              <a:rPr lang="en-US" dirty="0" smtClean="0">
                <a:hlinkClick r:id="rId4"/>
              </a:rPr>
              <a:t>solvers</a:t>
            </a:r>
            <a:endParaRPr lang="en-US" dirty="0" smtClean="0"/>
          </a:p>
          <a:p>
            <a:r>
              <a:rPr lang="en-US" dirty="0">
                <a:hlinkClick r:id="rId5"/>
              </a:rPr>
              <a:t>All You Ever Wanted to Know About Dynamic Taint Analysis and Forward Symbolic Execution / Edward J. Schwartz, </a:t>
            </a:r>
            <a:r>
              <a:rPr lang="en-US" dirty="0" err="1">
                <a:hlinkClick r:id="rId5"/>
              </a:rPr>
              <a:t>Thanassis</a:t>
            </a:r>
            <a:r>
              <a:rPr lang="en-US" dirty="0">
                <a:hlinkClick r:id="rId5"/>
              </a:rPr>
              <a:t> Avgerinos, David </a:t>
            </a:r>
            <a:r>
              <a:rPr lang="en-US" dirty="0" err="1">
                <a:hlinkClick r:id="rId5"/>
              </a:rPr>
              <a:t>Brumley</a:t>
            </a:r>
            <a:endParaRPr lang="en-US" dirty="0"/>
          </a:p>
          <a:p>
            <a:r>
              <a:rPr lang="en-US" dirty="0" smtClean="0">
                <a:hlinkClick r:id="rId6"/>
              </a:rPr>
              <a:t>Automated SW debugging using PIN</a:t>
            </a:r>
            <a:endParaRPr lang="en-US" dirty="0"/>
          </a:p>
        </p:txBody>
      </p:sp>
    </p:spTree>
    <p:extLst>
      <p:ext uri="{BB962C8B-B14F-4D97-AF65-F5344CB8AC3E}">
        <p14:creationId xmlns:p14="http://schemas.microsoft.com/office/powerpoint/2010/main" val="13144034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&amp; References</a:t>
            </a:r>
          </a:p>
        </p:txBody>
      </p:sp>
      <p:sp>
        <p:nvSpPr>
          <p:cNvPr id="3" name="Content Placeholder 2"/>
          <p:cNvSpPr>
            <a:spLocks noGrp="1"/>
          </p:cNvSpPr>
          <p:nvPr>
            <p:ph sz="quarter" idx="13"/>
          </p:nvPr>
        </p:nvSpPr>
        <p:spPr>
          <a:xfrm>
            <a:off x="609600" y="1600199"/>
            <a:ext cx="7924800" cy="4359729"/>
          </a:xfrm>
        </p:spPr>
        <p:txBody>
          <a:bodyPr>
            <a:normAutofit lnSpcReduction="10000"/>
          </a:bodyPr>
          <a:lstStyle/>
          <a:p>
            <a:r>
              <a:rPr lang="en-US" dirty="0" err="1">
                <a:hlinkClick r:id="rId2"/>
              </a:rPr>
              <a:t>Determina</a:t>
            </a:r>
            <a:r>
              <a:rPr lang="en-US" dirty="0">
                <a:hlinkClick r:id="rId2"/>
              </a:rPr>
              <a:t> website (no real information)</a:t>
            </a:r>
            <a:endParaRPr lang="en-US" dirty="0"/>
          </a:p>
          <a:p>
            <a:r>
              <a:rPr lang="en-US" dirty="0" err="1" smtClean="0">
                <a:hlinkClick r:id="rId3"/>
              </a:rPr>
              <a:t>Determina</a:t>
            </a:r>
            <a:r>
              <a:rPr lang="en-US" dirty="0" smtClean="0">
                <a:hlinkClick r:id="rId3"/>
              </a:rPr>
              <a:t> blog</a:t>
            </a:r>
            <a:endParaRPr lang="en-US" dirty="0" smtClean="0"/>
          </a:p>
          <a:p>
            <a:r>
              <a:rPr lang="en-US" dirty="0" smtClean="0">
                <a:hlinkClick r:id="rId4"/>
              </a:rPr>
              <a:t>Sweeper</a:t>
            </a:r>
            <a:r>
              <a:rPr lang="en-US" dirty="0">
                <a:hlinkClick r:id="rId4"/>
              </a:rPr>
              <a:t>: A Lightweight End-to-End System for Defending Against </a:t>
            </a:r>
            <a:r>
              <a:rPr lang="en-US" dirty="0" smtClean="0">
                <a:hlinkClick r:id="rId4"/>
              </a:rPr>
              <a:t>Fast Worms / </a:t>
            </a:r>
            <a:r>
              <a:rPr lang="en-US" dirty="0">
                <a:hlinkClick r:id="rId4"/>
              </a:rPr>
              <a:t>James </a:t>
            </a:r>
            <a:r>
              <a:rPr lang="en-US" dirty="0" smtClean="0">
                <a:hlinkClick r:id="rId4"/>
              </a:rPr>
              <a:t>Newsome, David </a:t>
            </a:r>
            <a:r>
              <a:rPr lang="en-US" dirty="0" err="1" smtClean="0">
                <a:hlinkClick r:id="rId4"/>
              </a:rPr>
              <a:t>Brumley</a:t>
            </a:r>
            <a:r>
              <a:rPr lang="en-US" dirty="0" smtClean="0">
                <a:hlinkClick r:id="rId4"/>
              </a:rPr>
              <a:t>, et. el.</a:t>
            </a:r>
            <a:endParaRPr lang="en-US" dirty="0" smtClean="0"/>
          </a:p>
          <a:p>
            <a:r>
              <a:rPr lang="en-US" dirty="0">
                <a:hlinkClick r:id="rId5"/>
              </a:rPr>
              <a:t>Hunting Trojan Horses </a:t>
            </a:r>
            <a:r>
              <a:rPr lang="en-US" dirty="0" smtClean="0">
                <a:hlinkClick r:id="rId5"/>
              </a:rPr>
              <a:t>/ </a:t>
            </a:r>
            <a:r>
              <a:rPr lang="en-US" dirty="0" err="1">
                <a:hlinkClick r:id="rId5"/>
              </a:rPr>
              <a:t>Micha</a:t>
            </a:r>
            <a:r>
              <a:rPr lang="en-US" dirty="0">
                <a:hlinkClick r:id="rId5"/>
              </a:rPr>
              <a:t> </a:t>
            </a:r>
            <a:r>
              <a:rPr lang="en-US" dirty="0" err="1">
                <a:hlinkClick r:id="rId5"/>
              </a:rPr>
              <a:t>Moffie</a:t>
            </a:r>
            <a:r>
              <a:rPr lang="en-US" dirty="0">
                <a:hlinkClick r:id="rId5"/>
              </a:rPr>
              <a:t> and David </a:t>
            </a:r>
            <a:r>
              <a:rPr lang="en-US" dirty="0" err="1" smtClean="0">
                <a:hlinkClick r:id="rId5"/>
              </a:rPr>
              <a:t>Kaeli</a:t>
            </a:r>
            <a:endParaRPr lang="en-US" dirty="0" smtClean="0"/>
          </a:p>
          <a:p>
            <a:r>
              <a:rPr lang="en-US" dirty="0" smtClean="0">
                <a:hlinkClick r:id="rId6"/>
              </a:rPr>
              <a:t>Helios: A </a:t>
            </a:r>
            <a:r>
              <a:rPr lang="en-US" dirty="0">
                <a:hlinkClick r:id="rId6"/>
              </a:rPr>
              <a:t>Fast, Portable and </a:t>
            </a:r>
            <a:r>
              <a:rPr lang="en-US" dirty="0" smtClean="0">
                <a:hlinkClick r:id="rId6"/>
              </a:rPr>
              <a:t>Transparent Instruction Tracer / </a:t>
            </a:r>
            <a:r>
              <a:rPr lang="en-US" dirty="0">
                <a:hlinkClick r:id="rId6"/>
              </a:rPr>
              <a:t>Stefan </a:t>
            </a:r>
            <a:r>
              <a:rPr lang="en-US" dirty="0" err="1" smtClean="0">
                <a:hlinkClick r:id="rId6"/>
              </a:rPr>
              <a:t>Bühlmann</a:t>
            </a:r>
            <a:r>
              <a:rPr lang="en-US" dirty="0" smtClean="0">
                <a:hlinkClick r:id="rId6"/>
              </a:rPr>
              <a:t> and </a:t>
            </a:r>
            <a:r>
              <a:rPr lang="en-US" dirty="0" err="1">
                <a:hlinkClick r:id="rId6"/>
              </a:rPr>
              <a:t>Endre</a:t>
            </a:r>
            <a:r>
              <a:rPr lang="en-US" dirty="0">
                <a:hlinkClick r:id="rId6"/>
              </a:rPr>
              <a:t> </a:t>
            </a:r>
            <a:r>
              <a:rPr lang="en-US" dirty="0" err="1" smtClean="0">
                <a:hlinkClick r:id="rId6"/>
              </a:rPr>
              <a:t>Bangerter</a:t>
            </a:r>
            <a:endParaRPr lang="en-US" dirty="0" smtClean="0"/>
          </a:p>
          <a:p>
            <a:r>
              <a:rPr lang="en-US" dirty="0" err="1" smtClean="0">
                <a:hlinkClick r:id="rId7"/>
              </a:rPr>
              <a:t>secuBT</a:t>
            </a:r>
            <a:r>
              <a:rPr lang="en-US" dirty="0" smtClean="0">
                <a:hlinkClick r:id="rId7"/>
              </a:rPr>
              <a:t>: </a:t>
            </a:r>
            <a:r>
              <a:rPr lang="en-US" dirty="0">
                <a:hlinkClick r:id="rId7"/>
              </a:rPr>
              <a:t>Hacking the Hackers with User-Space </a:t>
            </a:r>
            <a:r>
              <a:rPr lang="en-US" dirty="0" smtClean="0">
                <a:hlinkClick r:id="rId7"/>
              </a:rPr>
              <a:t>Virtualization / </a:t>
            </a:r>
            <a:r>
              <a:rPr lang="en-US" dirty="0">
                <a:hlinkClick r:id="rId7"/>
              </a:rPr>
              <a:t>Mathias </a:t>
            </a:r>
            <a:r>
              <a:rPr lang="en-US" dirty="0" smtClean="0">
                <a:hlinkClick r:id="rId7"/>
              </a:rPr>
              <a:t>Payer</a:t>
            </a:r>
            <a:endParaRPr lang="en-US" dirty="0" smtClean="0"/>
          </a:p>
        </p:txBody>
      </p:sp>
    </p:spTree>
    <p:extLst>
      <p:ext uri="{BB962C8B-B14F-4D97-AF65-F5344CB8AC3E}">
        <p14:creationId xmlns:p14="http://schemas.microsoft.com/office/powerpoint/2010/main" val="13144034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&amp; References</a:t>
            </a:r>
          </a:p>
        </p:txBody>
      </p:sp>
      <p:sp>
        <p:nvSpPr>
          <p:cNvPr id="3" name="Content Placeholder 2"/>
          <p:cNvSpPr>
            <a:spLocks noGrp="1"/>
          </p:cNvSpPr>
          <p:nvPr>
            <p:ph sz="quarter" idx="13"/>
          </p:nvPr>
        </p:nvSpPr>
        <p:spPr>
          <a:xfrm>
            <a:off x="609600" y="1600199"/>
            <a:ext cx="7924800" cy="4359729"/>
          </a:xfrm>
        </p:spPr>
        <p:txBody>
          <a:bodyPr>
            <a:normAutofit/>
          </a:bodyPr>
          <a:lstStyle/>
          <a:p>
            <a:r>
              <a:rPr lang="en-US" dirty="0" smtClean="0">
                <a:hlinkClick r:id="rId2"/>
              </a:rPr>
              <a:t>Understanding </a:t>
            </a:r>
            <a:r>
              <a:rPr lang="en-US" dirty="0" err="1" smtClean="0">
                <a:hlinkClick r:id="rId2"/>
              </a:rPr>
              <a:t>Swizzor’s</a:t>
            </a:r>
            <a:r>
              <a:rPr lang="en-US" dirty="0" smtClean="0">
                <a:hlinkClick r:id="rId2"/>
              </a:rPr>
              <a:t> Obfuscation </a:t>
            </a:r>
            <a:r>
              <a:rPr lang="en-US" dirty="0">
                <a:hlinkClick r:id="rId2"/>
              </a:rPr>
              <a:t>/ Joan </a:t>
            </a:r>
            <a:r>
              <a:rPr lang="en-US" dirty="0" err="1" smtClean="0">
                <a:hlinkClick r:id="rId2"/>
              </a:rPr>
              <a:t>Calvet</a:t>
            </a:r>
            <a:r>
              <a:rPr lang="en-US" dirty="0" smtClean="0">
                <a:hlinkClick r:id="rId2"/>
              </a:rPr>
              <a:t> and Pierre-Marc </a:t>
            </a:r>
            <a:r>
              <a:rPr lang="en-US" dirty="0">
                <a:hlinkClick r:id="rId2"/>
              </a:rPr>
              <a:t>Bureau </a:t>
            </a:r>
            <a:endParaRPr lang="en-US" dirty="0" smtClean="0"/>
          </a:p>
          <a:p>
            <a:r>
              <a:rPr lang="en-US" dirty="0">
                <a:hlinkClick r:id="rId3"/>
              </a:rPr>
              <a:t>GENESIS: A FRAMEWORK FOR </a:t>
            </a:r>
            <a:r>
              <a:rPr lang="en-US" dirty="0" smtClean="0">
                <a:hlinkClick r:id="rId3"/>
              </a:rPr>
              <a:t>ACHIEVING SOFTWARE </a:t>
            </a:r>
            <a:r>
              <a:rPr lang="en-US" dirty="0">
                <a:hlinkClick r:id="rId3"/>
              </a:rPr>
              <a:t>COMPONENT </a:t>
            </a:r>
            <a:r>
              <a:rPr lang="en-US" dirty="0" smtClean="0">
                <a:hlinkClick r:id="rId3"/>
              </a:rPr>
              <a:t>DIVERSITY</a:t>
            </a:r>
            <a:endParaRPr lang="en-US" dirty="0" smtClean="0"/>
          </a:p>
          <a:p>
            <a:r>
              <a:rPr lang="en-US" dirty="0" smtClean="0">
                <a:hlinkClick r:id="rId4"/>
              </a:rPr>
              <a:t>A </a:t>
            </a:r>
            <a:r>
              <a:rPr lang="en-US" dirty="0" err="1" smtClean="0">
                <a:hlinkClick r:id="rId4"/>
              </a:rPr>
              <a:t>PinTool</a:t>
            </a:r>
            <a:r>
              <a:rPr lang="en-US" dirty="0" smtClean="0">
                <a:hlinkClick r:id="rId4"/>
              </a:rPr>
              <a:t> implementing </a:t>
            </a:r>
            <a:r>
              <a:rPr lang="en-US" dirty="0" err="1" smtClean="0">
                <a:hlinkClick r:id="rId4"/>
              </a:rPr>
              <a:t>datacollider</a:t>
            </a:r>
            <a:r>
              <a:rPr lang="en-US" dirty="0" smtClean="0">
                <a:hlinkClick r:id="rId4"/>
              </a:rPr>
              <a:t> algorithm from MS </a:t>
            </a:r>
            <a:endParaRPr lang="en-US" dirty="0" smtClean="0"/>
          </a:p>
          <a:p>
            <a:r>
              <a:rPr lang="nl-NL" dirty="0">
                <a:hlinkClick r:id="rId5"/>
              </a:rPr>
              <a:t>Rootkit detection </a:t>
            </a:r>
            <a:r>
              <a:rPr lang="nl-NL" dirty="0" smtClean="0">
                <a:hlinkClick r:id="rId5"/>
              </a:rPr>
              <a:t>via Kernel </a:t>
            </a:r>
            <a:r>
              <a:rPr lang="nl-NL" dirty="0">
                <a:hlinkClick r:id="rId5"/>
              </a:rPr>
              <a:t>Code </a:t>
            </a:r>
            <a:r>
              <a:rPr lang="nl-NL" dirty="0" smtClean="0">
                <a:hlinkClick r:id="rId5"/>
              </a:rPr>
              <a:t>Tunneling </a:t>
            </a:r>
            <a:r>
              <a:rPr lang="nl-NL" dirty="0">
                <a:hlinkClick r:id="rId5"/>
              </a:rPr>
              <a:t>/ Mihai </a:t>
            </a:r>
            <a:r>
              <a:rPr lang="nl-NL" dirty="0" smtClean="0">
                <a:hlinkClick r:id="rId5"/>
              </a:rPr>
              <a:t>Chiriac</a:t>
            </a:r>
            <a:endParaRPr lang="nl-NL" dirty="0" smtClean="0"/>
          </a:p>
          <a:p>
            <a:r>
              <a:rPr lang="en-US" dirty="0" err="1">
                <a:hlinkClick r:id="rId6"/>
              </a:rPr>
              <a:t>Dytan</a:t>
            </a:r>
            <a:r>
              <a:rPr lang="en-US" dirty="0">
                <a:hlinkClick r:id="rId6"/>
              </a:rPr>
              <a:t>: A Generic Dynamic Taint Analysis Framework / </a:t>
            </a:r>
            <a:r>
              <a:rPr lang="it-IT" dirty="0">
                <a:hlinkClick r:id="rId6"/>
              </a:rPr>
              <a:t>James Clause, Wanchun Li, and Alessandro Orso</a:t>
            </a:r>
            <a:endParaRPr lang="en-US" dirty="0"/>
          </a:p>
          <a:p>
            <a:endParaRPr lang="en-US" dirty="0"/>
          </a:p>
        </p:txBody>
      </p:sp>
    </p:spTree>
    <p:extLst>
      <p:ext uri="{BB962C8B-B14F-4D97-AF65-F5344CB8AC3E}">
        <p14:creationId xmlns:p14="http://schemas.microsoft.com/office/powerpoint/2010/main" val="131440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program’s building blocks</a:t>
            </a:r>
            <a:endParaRPr lang="en-US" dirty="0"/>
          </a:p>
        </p:txBody>
      </p:sp>
      <p:sp>
        <p:nvSpPr>
          <p:cNvPr id="3" name="Content Placeholder 2"/>
          <p:cNvSpPr>
            <a:spLocks noGrp="1"/>
          </p:cNvSpPr>
          <p:nvPr>
            <p:ph sz="quarter" idx="13"/>
          </p:nvPr>
        </p:nvSpPr>
        <p:spPr>
          <a:xfrm>
            <a:off x="609599" y="1600200"/>
            <a:ext cx="5919989" cy="4114800"/>
          </a:xfrm>
        </p:spPr>
        <p:txBody>
          <a:bodyPr>
            <a:normAutofit/>
          </a:bodyPr>
          <a:lstStyle/>
          <a:p>
            <a:r>
              <a:rPr lang="en-US" sz="2400" dirty="0" smtClean="0"/>
              <a:t>Instruction</a:t>
            </a:r>
          </a:p>
          <a:p>
            <a:r>
              <a:rPr lang="en-US" sz="2400" dirty="0" smtClean="0"/>
              <a:t>Basic Block</a:t>
            </a:r>
          </a:p>
          <a:p>
            <a:r>
              <a:rPr lang="en-US" sz="2400" dirty="0" smtClean="0"/>
              <a:t>Trace</a:t>
            </a:r>
            <a:r>
              <a:rPr lang="en-US" sz="2400" baseline="0" dirty="0" smtClean="0"/>
              <a:t> </a:t>
            </a:r>
            <a:r>
              <a:rPr lang="en-US" sz="2400" baseline="0" dirty="0" smtClean="0"/>
              <a:t>(sometimes</a:t>
            </a:r>
            <a:r>
              <a:rPr lang="en-US" sz="2400" dirty="0" smtClean="0"/>
              <a:t> calle</a:t>
            </a:r>
            <a:r>
              <a:rPr lang="en-US" dirty="0" smtClean="0"/>
              <a:t>d </a:t>
            </a:r>
            <a:r>
              <a:rPr lang="en-US" sz="2400" baseline="0" dirty="0" smtClean="0"/>
              <a:t>Super-block)</a:t>
            </a:r>
            <a:endParaRPr lang="en-US" sz="2400" dirty="0"/>
          </a:p>
        </p:txBody>
      </p:sp>
      <p:pic>
        <p:nvPicPr>
          <p:cNvPr id="19460" name="Picture 4" descr="C:\Users\gdiskin\Pictures\BH presentation\Robabushka_Gal_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845" y="3031115"/>
            <a:ext cx="46482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56489"/>
      </p:ext>
    </p:extLst>
  </p:cSld>
  <p:clrMapOvr>
    <a:masterClrMapping/>
  </p:clrMapOvr>
  <mc:AlternateContent xmlns:mc="http://schemas.openxmlformats.org/markup-compatibility/2006" xmlns:p14="http://schemas.microsoft.com/office/powerpoint/2010/main">
    <mc:Choice Requires="p14">
      <p:transition spd="slow" p14:dur="2000" advTm="140255"/>
    </mc:Choice>
    <mc:Fallback xmlns="">
      <p:transition spd="slow" advTm="14025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a:t>
            </a:r>
            <a:r>
              <a:rPr lang="en-US" baseline="0" dirty="0" smtClean="0"/>
              <a:t> execution</a:t>
            </a:r>
            <a:endParaRPr lang="en-US" dirty="0"/>
          </a:p>
        </p:txBody>
      </p:sp>
    </p:spTree>
    <p:extLst>
      <p:ext uri="{BB962C8B-B14F-4D97-AF65-F5344CB8AC3E}">
        <p14:creationId xmlns:p14="http://schemas.microsoft.com/office/powerpoint/2010/main" val="3384581609"/>
      </p:ext>
    </p:extLst>
  </p:cSld>
  <p:clrMapOvr>
    <a:masterClrMapping/>
  </p:clrMapOvr>
  <mc:AlternateContent xmlns:mc="http://schemas.openxmlformats.org/markup-compatibility/2006" xmlns:p14="http://schemas.microsoft.com/office/powerpoint/2010/main">
    <mc:Choice Requires="p14">
      <p:transition spd="slow" p14:dur="2000" advTm="10873"/>
    </mc:Choice>
    <mc:Fallback xmlns="">
      <p:transition spd="slow" advTm="1087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3" name="AutoShape 73"/>
          <p:cNvSpPr>
            <a:spLocks noChangeArrowheads="1"/>
          </p:cNvSpPr>
          <p:nvPr/>
        </p:nvSpPr>
        <p:spPr bwMode="auto">
          <a:xfrm>
            <a:off x="3111500" y="568325"/>
            <a:ext cx="3338513" cy="1422400"/>
          </a:xfrm>
          <a:prstGeom prst="wedgeRectCallout">
            <a:avLst>
              <a:gd name="adj1" fmla="val 45056"/>
              <a:gd name="adj2" fmla="val 134819"/>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b="1">
                <a:solidFill>
                  <a:srgbClr val="0860A8"/>
                </a:solidFill>
                <a:cs typeface="Arial" pitchFamily="34" charset="0"/>
              </a:rPr>
              <a:t>Starting at first application IP Read a Trace from Application Code</a:t>
            </a:r>
          </a:p>
          <a:p>
            <a:pPr eaLnBrk="0" fontAlgn="base" hangingPunct="0">
              <a:lnSpc>
                <a:spcPct val="80000"/>
              </a:lnSpc>
              <a:spcBef>
                <a:spcPct val="50000"/>
              </a:spcBef>
              <a:spcAft>
                <a:spcPct val="0"/>
              </a:spcAft>
            </a:pPr>
            <a:r>
              <a:rPr lang="en-US" sz="1200" b="1">
                <a:solidFill>
                  <a:srgbClr val="0860A8"/>
                </a:solidFill>
                <a:cs typeface="Arial" pitchFamily="34" charset="0"/>
              </a:rPr>
              <a:t>Jit it, adding instrumentation code from inscount.dll</a:t>
            </a:r>
          </a:p>
          <a:p>
            <a:pPr eaLnBrk="0" fontAlgn="base" hangingPunct="0">
              <a:lnSpc>
                <a:spcPct val="80000"/>
              </a:lnSpc>
              <a:spcBef>
                <a:spcPct val="50000"/>
              </a:spcBef>
              <a:spcAft>
                <a:spcPct val="0"/>
              </a:spcAft>
            </a:pPr>
            <a:r>
              <a:rPr lang="en-US" sz="1200" b="1">
                <a:solidFill>
                  <a:srgbClr val="0860A8"/>
                </a:solidFill>
                <a:cs typeface="Arial" pitchFamily="34" charset="0"/>
              </a:rPr>
              <a:t>Encode the trace into the Code Cache</a:t>
            </a:r>
          </a:p>
          <a:p>
            <a:pPr eaLnBrk="0" fontAlgn="base" hangingPunct="0">
              <a:lnSpc>
                <a:spcPct val="80000"/>
              </a:lnSpc>
              <a:spcBef>
                <a:spcPct val="50000"/>
              </a:spcBef>
              <a:spcAft>
                <a:spcPct val="0"/>
              </a:spcAft>
            </a:pPr>
            <a:r>
              <a:rPr lang="en-US" sz="1200" b="1">
                <a:solidFill>
                  <a:srgbClr val="0860A8"/>
                </a:solidFill>
                <a:cs typeface="Arial" pitchFamily="34" charset="0"/>
              </a:rPr>
              <a:t>Execute Jitted code</a:t>
            </a:r>
          </a:p>
        </p:txBody>
      </p:sp>
      <p:sp>
        <p:nvSpPr>
          <p:cNvPr id="102494" name="AutoShape 94"/>
          <p:cNvSpPr>
            <a:spLocks noChangeArrowheads="1"/>
          </p:cNvSpPr>
          <p:nvPr/>
        </p:nvSpPr>
        <p:spPr bwMode="auto">
          <a:xfrm>
            <a:off x="3160713" y="823913"/>
            <a:ext cx="3128962" cy="1023937"/>
          </a:xfrm>
          <a:prstGeom prst="wedgeRectCallout">
            <a:avLst>
              <a:gd name="adj1" fmla="val 49593"/>
              <a:gd name="adj2" fmla="val 178681"/>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b="1" dirty="0">
                <a:solidFill>
                  <a:srgbClr val="0860A8"/>
                </a:solidFill>
                <a:cs typeface="Arial" pitchFamily="34" charset="0"/>
              </a:rPr>
              <a:t>Execution of Trace ends</a:t>
            </a:r>
          </a:p>
          <a:p>
            <a:pPr eaLnBrk="0" fontAlgn="base" hangingPunct="0">
              <a:lnSpc>
                <a:spcPct val="80000"/>
              </a:lnSpc>
              <a:spcBef>
                <a:spcPct val="50000"/>
              </a:spcBef>
              <a:spcAft>
                <a:spcPct val="0"/>
              </a:spcAft>
            </a:pPr>
            <a:r>
              <a:rPr lang="en-US" sz="1200" b="1" dirty="0">
                <a:solidFill>
                  <a:srgbClr val="0860A8"/>
                </a:solidFill>
                <a:cs typeface="Arial" pitchFamily="34" charset="0"/>
              </a:rPr>
              <a:t>Call into PINVM.DLL to </a:t>
            </a:r>
            <a:r>
              <a:rPr lang="en-US" sz="1200" b="1" dirty="0" err="1">
                <a:solidFill>
                  <a:srgbClr val="0860A8"/>
                </a:solidFill>
                <a:cs typeface="Arial" pitchFamily="34" charset="0"/>
              </a:rPr>
              <a:t>Jit</a:t>
            </a:r>
            <a:r>
              <a:rPr lang="en-US" sz="1200" b="1" dirty="0">
                <a:solidFill>
                  <a:srgbClr val="0860A8"/>
                </a:solidFill>
                <a:cs typeface="Arial" pitchFamily="34" charset="0"/>
              </a:rPr>
              <a:t> next trace</a:t>
            </a:r>
          </a:p>
          <a:p>
            <a:pPr eaLnBrk="0" fontAlgn="base" hangingPunct="0">
              <a:lnSpc>
                <a:spcPct val="80000"/>
              </a:lnSpc>
              <a:spcBef>
                <a:spcPct val="50000"/>
              </a:spcBef>
              <a:spcAft>
                <a:spcPct val="0"/>
              </a:spcAft>
            </a:pPr>
            <a:r>
              <a:rPr lang="en-US" sz="1200" b="1" dirty="0">
                <a:solidFill>
                  <a:srgbClr val="0860A8"/>
                </a:solidFill>
                <a:cs typeface="Arial" pitchFamily="34" charset="0"/>
              </a:rPr>
              <a:t>Pass in app IP of Trace</a:t>
            </a:r>
            <a:r>
              <a:rPr lang="en-US" sz="1200" b="1" dirty="0">
                <a:solidFill>
                  <a:srgbClr val="0860A8"/>
                </a:solidFill>
                <a:latin typeface="Arial" pitchFamily="34" charset="0"/>
                <a:cs typeface="Arial" pitchFamily="34" charset="0"/>
              </a:rPr>
              <a:t>’</a:t>
            </a:r>
            <a:r>
              <a:rPr lang="en-US" sz="1200" b="1" dirty="0">
                <a:solidFill>
                  <a:srgbClr val="0860A8"/>
                </a:solidFill>
                <a:cs typeface="Arial" pitchFamily="34" charset="0"/>
              </a:rPr>
              <a:t>s target</a:t>
            </a:r>
          </a:p>
        </p:txBody>
      </p:sp>
      <p:sp>
        <p:nvSpPr>
          <p:cNvPr id="102509" name="AutoShape 109"/>
          <p:cNvSpPr>
            <a:spLocks noChangeArrowheads="1"/>
          </p:cNvSpPr>
          <p:nvPr/>
        </p:nvSpPr>
        <p:spPr bwMode="auto">
          <a:xfrm>
            <a:off x="3240088" y="800100"/>
            <a:ext cx="3214687" cy="1100138"/>
          </a:xfrm>
          <a:prstGeom prst="wedgeRectCallout">
            <a:avLst>
              <a:gd name="adj1" fmla="val 42986"/>
              <a:gd name="adj2" fmla="val 166162"/>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b="1">
                <a:solidFill>
                  <a:srgbClr val="0860A8"/>
                </a:solidFill>
                <a:cs typeface="Arial" pitchFamily="34" charset="0"/>
              </a:rPr>
              <a:t>Source Trace exit branch is modified to directly branch to Destination Trace</a:t>
            </a:r>
          </a:p>
        </p:txBody>
      </p:sp>
      <p:sp>
        <p:nvSpPr>
          <p:cNvPr id="102482" name="AutoShape 82"/>
          <p:cNvSpPr>
            <a:spLocks noChangeArrowheads="1"/>
          </p:cNvSpPr>
          <p:nvPr/>
        </p:nvSpPr>
        <p:spPr bwMode="auto">
          <a:xfrm>
            <a:off x="4140200" y="222250"/>
            <a:ext cx="4448175" cy="333375"/>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lstStyle/>
          <a:p>
            <a:pPr eaLnBrk="0" fontAlgn="base" hangingPunct="0">
              <a:lnSpc>
                <a:spcPct val="80000"/>
              </a:lnSpc>
              <a:spcBef>
                <a:spcPct val="50000"/>
              </a:spcBef>
              <a:spcAft>
                <a:spcPct val="0"/>
              </a:spcAft>
            </a:pPr>
            <a:r>
              <a:rPr lang="en-US" sz="1600">
                <a:solidFill>
                  <a:srgbClr val="000000"/>
                </a:solidFill>
                <a:cs typeface="Arial" pitchFamily="34" charset="0"/>
              </a:rPr>
              <a:t>Pin Invocation</a:t>
            </a:r>
          </a:p>
        </p:txBody>
      </p:sp>
      <p:sp>
        <p:nvSpPr>
          <p:cNvPr id="102514" name="AutoShape 114"/>
          <p:cNvSpPr>
            <a:spLocks noChangeArrowheads="1"/>
          </p:cNvSpPr>
          <p:nvPr/>
        </p:nvSpPr>
        <p:spPr bwMode="auto">
          <a:xfrm>
            <a:off x="4695825" y="228600"/>
            <a:ext cx="4448175" cy="333375"/>
          </a:xfrm>
          <a:prstGeom prst="wedgeRectCallout">
            <a:avLst>
              <a:gd name="adj1" fmla="val -48000"/>
              <a:gd name="adj2" fmla="val 4476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lstStyle/>
          <a:p>
            <a:pPr eaLnBrk="0" fontAlgn="base" hangingPunct="0">
              <a:lnSpc>
                <a:spcPct val="80000"/>
              </a:lnSpc>
              <a:spcBef>
                <a:spcPct val="50000"/>
              </a:spcBef>
              <a:spcAft>
                <a:spcPct val="0"/>
              </a:spcAft>
            </a:pPr>
            <a:r>
              <a:rPr lang="en-US" sz="1200">
                <a:solidFill>
                  <a:srgbClr val="000000"/>
                </a:solidFill>
                <a:cs typeface="Arial" pitchFamily="34" charset="0"/>
              </a:rPr>
              <a:t>  </a:t>
            </a:r>
            <a:r>
              <a:rPr lang="en-US" sz="1600">
                <a:solidFill>
                  <a:srgbClr val="000000"/>
                </a:solidFill>
                <a:cs typeface="Arial" pitchFamily="34" charset="0"/>
              </a:rPr>
              <a:t>gzip.exe input.txt</a:t>
            </a:r>
          </a:p>
        </p:txBody>
      </p:sp>
      <p:grpSp>
        <p:nvGrpSpPr>
          <p:cNvPr id="2" name="Group 55"/>
          <p:cNvGrpSpPr>
            <a:grpSpLocks/>
          </p:cNvGrpSpPr>
          <p:nvPr/>
        </p:nvGrpSpPr>
        <p:grpSpPr bwMode="auto">
          <a:xfrm>
            <a:off x="344488" y="2160588"/>
            <a:ext cx="8321675" cy="3082925"/>
            <a:chOff x="217" y="1361"/>
            <a:chExt cx="5242" cy="1942"/>
          </a:xfrm>
        </p:grpSpPr>
        <p:sp>
          <p:nvSpPr>
            <p:cNvPr id="24657" name="AutoShape 5"/>
            <p:cNvSpPr>
              <a:spLocks noChangeArrowheads="1"/>
            </p:cNvSpPr>
            <p:nvPr/>
          </p:nvSpPr>
          <p:spPr bwMode="auto">
            <a:xfrm>
              <a:off x="217" y="1361"/>
              <a:ext cx="5242" cy="1942"/>
            </a:xfrm>
            <a:prstGeom prst="roundRect">
              <a:avLst>
                <a:gd name="adj" fmla="val 16667"/>
              </a:avLst>
            </a:prstGeom>
            <a:noFill/>
            <a:ln w="50800"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58" name="Text Box 6"/>
            <p:cNvSpPr txBox="1">
              <a:spLocks noChangeArrowheads="1"/>
            </p:cNvSpPr>
            <p:nvPr/>
          </p:nvSpPr>
          <p:spPr bwMode="auto">
            <a:xfrm>
              <a:off x="404" y="1944"/>
              <a:ext cx="932" cy="1132"/>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400" b="1">
                  <a:solidFill>
                    <a:srgbClr val="0860A8"/>
                  </a:solidFill>
                  <a:latin typeface="Arial" pitchFamily="34" charset="0"/>
                </a:rPr>
                <a:t>Application </a:t>
              </a:r>
            </a:p>
            <a:p>
              <a:pPr eaLnBrk="0" fontAlgn="base" hangingPunct="0">
                <a:spcBef>
                  <a:spcPct val="0"/>
                </a:spcBef>
                <a:spcAft>
                  <a:spcPct val="0"/>
                </a:spcAft>
              </a:pPr>
              <a:r>
                <a:rPr lang="en-US" sz="1400" b="1">
                  <a:solidFill>
                    <a:srgbClr val="0860A8"/>
                  </a:solidFill>
                  <a:latin typeface="Arial" pitchFamily="34" charset="0"/>
                </a:rPr>
                <a:t>Code and</a:t>
              </a:r>
            </a:p>
            <a:p>
              <a:pPr eaLnBrk="0" fontAlgn="base" hangingPunct="0">
                <a:spcBef>
                  <a:spcPct val="0"/>
                </a:spcBef>
                <a:spcAft>
                  <a:spcPct val="0"/>
                </a:spcAft>
              </a:pPr>
              <a:r>
                <a:rPr lang="en-US" sz="1400" b="1">
                  <a:solidFill>
                    <a:srgbClr val="0860A8"/>
                  </a:solidFill>
                  <a:latin typeface="Arial" pitchFamily="34" charset="0"/>
                </a:rPr>
                <a:t>Data</a:t>
              </a:r>
            </a:p>
          </p:txBody>
        </p:sp>
      </p:grpSp>
      <p:grpSp>
        <p:nvGrpSpPr>
          <p:cNvPr id="3" name="Group 69"/>
          <p:cNvGrpSpPr>
            <a:grpSpLocks/>
          </p:cNvGrpSpPr>
          <p:nvPr/>
        </p:nvGrpSpPr>
        <p:grpSpPr bwMode="auto">
          <a:xfrm>
            <a:off x="4330700" y="2949575"/>
            <a:ext cx="241300" cy="304800"/>
            <a:chOff x="2728" y="1858"/>
            <a:chExt cx="152" cy="192"/>
          </a:xfrm>
        </p:grpSpPr>
        <p:sp>
          <p:nvSpPr>
            <p:cNvPr id="24655" name="Line 4"/>
            <p:cNvSpPr>
              <a:spLocks noChangeShapeType="1"/>
            </p:cNvSpPr>
            <p:nvPr/>
          </p:nvSpPr>
          <p:spPr bwMode="auto">
            <a:xfrm flipH="1" flipV="1">
              <a:off x="2728" y="1858"/>
              <a:ext cx="2" cy="169"/>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56" name="Line 7"/>
            <p:cNvSpPr>
              <a:spLocks noChangeShapeType="1"/>
            </p:cNvSpPr>
            <p:nvPr/>
          </p:nvSpPr>
          <p:spPr bwMode="auto">
            <a:xfrm flipV="1">
              <a:off x="2880" y="1865"/>
              <a:ext cx="0" cy="185"/>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grpSp>
      <p:sp>
        <p:nvSpPr>
          <p:cNvPr id="102410" name="Text Box 10"/>
          <p:cNvSpPr txBox="1">
            <a:spLocks noChangeArrowheads="1"/>
          </p:cNvSpPr>
          <p:nvPr/>
        </p:nvSpPr>
        <p:spPr bwMode="auto">
          <a:xfrm>
            <a:off x="6084888" y="2228850"/>
            <a:ext cx="2438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fontAlgn="base">
              <a:spcBef>
                <a:spcPct val="50000"/>
              </a:spcBef>
              <a:spcAft>
                <a:spcPct val="0"/>
              </a:spcAft>
            </a:pPr>
            <a:r>
              <a:rPr lang="en-US" sz="1800" b="1">
                <a:solidFill>
                  <a:srgbClr val="0860A8"/>
                </a:solidFill>
                <a:latin typeface="Arial" pitchFamily="34" charset="0"/>
              </a:rPr>
              <a:t>Application Process</a:t>
            </a:r>
          </a:p>
        </p:txBody>
      </p:sp>
      <p:grpSp>
        <p:nvGrpSpPr>
          <p:cNvPr id="4" name="Group 63"/>
          <p:cNvGrpSpPr>
            <a:grpSpLocks/>
          </p:cNvGrpSpPr>
          <p:nvPr/>
        </p:nvGrpSpPr>
        <p:grpSpPr bwMode="auto">
          <a:xfrm>
            <a:off x="2630488" y="3230563"/>
            <a:ext cx="4171950" cy="1524000"/>
            <a:chOff x="1657" y="2035"/>
            <a:chExt cx="2628" cy="960"/>
          </a:xfrm>
        </p:grpSpPr>
        <p:sp>
          <p:nvSpPr>
            <p:cNvPr id="24651" name="Text Box 23"/>
            <p:cNvSpPr txBox="1">
              <a:spLocks noChangeArrowheads="1"/>
            </p:cNvSpPr>
            <p:nvPr/>
          </p:nvSpPr>
          <p:spPr bwMode="auto">
            <a:xfrm>
              <a:off x="1657" y="2659"/>
              <a:ext cx="906" cy="336"/>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600" b="1">
                  <a:solidFill>
                    <a:srgbClr val="0860A8"/>
                  </a:solidFill>
                  <a:latin typeface="Arial" pitchFamily="34" charset="0"/>
                </a:rPr>
                <a:t>System Call Dispatcher</a:t>
              </a:r>
            </a:p>
          </p:txBody>
        </p:sp>
        <p:sp>
          <p:nvSpPr>
            <p:cNvPr id="24652" name="Text Box 24"/>
            <p:cNvSpPr txBox="1">
              <a:spLocks noChangeArrowheads="1"/>
            </p:cNvSpPr>
            <p:nvPr/>
          </p:nvSpPr>
          <p:spPr bwMode="auto">
            <a:xfrm>
              <a:off x="2578" y="2659"/>
              <a:ext cx="801" cy="336"/>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600" b="1">
                  <a:solidFill>
                    <a:srgbClr val="0860A8"/>
                  </a:solidFill>
                  <a:latin typeface="Arial" pitchFamily="34" charset="0"/>
                </a:rPr>
                <a:t>Event Dispatcher</a:t>
              </a:r>
            </a:p>
          </p:txBody>
        </p:sp>
        <p:sp>
          <p:nvSpPr>
            <p:cNvPr id="24653" name="Text Box 25"/>
            <p:cNvSpPr txBox="1">
              <a:spLocks noChangeArrowheads="1"/>
            </p:cNvSpPr>
            <p:nvPr/>
          </p:nvSpPr>
          <p:spPr bwMode="auto">
            <a:xfrm>
              <a:off x="3379" y="2659"/>
              <a:ext cx="906" cy="336"/>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600" b="1">
                  <a:solidFill>
                    <a:srgbClr val="0860A8"/>
                  </a:solidFill>
                  <a:latin typeface="Arial" pitchFamily="34" charset="0"/>
                </a:rPr>
                <a:t>Thread Dispatcher</a:t>
              </a:r>
            </a:p>
          </p:txBody>
        </p:sp>
        <p:sp>
          <p:nvSpPr>
            <p:cNvPr id="24654" name="Text Box 27"/>
            <p:cNvSpPr txBox="1">
              <a:spLocks noChangeArrowheads="1"/>
            </p:cNvSpPr>
            <p:nvPr/>
          </p:nvSpPr>
          <p:spPr bwMode="auto">
            <a:xfrm>
              <a:off x="1665" y="2035"/>
              <a:ext cx="2620" cy="96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800" b="1">
                  <a:solidFill>
                    <a:srgbClr val="0860A8"/>
                  </a:solidFill>
                  <a:latin typeface="Arial" pitchFamily="34" charset="0"/>
                </a:rPr>
                <a:t>PINVM.DLL</a:t>
              </a:r>
            </a:p>
          </p:txBody>
        </p:sp>
      </p:grpSp>
      <p:grpSp>
        <p:nvGrpSpPr>
          <p:cNvPr id="5" name="Group 68"/>
          <p:cNvGrpSpPr>
            <a:grpSpLocks/>
          </p:cNvGrpSpPr>
          <p:nvPr/>
        </p:nvGrpSpPr>
        <p:grpSpPr bwMode="auto">
          <a:xfrm>
            <a:off x="3363913" y="2238375"/>
            <a:ext cx="2146300" cy="685800"/>
            <a:chOff x="2127" y="1441"/>
            <a:chExt cx="1352" cy="432"/>
          </a:xfrm>
        </p:grpSpPr>
        <p:sp>
          <p:nvSpPr>
            <p:cNvPr id="24649" name="Text Box 36"/>
            <p:cNvSpPr txBox="1">
              <a:spLocks noChangeArrowheads="1"/>
            </p:cNvSpPr>
            <p:nvPr/>
          </p:nvSpPr>
          <p:spPr bwMode="auto">
            <a:xfrm>
              <a:off x="2127" y="1441"/>
              <a:ext cx="1344" cy="432"/>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600" b="1">
                  <a:solidFill>
                    <a:srgbClr val="0860A8"/>
                  </a:solidFill>
                  <a:latin typeface="Arial" pitchFamily="34" charset="0"/>
                </a:rPr>
                <a:t>inscount.dll</a:t>
              </a:r>
            </a:p>
          </p:txBody>
        </p:sp>
        <p:sp>
          <p:nvSpPr>
            <p:cNvPr id="24650" name="Text Box 38"/>
            <p:cNvSpPr txBox="1">
              <a:spLocks noChangeArrowheads="1"/>
            </p:cNvSpPr>
            <p:nvPr/>
          </p:nvSpPr>
          <p:spPr bwMode="auto">
            <a:xfrm>
              <a:off x="2135" y="1666"/>
              <a:ext cx="1344" cy="192"/>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600" b="1">
                  <a:solidFill>
                    <a:srgbClr val="0860A8"/>
                  </a:solidFill>
                  <a:latin typeface="Arial" pitchFamily="34" charset="0"/>
                </a:rPr>
                <a:t>PIN.LIB</a:t>
              </a:r>
            </a:p>
          </p:txBody>
        </p:sp>
      </p:grpSp>
      <p:grpSp>
        <p:nvGrpSpPr>
          <p:cNvPr id="6" name="Group 80"/>
          <p:cNvGrpSpPr>
            <a:grpSpLocks/>
          </p:cNvGrpSpPr>
          <p:nvPr/>
        </p:nvGrpSpPr>
        <p:grpSpPr bwMode="auto">
          <a:xfrm>
            <a:off x="6808788" y="2709863"/>
            <a:ext cx="1549400" cy="1773237"/>
            <a:chOff x="4281" y="1691"/>
            <a:chExt cx="945" cy="1008"/>
          </a:xfrm>
        </p:grpSpPr>
        <p:sp>
          <p:nvSpPr>
            <p:cNvPr id="24646" name="Text Box 39"/>
            <p:cNvSpPr txBox="1">
              <a:spLocks noChangeArrowheads="1"/>
            </p:cNvSpPr>
            <p:nvPr/>
          </p:nvSpPr>
          <p:spPr bwMode="auto">
            <a:xfrm>
              <a:off x="4554" y="1691"/>
              <a:ext cx="672" cy="100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600" b="1">
                <a:solidFill>
                  <a:srgbClr val="0860A8"/>
                </a:solidFill>
                <a:latin typeface="Arial" pitchFamily="34" charset="0"/>
              </a:endParaRPr>
            </a:p>
            <a:p>
              <a:pPr eaLnBrk="0" fontAlgn="base" hangingPunct="0">
                <a:spcBef>
                  <a:spcPct val="0"/>
                </a:spcBef>
                <a:spcAft>
                  <a:spcPct val="0"/>
                </a:spcAft>
              </a:pPr>
              <a:r>
                <a:rPr lang="en-US" sz="1400" b="1">
                  <a:solidFill>
                    <a:srgbClr val="0860A8"/>
                  </a:solidFill>
                  <a:latin typeface="Arial" pitchFamily="34" charset="0"/>
                </a:rPr>
                <a:t>Code </a:t>
              </a:r>
            </a:p>
            <a:p>
              <a:pPr eaLnBrk="0" fontAlgn="base" hangingPunct="0">
                <a:spcBef>
                  <a:spcPct val="0"/>
                </a:spcBef>
                <a:spcAft>
                  <a:spcPct val="0"/>
                </a:spcAft>
              </a:pPr>
              <a:r>
                <a:rPr lang="en-US" sz="1400" b="1">
                  <a:solidFill>
                    <a:srgbClr val="0860A8"/>
                  </a:solidFill>
                  <a:latin typeface="Arial" pitchFamily="34" charset="0"/>
                </a:rPr>
                <a:t>Cache</a:t>
              </a:r>
            </a:p>
          </p:txBody>
        </p:sp>
        <p:sp>
          <p:nvSpPr>
            <p:cNvPr id="24647" name="Line 40"/>
            <p:cNvSpPr>
              <a:spLocks noChangeShapeType="1"/>
            </p:cNvSpPr>
            <p:nvPr/>
          </p:nvSpPr>
          <p:spPr bwMode="auto">
            <a:xfrm>
              <a:off x="4309" y="2365"/>
              <a:ext cx="253" cy="8"/>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48" name="Line 41"/>
            <p:cNvSpPr>
              <a:spLocks noChangeShapeType="1"/>
            </p:cNvSpPr>
            <p:nvPr/>
          </p:nvSpPr>
          <p:spPr bwMode="auto">
            <a:xfrm flipH="1">
              <a:off x="4281" y="2469"/>
              <a:ext cx="257" cy="4"/>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grpSp>
      <p:grpSp>
        <p:nvGrpSpPr>
          <p:cNvPr id="7" name="Group 65"/>
          <p:cNvGrpSpPr>
            <a:grpSpLocks/>
          </p:cNvGrpSpPr>
          <p:nvPr/>
        </p:nvGrpSpPr>
        <p:grpSpPr bwMode="auto">
          <a:xfrm>
            <a:off x="344488" y="4343400"/>
            <a:ext cx="8305800" cy="1544638"/>
            <a:chOff x="217" y="2736"/>
            <a:chExt cx="5232" cy="973"/>
          </a:xfrm>
        </p:grpSpPr>
        <p:sp>
          <p:nvSpPr>
            <p:cNvPr id="24637" name="Text Box 2"/>
            <p:cNvSpPr txBox="1">
              <a:spLocks noChangeArrowheads="1"/>
            </p:cNvSpPr>
            <p:nvPr/>
          </p:nvSpPr>
          <p:spPr bwMode="auto">
            <a:xfrm>
              <a:off x="4382" y="2950"/>
              <a:ext cx="1008" cy="24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800" b="1">
                  <a:solidFill>
                    <a:srgbClr val="0860A8"/>
                  </a:solidFill>
                  <a:latin typeface="Arial" pitchFamily="34" charset="0"/>
                </a:rPr>
                <a:t>NTDLL.DLL</a:t>
              </a:r>
            </a:p>
          </p:txBody>
        </p:sp>
        <p:sp>
          <p:nvSpPr>
            <p:cNvPr id="24638" name="Line 12"/>
            <p:cNvSpPr>
              <a:spLocks noChangeShapeType="1"/>
            </p:cNvSpPr>
            <p:nvPr/>
          </p:nvSpPr>
          <p:spPr bwMode="auto">
            <a:xfrm flipV="1">
              <a:off x="2811" y="3010"/>
              <a:ext cx="0" cy="459"/>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39" name="Line 13"/>
            <p:cNvSpPr>
              <a:spLocks noChangeShapeType="1"/>
            </p:cNvSpPr>
            <p:nvPr/>
          </p:nvSpPr>
          <p:spPr bwMode="auto">
            <a:xfrm flipV="1">
              <a:off x="1857" y="3002"/>
              <a:ext cx="0" cy="475"/>
            </a:xfrm>
            <a:prstGeom prst="line">
              <a:avLst/>
            </a:prstGeom>
            <a:noFill/>
            <a:ln w="381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40" name="Line 14"/>
            <p:cNvSpPr>
              <a:spLocks noChangeShapeType="1"/>
            </p:cNvSpPr>
            <p:nvPr/>
          </p:nvSpPr>
          <p:spPr bwMode="auto">
            <a:xfrm flipH="1" flipV="1">
              <a:off x="3556" y="2994"/>
              <a:ext cx="0" cy="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41" name="Line 15"/>
            <p:cNvSpPr>
              <a:spLocks noChangeShapeType="1"/>
            </p:cNvSpPr>
            <p:nvPr/>
          </p:nvSpPr>
          <p:spPr bwMode="auto">
            <a:xfrm flipV="1">
              <a:off x="3682" y="2971"/>
              <a:ext cx="0" cy="506"/>
            </a:xfrm>
            <a:prstGeom prst="line">
              <a:avLst/>
            </a:prstGeom>
            <a:noFill/>
            <a:ln w="381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42" name="Text Box 17"/>
            <p:cNvSpPr txBox="1">
              <a:spLocks noChangeArrowheads="1"/>
            </p:cNvSpPr>
            <p:nvPr/>
          </p:nvSpPr>
          <p:spPr bwMode="auto">
            <a:xfrm>
              <a:off x="217" y="3469"/>
              <a:ext cx="5232" cy="24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800" b="1">
                  <a:solidFill>
                    <a:srgbClr val="0860A8"/>
                  </a:solidFill>
                  <a:latin typeface="Arial" pitchFamily="34" charset="0"/>
                </a:rPr>
                <a:t>Windows kernel</a:t>
              </a:r>
            </a:p>
          </p:txBody>
        </p:sp>
        <p:sp>
          <p:nvSpPr>
            <p:cNvPr id="24643" name="Line 31"/>
            <p:cNvSpPr>
              <a:spLocks noChangeShapeType="1"/>
            </p:cNvSpPr>
            <p:nvPr/>
          </p:nvSpPr>
          <p:spPr bwMode="auto">
            <a:xfrm flipV="1">
              <a:off x="4270" y="2751"/>
              <a:ext cx="24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44" name="Line 32"/>
            <p:cNvSpPr>
              <a:spLocks noChangeShapeType="1"/>
            </p:cNvSpPr>
            <p:nvPr/>
          </p:nvSpPr>
          <p:spPr bwMode="auto">
            <a:xfrm flipH="1" flipV="1">
              <a:off x="4501" y="2736"/>
              <a:ext cx="2" cy="191"/>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45" name="Line 42"/>
            <p:cNvSpPr>
              <a:spLocks noChangeShapeType="1"/>
            </p:cNvSpPr>
            <p:nvPr/>
          </p:nvSpPr>
          <p:spPr bwMode="auto">
            <a:xfrm flipV="1">
              <a:off x="4609" y="3198"/>
              <a:ext cx="0" cy="262"/>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grpSp>
      <p:sp>
        <p:nvSpPr>
          <p:cNvPr id="102437" name="Line 37"/>
          <p:cNvSpPr>
            <a:spLocks noChangeShapeType="1"/>
          </p:cNvSpPr>
          <p:nvPr/>
        </p:nvSpPr>
        <p:spPr bwMode="auto">
          <a:xfrm flipV="1">
            <a:off x="1765300" y="1616075"/>
            <a:ext cx="0" cy="555625"/>
          </a:xfrm>
          <a:prstGeom prst="line">
            <a:avLst/>
          </a:prstGeom>
          <a:noFill/>
          <a:ln w="508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102447" name="AutoShape 47"/>
          <p:cNvSpPr>
            <a:spLocks noChangeArrowheads="1"/>
          </p:cNvSpPr>
          <p:nvPr/>
        </p:nvSpPr>
        <p:spPr bwMode="auto">
          <a:xfrm>
            <a:off x="2286000" y="1776413"/>
            <a:ext cx="4408488" cy="317500"/>
          </a:xfrm>
          <a:prstGeom prst="wedgeRoundRectCallout">
            <a:avLst>
              <a:gd name="adj1" fmla="val -58931"/>
              <a:gd name="adj2" fmla="val 17500"/>
              <a:gd name="adj3" fmla="val 16667"/>
            </a:avLst>
          </a:prstGeom>
          <a:noFill/>
          <a:ln w="254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tIns="0" bIns="0" anchor="ctr" anchorCtr="1"/>
          <a:lstStyle/>
          <a:p>
            <a:pPr algn="ctr" fontAlgn="base">
              <a:spcBef>
                <a:spcPct val="20000"/>
              </a:spcBef>
              <a:spcAft>
                <a:spcPct val="0"/>
              </a:spcAft>
              <a:buSzPct val="130000"/>
            </a:pPr>
            <a:r>
              <a:rPr lang="en-US" sz="1400" i="1">
                <a:solidFill>
                  <a:srgbClr val="0860A8"/>
                </a:solidFill>
                <a:cs typeface="Arial" pitchFamily="34" charset="0"/>
              </a:rPr>
              <a:t>CreateProcess (gzip.exe, input.txt, suspended)</a:t>
            </a:r>
          </a:p>
        </p:txBody>
      </p:sp>
      <p:grpSp>
        <p:nvGrpSpPr>
          <p:cNvPr id="8" name="Group 53"/>
          <p:cNvGrpSpPr>
            <a:grpSpLocks/>
          </p:cNvGrpSpPr>
          <p:nvPr/>
        </p:nvGrpSpPr>
        <p:grpSpPr bwMode="auto">
          <a:xfrm>
            <a:off x="393700" y="0"/>
            <a:ext cx="2667000" cy="1662113"/>
            <a:chOff x="240" y="105"/>
            <a:chExt cx="1680" cy="1047"/>
          </a:xfrm>
        </p:grpSpPr>
        <p:grpSp>
          <p:nvGrpSpPr>
            <p:cNvPr id="24632" name="Group 33"/>
            <p:cNvGrpSpPr>
              <a:grpSpLocks/>
            </p:cNvGrpSpPr>
            <p:nvPr/>
          </p:nvGrpSpPr>
          <p:grpSpPr bwMode="auto">
            <a:xfrm>
              <a:off x="522" y="336"/>
              <a:ext cx="1158" cy="720"/>
              <a:chOff x="1866" y="480"/>
              <a:chExt cx="1158" cy="720"/>
            </a:xfrm>
          </p:grpSpPr>
          <p:sp>
            <p:nvSpPr>
              <p:cNvPr id="24635" name="Text Box 34"/>
              <p:cNvSpPr txBox="1">
                <a:spLocks noChangeArrowheads="1"/>
              </p:cNvSpPr>
              <p:nvPr/>
            </p:nvSpPr>
            <p:spPr bwMode="auto">
              <a:xfrm>
                <a:off x="1866" y="720"/>
                <a:ext cx="1152" cy="48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800" b="1">
                    <a:solidFill>
                      <a:srgbClr val="0860A8"/>
                    </a:solidFill>
                    <a:latin typeface="Arial" pitchFamily="34" charset="0"/>
                  </a:rPr>
                  <a:t>Launcher</a:t>
                </a:r>
              </a:p>
            </p:txBody>
          </p:sp>
          <p:sp>
            <p:nvSpPr>
              <p:cNvPr id="24636" name="Text Box 35"/>
              <p:cNvSpPr txBox="1">
                <a:spLocks noChangeArrowheads="1"/>
              </p:cNvSpPr>
              <p:nvPr/>
            </p:nvSpPr>
            <p:spPr bwMode="auto">
              <a:xfrm>
                <a:off x="1872" y="480"/>
                <a:ext cx="1152" cy="72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sz="1800" b="1">
                    <a:solidFill>
                      <a:srgbClr val="0860A8"/>
                    </a:solidFill>
                    <a:latin typeface="Arial" pitchFamily="34" charset="0"/>
                  </a:rPr>
                  <a:t>PIN.EXE</a:t>
                </a:r>
              </a:p>
            </p:txBody>
          </p:sp>
        </p:grpSp>
        <p:sp>
          <p:nvSpPr>
            <p:cNvPr id="24633" name="AutoShape 44"/>
            <p:cNvSpPr>
              <a:spLocks noChangeArrowheads="1"/>
            </p:cNvSpPr>
            <p:nvPr/>
          </p:nvSpPr>
          <p:spPr bwMode="auto">
            <a:xfrm>
              <a:off x="240" y="240"/>
              <a:ext cx="1680" cy="912"/>
            </a:xfrm>
            <a:prstGeom prst="roundRect">
              <a:avLst>
                <a:gd name="adj" fmla="val 16667"/>
              </a:avLst>
            </a:prstGeom>
            <a:noFill/>
            <a:ln w="571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34" name="Text Box 49"/>
            <p:cNvSpPr txBox="1">
              <a:spLocks noChangeArrowheads="1"/>
            </p:cNvSpPr>
            <p:nvPr/>
          </p:nvSpPr>
          <p:spPr bwMode="auto">
            <a:xfrm>
              <a:off x="480" y="105"/>
              <a:ext cx="139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fontAlgn="base">
                <a:spcBef>
                  <a:spcPct val="50000"/>
                </a:spcBef>
                <a:spcAft>
                  <a:spcPct val="0"/>
                </a:spcAft>
              </a:pPr>
              <a:r>
                <a:rPr lang="en-US" sz="1800" b="1">
                  <a:solidFill>
                    <a:srgbClr val="0860A8"/>
                  </a:solidFill>
                  <a:latin typeface="Arial" pitchFamily="34" charset="0"/>
                </a:rPr>
                <a:t>Launcher Process</a:t>
              </a:r>
            </a:p>
          </p:txBody>
        </p:sp>
      </p:grpSp>
      <p:sp>
        <p:nvSpPr>
          <p:cNvPr id="102462" name="Text Box 62"/>
          <p:cNvSpPr txBox="1">
            <a:spLocks noChangeArrowheads="1"/>
          </p:cNvSpPr>
          <p:nvPr/>
        </p:nvSpPr>
        <p:spPr bwMode="auto">
          <a:xfrm>
            <a:off x="636588" y="2292350"/>
            <a:ext cx="1485900" cy="78422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b="1">
                <a:solidFill>
                  <a:srgbClr val="0860A8"/>
                </a:solidFill>
                <a:latin typeface="Arial" pitchFamily="34" charset="0"/>
              </a:rPr>
              <a:t>Boot Routine +</a:t>
            </a:r>
          </a:p>
          <a:p>
            <a:pPr eaLnBrk="0" fontAlgn="base" hangingPunct="0">
              <a:spcBef>
                <a:spcPct val="0"/>
              </a:spcBef>
              <a:spcAft>
                <a:spcPct val="0"/>
              </a:spcAft>
            </a:pPr>
            <a:r>
              <a:rPr lang="en-US" b="1">
                <a:solidFill>
                  <a:srgbClr val="0860A8"/>
                </a:solidFill>
                <a:latin typeface="Arial" pitchFamily="34" charset="0"/>
              </a:rPr>
              <a:t>Data:</a:t>
            </a:r>
          </a:p>
          <a:p>
            <a:pPr eaLnBrk="0" fontAlgn="base" hangingPunct="0">
              <a:spcBef>
                <a:spcPct val="0"/>
              </a:spcBef>
              <a:spcAft>
                <a:spcPct val="0"/>
              </a:spcAft>
            </a:pPr>
            <a:r>
              <a:rPr lang="en-US" b="1">
                <a:solidFill>
                  <a:srgbClr val="0860A8"/>
                </a:solidFill>
                <a:latin typeface="Arial" pitchFamily="34" charset="0"/>
              </a:rPr>
              <a:t>firstAppIp,</a:t>
            </a:r>
          </a:p>
          <a:p>
            <a:pPr eaLnBrk="0" fontAlgn="base" hangingPunct="0">
              <a:spcBef>
                <a:spcPct val="0"/>
              </a:spcBef>
              <a:spcAft>
                <a:spcPct val="0"/>
              </a:spcAft>
            </a:pPr>
            <a:r>
              <a:rPr lang="en-US" b="1">
                <a:solidFill>
                  <a:srgbClr val="0860A8"/>
                </a:solidFill>
                <a:latin typeface="Arial" pitchFamily="34" charset="0"/>
              </a:rPr>
              <a:t>“Inscount.dll”</a:t>
            </a:r>
          </a:p>
        </p:txBody>
      </p:sp>
      <p:sp>
        <p:nvSpPr>
          <p:cNvPr id="102464" name="AutoShape 64"/>
          <p:cNvSpPr>
            <a:spLocks noChangeArrowheads="1"/>
          </p:cNvSpPr>
          <p:nvPr/>
        </p:nvSpPr>
        <p:spPr bwMode="auto">
          <a:xfrm>
            <a:off x="3224213" y="1122363"/>
            <a:ext cx="1963737" cy="630237"/>
          </a:xfrm>
          <a:prstGeom prst="wedgeRectCallout">
            <a:avLst>
              <a:gd name="adj1" fmla="val -104245"/>
              <a:gd name="adj2" fmla="val 216750"/>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lnSpc>
                <a:spcPct val="80000"/>
              </a:lnSpc>
              <a:spcBef>
                <a:spcPct val="50000"/>
              </a:spcBef>
              <a:spcAft>
                <a:spcPct val="0"/>
              </a:spcAft>
            </a:pPr>
            <a:r>
              <a:rPr lang="en-US" sz="1200" b="1">
                <a:solidFill>
                  <a:srgbClr val="0860A8"/>
                </a:solidFill>
                <a:cs typeface="Arial" pitchFamily="34" charset="0"/>
              </a:rPr>
              <a:t>Load PINVM.DLL</a:t>
            </a:r>
          </a:p>
        </p:txBody>
      </p:sp>
      <p:sp>
        <p:nvSpPr>
          <p:cNvPr id="102466" name="AutoShape 66"/>
          <p:cNvSpPr>
            <a:spLocks noChangeArrowheads="1"/>
          </p:cNvSpPr>
          <p:nvPr/>
        </p:nvSpPr>
        <p:spPr bwMode="auto">
          <a:xfrm>
            <a:off x="2359025" y="1738313"/>
            <a:ext cx="4303713" cy="338137"/>
          </a:xfrm>
          <a:prstGeom prst="wedgeRoundRectCallout">
            <a:avLst>
              <a:gd name="adj1" fmla="val -63278"/>
              <a:gd name="adj2" fmla="val 1176"/>
              <a:gd name="adj3" fmla="val 16667"/>
            </a:avLst>
          </a:prstGeom>
          <a:noFill/>
          <a:ln w="254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tIns="0" bIns="0" anchor="ctr" anchorCtr="1"/>
          <a:lstStyle/>
          <a:p>
            <a:pPr algn="ctr" fontAlgn="base">
              <a:spcBef>
                <a:spcPct val="20000"/>
              </a:spcBef>
              <a:spcAft>
                <a:spcPct val="0"/>
              </a:spcAft>
              <a:buSzPct val="130000"/>
            </a:pPr>
            <a:r>
              <a:rPr lang="en-US" sz="1400" i="1">
                <a:solidFill>
                  <a:srgbClr val="0860A8"/>
                </a:solidFill>
                <a:cs typeface="Arial" pitchFamily="34" charset="0"/>
              </a:rPr>
              <a:t>Inject Pin BootRoutine and Data into application</a:t>
            </a:r>
          </a:p>
        </p:txBody>
      </p:sp>
      <p:sp>
        <p:nvSpPr>
          <p:cNvPr id="102470" name="AutoShape 70"/>
          <p:cNvSpPr>
            <a:spLocks noChangeArrowheads="1"/>
          </p:cNvSpPr>
          <p:nvPr/>
        </p:nvSpPr>
        <p:spPr bwMode="auto">
          <a:xfrm>
            <a:off x="3930650" y="1025525"/>
            <a:ext cx="1371600" cy="703263"/>
          </a:xfrm>
          <a:prstGeom prst="wedgeRectCallout">
            <a:avLst>
              <a:gd name="adj1" fmla="val 123264"/>
              <a:gd name="adj2" fmla="val 258125"/>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b="1">
                <a:solidFill>
                  <a:srgbClr val="0860A8"/>
                </a:solidFill>
                <a:cs typeface="Arial" pitchFamily="34" charset="0"/>
              </a:rPr>
              <a:t>Load  inscount.dll and run its main()</a:t>
            </a:r>
          </a:p>
        </p:txBody>
      </p:sp>
      <p:sp>
        <p:nvSpPr>
          <p:cNvPr id="102472" name="AutoShape 72"/>
          <p:cNvSpPr>
            <a:spLocks noChangeArrowheads="1"/>
          </p:cNvSpPr>
          <p:nvPr/>
        </p:nvSpPr>
        <p:spPr bwMode="auto">
          <a:xfrm>
            <a:off x="3362325" y="804863"/>
            <a:ext cx="1963738" cy="717550"/>
          </a:xfrm>
          <a:prstGeom prst="wedgeRectCallout">
            <a:avLst>
              <a:gd name="adj1" fmla="val 99718"/>
              <a:gd name="adj2" fmla="val 277213"/>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b="1">
                <a:solidFill>
                  <a:srgbClr val="0860A8"/>
                </a:solidFill>
                <a:cs typeface="Arial" pitchFamily="34" charset="0"/>
              </a:rPr>
              <a:t>Start PINVM.DLL running</a:t>
            </a:r>
          </a:p>
          <a:p>
            <a:pPr eaLnBrk="0" fontAlgn="base" hangingPunct="0">
              <a:lnSpc>
                <a:spcPct val="80000"/>
              </a:lnSpc>
              <a:spcBef>
                <a:spcPct val="50000"/>
              </a:spcBef>
              <a:spcAft>
                <a:spcPct val="0"/>
              </a:spcAft>
            </a:pPr>
            <a:r>
              <a:rPr lang="en-US" sz="1200" b="1">
                <a:solidFill>
                  <a:srgbClr val="0860A8"/>
                </a:solidFill>
                <a:cs typeface="Arial" pitchFamily="34" charset="0"/>
              </a:rPr>
              <a:t>(firstAppIp, </a:t>
            </a:r>
            <a:r>
              <a:rPr lang="en-US" sz="1200" b="1">
                <a:solidFill>
                  <a:srgbClr val="0860A8"/>
                </a:solidFill>
                <a:latin typeface="Arial" pitchFamily="34" charset="0"/>
                <a:cs typeface="Arial" pitchFamily="34" charset="0"/>
              </a:rPr>
              <a:t>“</a:t>
            </a:r>
            <a:r>
              <a:rPr lang="en-US" sz="1200" b="1">
                <a:solidFill>
                  <a:srgbClr val="0860A8"/>
                </a:solidFill>
                <a:cs typeface="Arial" pitchFamily="34" charset="0"/>
              </a:rPr>
              <a:t>inscount.dll</a:t>
            </a:r>
            <a:r>
              <a:rPr lang="en-US" sz="1200" b="1">
                <a:solidFill>
                  <a:srgbClr val="0860A8"/>
                </a:solidFill>
                <a:latin typeface="Arial" pitchFamily="34" charset="0"/>
                <a:cs typeface="Arial" pitchFamily="34" charset="0"/>
              </a:rPr>
              <a:t>”</a:t>
            </a:r>
            <a:r>
              <a:rPr lang="en-US" sz="1200" b="1">
                <a:solidFill>
                  <a:srgbClr val="0860A8"/>
                </a:solidFill>
                <a:cs typeface="Arial" pitchFamily="34" charset="0"/>
              </a:rPr>
              <a:t>)</a:t>
            </a:r>
          </a:p>
        </p:txBody>
      </p:sp>
      <p:sp>
        <p:nvSpPr>
          <p:cNvPr id="102474" name="Text Box 74"/>
          <p:cNvSpPr txBox="1">
            <a:spLocks noChangeArrowheads="1"/>
          </p:cNvSpPr>
          <p:nvPr/>
        </p:nvSpPr>
        <p:spPr bwMode="auto">
          <a:xfrm>
            <a:off x="639763" y="3062288"/>
            <a:ext cx="1485900" cy="303212"/>
          </a:xfrm>
          <a:prstGeom prst="rect">
            <a:avLst/>
          </a:prstGeom>
          <a:solidFill>
            <a:schemeClr val="accent1"/>
          </a:solidFill>
          <a:ln w="38100">
            <a:solidFill>
              <a:schemeClr val="bg2"/>
            </a:solidFill>
            <a:miter lim="800000"/>
            <a:headEnd/>
            <a:tailEnd/>
          </a:ln>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p:txBody>
      </p:sp>
      <p:sp>
        <p:nvSpPr>
          <p:cNvPr id="102475" name="Text Box 75"/>
          <p:cNvSpPr txBox="1">
            <a:spLocks noChangeArrowheads="1"/>
          </p:cNvSpPr>
          <p:nvPr/>
        </p:nvSpPr>
        <p:spPr bwMode="auto">
          <a:xfrm>
            <a:off x="792163" y="3214688"/>
            <a:ext cx="1485900" cy="303212"/>
          </a:xfrm>
          <a:prstGeom prst="rect">
            <a:avLst/>
          </a:prstGeom>
          <a:solidFill>
            <a:schemeClr val="accent1"/>
          </a:solidFill>
          <a:ln w="38100">
            <a:solidFill>
              <a:schemeClr val="bg2"/>
            </a:solidFill>
            <a:miter lim="800000"/>
            <a:headEnd/>
            <a:tailEnd/>
          </a:ln>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p:txBody>
      </p:sp>
      <p:grpSp>
        <p:nvGrpSpPr>
          <p:cNvPr id="10" name="Trace 2"/>
          <p:cNvGrpSpPr>
            <a:grpSpLocks/>
          </p:cNvGrpSpPr>
          <p:nvPr/>
        </p:nvGrpSpPr>
        <p:grpSpPr bwMode="auto">
          <a:xfrm>
            <a:off x="5183188" y="3652838"/>
            <a:ext cx="1087437" cy="466725"/>
            <a:chOff x="3257" y="2238"/>
            <a:chExt cx="685" cy="294"/>
          </a:xfrm>
        </p:grpSpPr>
        <p:sp>
          <p:nvSpPr>
            <p:cNvPr id="24629" name="Text Box 76"/>
            <p:cNvSpPr txBox="1">
              <a:spLocks noChangeArrowheads="1"/>
            </p:cNvSpPr>
            <p:nvPr/>
          </p:nvSpPr>
          <p:spPr bwMode="auto">
            <a:xfrm>
              <a:off x="3257" y="2443"/>
              <a:ext cx="680" cy="89"/>
            </a:xfrm>
            <a:prstGeom prst="rect">
              <a:avLst/>
            </a:prstGeom>
            <a:solidFill>
              <a:srgbClr val="FFFF00"/>
            </a:solidFill>
            <a:ln w="38100">
              <a:solidFill>
                <a:schemeClr val="bg2"/>
              </a:solidFill>
              <a:miter lim="800000"/>
              <a:headEnd/>
              <a:tailEnd/>
            </a:ln>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p:txBody>
        </p:sp>
        <p:sp>
          <p:nvSpPr>
            <p:cNvPr id="24630" name="Text Box 77"/>
            <p:cNvSpPr txBox="1">
              <a:spLocks noChangeArrowheads="1"/>
            </p:cNvSpPr>
            <p:nvPr/>
          </p:nvSpPr>
          <p:spPr bwMode="auto">
            <a:xfrm>
              <a:off x="3260" y="2336"/>
              <a:ext cx="680" cy="89"/>
            </a:xfrm>
            <a:prstGeom prst="rect">
              <a:avLst/>
            </a:prstGeom>
            <a:solidFill>
              <a:srgbClr val="FF0000"/>
            </a:solidFill>
            <a:ln w="38100">
              <a:solidFill>
                <a:schemeClr val="bg2"/>
              </a:solidFill>
              <a:miter lim="800000"/>
              <a:headEnd/>
              <a:tailEnd/>
            </a:ln>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p:txBody>
        </p:sp>
        <p:sp>
          <p:nvSpPr>
            <p:cNvPr id="24631" name="Text Box 78"/>
            <p:cNvSpPr txBox="1">
              <a:spLocks noChangeArrowheads="1"/>
            </p:cNvSpPr>
            <p:nvPr/>
          </p:nvSpPr>
          <p:spPr bwMode="auto">
            <a:xfrm>
              <a:off x="3262" y="2238"/>
              <a:ext cx="680" cy="89"/>
            </a:xfrm>
            <a:prstGeom prst="rect">
              <a:avLst/>
            </a:prstGeom>
            <a:solidFill>
              <a:srgbClr val="FFFF00"/>
            </a:solidFill>
            <a:ln w="38100">
              <a:solidFill>
                <a:schemeClr val="bg2"/>
              </a:solidFill>
              <a:miter lim="800000"/>
              <a:headEnd/>
              <a:tailEnd/>
            </a:ln>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p:txBody>
        </p:sp>
      </p:grpSp>
      <p:sp>
        <p:nvSpPr>
          <p:cNvPr id="102483" name="AutoShape 83"/>
          <p:cNvSpPr>
            <a:spLocks noChangeArrowheads="1"/>
          </p:cNvSpPr>
          <p:nvPr/>
        </p:nvSpPr>
        <p:spPr bwMode="auto">
          <a:xfrm>
            <a:off x="3551238" y="214313"/>
            <a:ext cx="4757737" cy="333375"/>
          </a:xfrm>
          <a:prstGeom prst="wedgeRectCallout">
            <a:avLst>
              <a:gd name="adj1" fmla="val -28579"/>
              <a:gd name="adj2" fmla="val 1180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lstStyle/>
          <a:p>
            <a:pPr eaLnBrk="0" fontAlgn="base" hangingPunct="0">
              <a:lnSpc>
                <a:spcPct val="80000"/>
              </a:lnSpc>
              <a:spcBef>
                <a:spcPct val="50000"/>
              </a:spcBef>
              <a:spcAft>
                <a:spcPct val="0"/>
              </a:spcAft>
            </a:pPr>
            <a:r>
              <a:rPr lang="en-US" sz="1600" dirty="0">
                <a:solidFill>
                  <a:srgbClr val="000000"/>
                </a:solidFill>
                <a:cs typeface="Arial" pitchFamily="34" charset="0"/>
              </a:rPr>
              <a:t>pin.exe </a:t>
            </a:r>
            <a:r>
              <a:rPr lang="en-US" sz="1600" dirty="0">
                <a:solidFill>
                  <a:srgbClr val="000000"/>
                </a:solidFill>
                <a:latin typeface="Arial" pitchFamily="34" charset="0"/>
                <a:cs typeface="Arial" pitchFamily="34" charset="0"/>
              </a:rPr>
              <a:t>–</a:t>
            </a:r>
            <a:r>
              <a:rPr lang="en-US" sz="1600" dirty="0">
                <a:solidFill>
                  <a:srgbClr val="000000"/>
                </a:solidFill>
                <a:cs typeface="Arial" pitchFamily="34" charset="0"/>
              </a:rPr>
              <a:t>t inscount.dll </a:t>
            </a:r>
            <a:r>
              <a:rPr lang="en-US" sz="1600" dirty="0">
                <a:solidFill>
                  <a:srgbClr val="000000"/>
                </a:solidFill>
                <a:latin typeface="Arial" pitchFamily="34" charset="0"/>
                <a:cs typeface="Arial" pitchFamily="34" charset="0"/>
              </a:rPr>
              <a:t>–</a:t>
            </a:r>
            <a:r>
              <a:rPr lang="en-US" sz="1600" dirty="0">
                <a:solidFill>
                  <a:srgbClr val="000000"/>
                </a:solidFill>
                <a:cs typeface="Arial" pitchFamily="34" charset="0"/>
              </a:rPr>
              <a:t> gzip.exe input.txt</a:t>
            </a:r>
          </a:p>
        </p:txBody>
      </p:sp>
      <p:sp>
        <p:nvSpPr>
          <p:cNvPr id="102484" name="AutoShape 84"/>
          <p:cNvSpPr>
            <a:spLocks noChangeArrowheads="1"/>
          </p:cNvSpPr>
          <p:nvPr/>
        </p:nvSpPr>
        <p:spPr bwMode="auto">
          <a:xfrm>
            <a:off x="4246563" y="217488"/>
            <a:ext cx="4448175" cy="333375"/>
          </a:xfrm>
          <a:prstGeom prst="wedgeRectCallout">
            <a:avLst>
              <a:gd name="adj1" fmla="val -39292"/>
              <a:gd name="adj2" fmla="val 1628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lstStyle/>
          <a:p>
            <a:pPr eaLnBrk="0" fontAlgn="base" hangingPunct="0">
              <a:lnSpc>
                <a:spcPct val="80000"/>
              </a:lnSpc>
              <a:spcBef>
                <a:spcPct val="50000"/>
              </a:spcBef>
              <a:spcAft>
                <a:spcPct val="0"/>
              </a:spcAft>
            </a:pPr>
            <a:r>
              <a:rPr lang="en-US" sz="1200" dirty="0">
                <a:solidFill>
                  <a:srgbClr val="000000"/>
                </a:solidFill>
                <a:cs typeface="Arial" pitchFamily="34" charset="0"/>
              </a:rPr>
              <a:t>Count 258743109</a:t>
            </a:r>
          </a:p>
        </p:txBody>
      </p:sp>
      <p:sp>
        <p:nvSpPr>
          <p:cNvPr id="102493" name="Line 93"/>
          <p:cNvSpPr>
            <a:spLocks noChangeShapeType="1"/>
          </p:cNvSpPr>
          <p:nvPr/>
        </p:nvSpPr>
        <p:spPr bwMode="auto">
          <a:xfrm flipH="1">
            <a:off x="6797675" y="3227388"/>
            <a:ext cx="444500" cy="1905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102495" name="Text Box 95"/>
          <p:cNvSpPr txBox="1">
            <a:spLocks noChangeArrowheads="1"/>
          </p:cNvSpPr>
          <p:nvPr/>
        </p:nvSpPr>
        <p:spPr bwMode="auto">
          <a:xfrm>
            <a:off x="635000" y="4281488"/>
            <a:ext cx="1485900" cy="303212"/>
          </a:xfrm>
          <a:prstGeom prst="rect">
            <a:avLst/>
          </a:prstGeom>
          <a:solidFill>
            <a:schemeClr val="accent1"/>
          </a:solidFill>
          <a:ln w="38100">
            <a:solidFill>
              <a:schemeClr val="bg2"/>
            </a:solidFill>
            <a:miter lim="800000"/>
            <a:headEnd/>
            <a:tailEnd/>
          </a:ln>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p:txBody>
      </p:sp>
      <p:sp>
        <p:nvSpPr>
          <p:cNvPr id="102498" name="Text Box 98"/>
          <p:cNvSpPr txBox="1">
            <a:spLocks noChangeArrowheads="1"/>
          </p:cNvSpPr>
          <p:nvPr/>
        </p:nvSpPr>
        <p:spPr bwMode="auto">
          <a:xfrm>
            <a:off x="787400" y="4433888"/>
            <a:ext cx="1485900" cy="303212"/>
          </a:xfrm>
          <a:prstGeom prst="rect">
            <a:avLst/>
          </a:prstGeom>
          <a:solidFill>
            <a:schemeClr val="accent1"/>
          </a:solidFill>
          <a:ln w="38100">
            <a:solidFill>
              <a:schemeClr val="bg2"/>
            </a:solidFill>
            <a:miter lim="800000"/>
            <a:headEnd/>
            <a:tailEnd/>
          </a:ln>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p:txBody>
      </p:sp>
      <p:grpSp>
        <p:nvGrpSpPr>
          <p:cNvPr id="11" name="Trace"/>
          <p:cNvGrpSpPr>
            <a:grpSpLocks/>
          </p:cNvGrpSpPr>
          <p:nvPr/>
        </p:nvGrpSpPr>
        <p:grpSpPr bwMode="auto">
          <a:xfrm>
            <a:off x="5199063" y="3621088"/>
            <a:ext cx="1087437" cy="466725"/>
            <a:chOff x="3257" y="2238"/>
            <a:chExt cx="685" cy="294"/>
          </a:xfrm>
        </p:grpSpPr>
        <p:sp>
          <p:nvSpPr>
            <p:cNvPr id="24626" name="Text Box 100"/>
            <p:cNvSpPr txBox="1">
              <a:spLocks noChangeArrowheads="1"/>
            </p:cNvSpPr>
            <p:nvPr/>
          </p:nvSpPr>
          <p:spPr bwMode="auto">
            <a:xfrm>
              <a:off x="3257" y="2443"/>
              <a:ext cx="680" cy="89"/>
            </a:xfrm>
            <a:prstGeom prst="rect">
              <a:avLst/>
            </a:prstGeom>
            <a:solidFill>
              <a:srgbClr val="FFFF00"/>
            </a:solidFill>
            <a:ln w="38100">
              <a:solidFill>
                <a:schemeClr val="bg2"/>
              </a:solidFill>
              <a:miter lim="800000"/>
              <a:headEnd/>
              <a:tailEnd/>
            </a:ln>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p:txBody>
        </p:sp>
        <p:sp>
          <p:nvSpPr>
            <p:cNvPr id="24627" name="Text Box 101"/>
            <p:cNvSpPr txBox="1">
              <a:spLocks noChangeArrowheads="1"/>
            </p:cNvSpPr>
            <p:nvPr/>
          </p:nvSpPr>
          <p:spPr bwMode="auto">
            <a:xfrm>
              <a:off x="3260" y="2336"/>
              <a:ext cx="680" cy="89"/>
            </a:xfrm>
            <a:prstGeom prst="rect">
              <a:avLst/>
            </a:prstGeom>
            <a:solidFill>
              <a:srgbClr val="FF0000"/>
            </a:solidFill>
            <a:ln w="38100">
              <a:solidFill>
                <a:schemeClr val="bg2"/>
              </a:solidFill>
              <a:miter lim="800000"/>
              <a:headEnd/>
              <a:tailEnd/>
            </a:ln>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p:txBody>
        </p:sp>
        <p:sp>
          <p:nvSpPr>
            <p:cNvPr id="24628" name="Text Box 102"/>
            <p:cNvSpPr txBox="1">
              <a:spLocks noChangeArrowheads="1"/>
            </p:cNvSpPr>
            <p:nvPr/>
          </p:nvSpPr>
          <p:spPr bwMode="auto">
            <a:xfrm>
              <a:off x="3262" y="2238"/>
              <a:ext cx="680" cy="89"/>
            </a:xfrm>
            <a:prstGeom prst="rect">
              <a:avLst/>
            </a:prstGeom>
            <a:solidFill>
              <a:srgbClr val="FFFF00"/>
            </a:solidFill>
            <a:ln w="38100">
              <a:solidFill>
                <a:schemeClr val="bg2"/>
              </a:solidFill>
              <a:miter lim="800000"/>
              <a:headEnd/>
              <a:tailEnd/>
            </a:ln>
          </p:spPr>
          <p:txBody>
            <a:bodyPr wrap="none"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a:p>
              <a:pPr eaLnBrk="0" fontAlgn="base" hangingPunct="0">
                <a:spcBef>
                  <a:spcPct val="0"/>
                </a:spcBef>
                <a:spcAft>
                  <a:spcPct val="0"/>
                </a:spcAft>
              </a:pPr>
              <a:endParaRPr lang="en-US" sz="1800" b="1">
                <a:solidFill>
                  <a:srgbClr val="0860A8"/>
                </a:solidFill>
                <a:latin typeface="Arial" pitchFamily="34" charset="0"/>
              </a:endParaRPr>
            </a:p>
          </p:txBody>
        </p:sp>
      </p:grpSp>
      <p:cxnSp>
        <p:nvCxnSpPr>
          <p:cNvPr id="24607" name="AutoShape 103"/>
          <p:cNvCxnSpPr>
            <a:cxnSpLocks noChangeShapeType="1"/>
            <a:stCxn id="24657" idx="3"/>
          </p:cNvCxnSpPr>
          <p:nvPr/>
        </p:nvCxnSpPr>
        <p:spPr bwMode="auto">
          <a:xfrm>
            <a:off x="8691563" y="3702050"/>
            <a:ext cx="1587" cy="1588"/>
          </a:xfrm>
          <a:prstGeom prst="bentConnector2">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miter lim="800000"/>
                <a:headEnd/>
                <a:tailEnd type="triangle" w="med" len="med"/>
              </a14:hiddenLine>
            </a:ext>
          </a:extLst>
        </p:spPr>
      </p:cxnSp>
      <p:grpSp>
        <p:nvGrpSpPr>
          <p:cNvPr id="12" name="Group 110"/>
          <p:cNvGrpSpPr>
            <a:grpSpLocks/>
          </p:cNvGrpSpPr>
          <p:nvPr/>
        </p:nvGrpSpPr>
        <p:grpSpPr bwMode="auto">
          <a:xfrm>
            <a:off x="8337550" y="3213100"/>
            <a:ext cx="263525" cy="201613"/>
            <a:chOff x="5252" y="2024"/>
            <a:chExt cx="166" cy="127"/>
          </a:xfrm>
        </p:grpSpPr>
        <p:sp>
          <p:nvSpPr>
            <p:cNvPr id="24623" name="Line 106"/>
            <p:cNvSpPr>
              <a:spLocks noChangeShapeType="1"/>
            </p:cNvSpPr>
            <p:nvPr/>
          </p:nvSpPr>
          <p:spPr bwMode="auto">
            <a:xfrm>
              <a:off x="5277" y="2024"/>
              <a:ext cx="141" cy="0"/>
            </a:xfrm>
            <a:prstGeom prst="line">
              <a:avLst/>
            </a:prstGeom>
            <a:noFill/>
            <a:ln w="3175">
              <a:solidFill>
                <a:srgbClr val="292929">
                  <a:alpha val="70195"/>
                </a:srgbClr>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24" name="Line 107"/>
            <p:cNvSpPr>
              <a:spLocks noChangeShapeType="1"/>
            </p:cNvSpPr>
            <p:nvPr/>
          </p:nvSpPr>
          <p:spPr bwMode="auto">
            <a:xfrm>
              <a:off x="5404" y="2034"/>
              <a:ext cx="1" cy="117"/>
            </a:xfrm>
            <a:prstGeom prst="line">
              <a:avLst/>
            </a:prstGeom>
            <a:noFill/>
            <a:ln w="3175">
              <a:solidFill>
                <a:srgbClr val="292929">
                  <a:alpha val="70195"/>
                </a:srgbClr>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25" name="Line 108"/>
            <p:cNvSpPr>
              <a:spLocks noChangeShapeType="1"/>
            </p:cNvSpPr>
            <p:nvPr/>
          </p:nvSpPr>
          <p:spPr bwMode="auto">
            <a:xfrm flipH="1">
              <a:off x="5252" y="2136"/>
              <a:ext cx="147" cy="1"/>
            </a:xfrm>
            <a:prstGeom prst="line">
              <a:avLst/>
            </a:prstGeom>
            <a:noFill/>
            <a:ln w="3175">
              <a:solidFill>
                <a:srgbClr val="292929">
                  <a:alpha val="70195"/>
                </a:srgbClr>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grpSp>
      <p:sp>
        <p:nvSpPr>
          <p:cNvPr id="102513" name="AutoShape 113"/>
          <p:cNvSpPr>
            <a:spLocks noChangeArrowheads="1"/>
          </p:cNvSpPr>
          <p:nvPr/>
        </p:nvSpPr>
        <p:spPr bwMode="auto">
          <a:xfrm>
            <a:off x="4205288" y="531813"/>
            <a:ext cx="4938712" cy="830262"/>
          </a:xfrm>
          <a:prstGeom prst="wedgeEllipseCallout">
            <a:avLst>
              <a:gd name="adj1" fmla="val -27273"/>
              <a:gd name="adj2" fmla="val -63574"/>
            </a:avLst>
          </a:prstGeom>
          <a:noFill/>
          <a:ln w="6350" algn="ctr">
            <a:solidFill>
              <a:srgbClr val="292929">
                <a:alpha val="70195"/>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400">
                <a:solidFill>
                  <a:srgbClr val="000000"/>
                </a:solidFill>
                <a:cs typeface="Arial" pitchFamily="34" charset="0"/>
              </a:rPr>
              <a:t>PinTool that counts application instructions executed, prints Count at end</a:t>
            </a:r>
          </a:p>
        </p:txBody>
      </p:sp>
      <p:sp>
        <p:nvSpPr>
          <p:cNvPr id="102467" name="AutoShape 67"/>
          <p:cNvSpPr>
            <a:spLocks noChangeArrowheads="1"/>
          </p:cNvSpPr>
          <p:nvPr/>
        </p:nvSpPr>
        <p:spPr bwMode="auto">
          <a:xfrm>
            <a:off x="2406650" y="1728788"/>
            <a:ext cx="4303713" cy="338137"/>
          </a:xfrm>
          <a:prstGeom prst="wedgeRoundRectCallout">
            <a:avLst>
              <a:gd name="adj1" fmla="val -62875"/>
              <a:gd name="adj2" fmla="val 23241"/>
              <a:gd name="adj3" fmla="val 16667"/>
            </a:avLst>
          </a:prstGeom>
          <a:noFill/>
          <a:ln w="254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tIns="0" bIns="0" anchor="ctr" anchorCtr="1"/>
          <a:lstStyle/>
          <a:p>
            <a:pPr fontAlgn="base">
              <a:spcBef>
                <a:spcPct val="20000"/>
              </a:spcBef>
              <a:spcAft>
                <a:spcPct val="0"/>
              </a:spcAft>
              <a:buSzPct val="130000"/>
            </a:pPr>
            <a:r>
              <a:rPr lang="en-US" sz="1400" i="1">
                <a:solidFill>
                  <a:srgbClr val="0860A8"/>
                </a:solidFill>
                <a:cs typeface="Arial" pitchFamily="34" charset="0"/>
              </a:rPr>
              <a:t>Resume at BootRoutine</a:t>
            </a:r>
          </a:p>
        </p:txBody>
      </p:sp>
      <p:sp>
        <p:nvSpPr>
          <p:cNvPr id="102515" name="AutoShape 115"/>
          <p:cNvSpPr>
            <a:spLocks noChangeArrowheads="1"/>
          </p:cNvSpPr>
          <p:nvPr/>
        </p:nvSpPr>
        <p:spPr bwMode="auto">
          <a:xfrm>
            <a:off x="2384425" y="2484438"/>
            <a:ext cx="841375" cy="569912"/>
          </a:xfrm>
          <a:prstGeom prst="wedgeEllipseCallout">
            <a:avLst>
              <a:gd name="adj1" fmla="val -79056"/>
              <a:gd name="adj2" fmla="val 48606"/>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lnSpc>
                <a:spcPct val="80000"/>
              </a:lnSpc>
              <a:spcBef>
                <a:spcPct val="50000"/>
              </a:spcBef>
              <a:spcAft>
                <a:spcPct val="0"/>
              </a:spcAft>
            </a:pPr>
            <a:r>
              <a:rPr lang="en-US" sz="1200">
                <a:solidFill>
                  <a:srgbClr val="000000"/>
                </a:solidFill>
                <a:cs typeface="Arial" pitchFamily="34" charset="0"/>
              </a:rPr>
              <a:t>First app IP</a:t>
            </a:r>
          </a:p>
        </p:txBody>
      </p:sp>
      <p:sp>
        <p:nvSpPr>
          <p:cNvPr id="102516" name="AutoShape 116"/>
          <p:cNvSpPr>
            <a:spLocks noChangeArrowheads="1"/>
          </p:cNvSpPr>
          <p:nvPr/>
        </p:nvSpPr>
        <p:spPr bwMode="auto">
          <a:xfrm>
            <a:off x="1758950" y="4824413"/>
            <a:ext cx="1360488" cy="595312"/>
          </a:xfrm>
          <a:prstGeom prst="wedgeEllipseCallout">
            <a:avLst>
              <a:gd name="adj1" fmla="val -23514"/>
              <a:gd name="adj2" fmla="val -138000"/>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lnSpc>
                <a:spcPct val="80000"/>
              </a:lnSpc>
              <a:spcBef>
                <a:spcPct val="50000"/>
              </a:spcBef>
              <a:spcAft>
                <a:spcPct val="0"/>
              </a:spcAft>
            </a:pPr>
            <a:r>
              <a:rPr lang="en-US" sz="1200">
                <a:solidFill>
                  <a:srgbClr val="000000"/>
                </a:solidFill>
                <a:cs typeface="Arial" pitchFamily="34" charset="0"/>
              </a:rPr>
              <a:t>app Ip of Trace</a:t>
            </a:r>
            <a:r>
              <a:rPr lang="en-US" sz="1200">
                <a:solidFill>
                  <a:srgbClr val="000000"/>
                </a:solidFill>
                <a:latin typeface="Arial" pitchFamily="34" charset="0"/>
                <a:cs typeface="Arial" pitchFamily="34" charset="0"/>
              </a:rPr>
              <a:t>’</a:t>
            </a:r>
            <a:r>
              <a:rPr lang="en-US" sz="1200">
                <a:solidFill>
                  <a:srgbClr val="000000"/>
                </a:solidFill>
                <a:cs typeface="Arial" pitchFamily="34" charset="0"/>
              </a:rPr>
              <a:t>s target</a:t>
            </a:r>
          </a:p>
        </p:txBody>
      </p:sp>
      <p:sp>
        <p:nvSpPr>
          <p:cNvPr id="102517" name="AutoShape 117"/>
          <p:cNvSpPr>
            <a:spLocks noChangeArrowheads="1"/>
          </p:cNvSpPr>
          <p:nvPr/>
        </p:nvSpPr>
        <p:spPr bwMode="auto">
          <a:xfrm>
            <a:off x="3260725" y="506413"/>
            <a:ext cx="3227388" cy="1258887"/>
          </a:xfrm>
          <a:prstGeom prst="wedgeRectCallout">
            <a:avLst>
              <a:gd name="adj1" fmla="val 44787"/>
              <a:gd name="adj2" fmla="val 168792"/>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b="1">
                <a:solidFill>
                  <a:srgbClr val="0860A8"/>
                </a:solidFill>
                <a:cs typeface="Arial" pitchFamily="34" charset="0"/>
              </a:rPr>
              <a:t>Read a Trace from Application Code</a:t>
            </a:r>
          </a:p>
          <a:p>
            <a:pPr eaLnBrk="0" fontAlgn="base" hangingPunct="0">
              <a:lnSpc>
                <a:spcPct val="80000"/>
              </a:lnSpc>
              <a:spcBef>
                <a:spcPct val="50000"/>
              </a:spcBef>
              <a:spcAft>
                <a:spcPct val="0"/>
              </a:spcAft>
            </a:pPr>
            <a:r>
              <a:rPr lang="en-US" sz="1200" b="1">
                <a:solidFill>
                  <a:srgbClr val="0860A8"/>
                </a:solidFill>
                <a:cs typeface="Arial" pitchFamily="34" charset="0"/>
              </a:rPr>
              <a:t>Jit it, adding instrumentation code from inscount.dll</a:t>
            </a:r>
          </a:p>
          <a:p>
            <a:pPr eaLnBrk="0" fontAlgn="base" hangingPunct="0">
              <a:lnSpc>
                <a:spcPct val="80000"/>
              </a:lnSpc>
              <a:spcBef>
                <a:spcPct val="50000"/>
              </a:spcBef>
              <a:spcAft>
                <a:spcPct val="0"/>
              </a:spcAft>
            </a:pPr>
            <a:r>
              <a:rPr lang="en-US" sz="1200" b="1">
                <a:solidFill>
                  <a:srgbClr val="0860A8"/>
                </a:solidFill>
                <a:cs typeface="Arial" pitchFamily="34" charset="0"/>
              </a:rPr>
              <a:t>Encode the jitted trace into the Code Cache</a:t>
            </a:r>
          </a:p>
        </p:txBody>
      </p:sp>
      <p:grpSp>
        <p:nvGrpSpPr>
          <p:cNvPr id="13" name="Group 127"/>
          <p:cNvGrpSpPr>
            <a:grpSpLocks/>
          </p:cNvGrpSpPr>
          <p:nvPr/>
        </p:nvGrpSpPr>
        <p:grpSpPr bwMode="auto">
          <a:xfrm>
            <a:off x="2087563" y="3336925"/>
            <a:ext cx="227012" cy="957263"/>
            <a:chOff x="2335" y="1970"/>
            <a:chExt cx="143" cy="603"/>
          </a:xfrm>
        </p:grpSpPr>
        <p:sp>
          <p:nvSpPr>
            <p:cNvPr id="24620" name="Line 120"/>
            <p:cNvSpPr>
              <a:spLocks noChangeShapeType="1"/>
            </p:cNvSpPr>
            <p:nvPr/>
          </p:nvSpPr>
          <p:spPr bwMode="auto">
            <a:xfrm>
              <a:off x="2344" y="1971"/>
              <a:ext cx="134" cy="0"/>
            </a:xfrm>
            <a:prstGeom prst="line">
              <a:avLst/>
            </a:prstGeom>
            <a:noFill/>
            <a:ln w="3175">
              <a:solidFill>
                <a:srgbClr val="292929">
                  <a:alpha val="70195"/>
                </a:srgbClr>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21" name="Line 121"/>
            <p:cNvSpPr>
              <a:spLocks noChangeShapeType="1"/>
            </p:cNvSpPr>
            <p:nvPr/>
          </p:nvSpPr>
          <p:spPr bwMode="auto">
            <a:xfrm flipH="1">
              <a:off x="2466" y="1970"/>
              <a:ext cx="6" cy="603"/>
            </a:xfrm>
            <a:prstGeom prst="line">
              <a:avLst/>
            </a:prstGeom>
            <a:noFill/>
            <a:ln w="3175">
              <a:solidFill>
                <a:srgbClr val="292929">
                  <a:alpha val="70195"/>
                </a:srgbClr>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sp>
          <p:nvSpPr>
            <p:cNvPr id="24622" name="Line 122"/>
            <p:cNvSpPr>
              <a:spLocks noChangeShapeType="1"/>
            </p:cNvSpPr>
            <p:nvPr/>
          </p:nvSpPr>
          <p:spPr bwMode="auto">
            <a:xfrm flipH="1">
              <a:off x="2335" y="2564"/>
              <a:ext cx="140" cy="5"/>
            </a:xfrm>
            <a:prstGeom prst="line">
              <a:avLst/>
            </a:prstGeom>
            <a:noFill/>
            <a:ln w="3175">
              <a:solidFill>
                <a:srgbClr val="292929">
                  <a:alpha val="70195"/>
                </a:srgbClr>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lnSpc>
                  <a:spcPct val="80000"/>
                </a:lnSpc>
                <a:spcBef>
                  <a:spcPct val="50000"/>
                </a:spcBef>
                <a:spcAft>
                  <a:spcPct val="0"/>
                </a:spcAft>
              </a:pPr>
              <a:endParaRPr lang="en-US" sz="1200">
                <a:solidFill>
                  <a:srgbClr val="000000"/>
                </a:solidFill>
                <a:cs typeface="Arial" pitchFamily="34" charset="0"/>
              </a:endParaRPr>
            </a:p>
          </p:txBody>
        </p:sp>
      </p:grpSp>
      <p:sp>
        <p:nvSpPr>
          <p:cNvPr id="102528" name="AutoShape 128"/>
          <p:cNvSpPr>
            <a:spLocks noChangeArrowheads="1"/>
          </p:cNvSpPr>
          <p:nvPr/>
        </p:nvSpPr>
        <p:spPr bwMode="auto">
          <a:xfrm>
            <a:off x="2362200" y="1730375"/>
            <a:ext cx="4303713" cy="338138"/>
          </a:xfrm>
          <a:prstGeom prst="wedgeRoundRectCallout">
            <a:avLst>
              <a:gd name="adj1" fmla="val -63023"/>
              <a:gd name="adj2" fmla="val 11972"/>
              <a:gd name="adj3" fmla="val 16667"/>
            </a:avLst>
          </a:prstGeom>
          <a:noFill/>
          <a:ln w="254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tIns="0" bIns="0" anchor="ctr" anchorCtr="1"/>
          <a:lstStyle/>
          <a:p>
            <a:pPr algn="ctr" fontAlgn="base">
              <a:spcBef>
                <a:spcPct val="20000"/>
              </a:spcBef>
              <a:spcAft>
                <a:spcPct val="0"/>
              </a:spcAft>
              <a:buSzPct val="130000"/>
            </a:pPr>
            <a:r>
              <a:rPr lang="en-US" sz="1400" i="1">
                <a:solidFill>
                  <a:srgbClr val="0860A8"/>
                </a:solidFill>
                <a:cs typeface="Arial" pitchFamily="34" charset="0"/>
              </a:rPr>
              <a:t>GetContext(&amp;firstAppIp)</a:t>
            </a:r>
          </a:p>
        </p:txBody>
      </p:sp>
      <p:sp>
        <p:nvSpPr>
          <p:cNvPr id="102529" name="AutoShape 129"/>
          <p:cNvSpPr>
            <a:spLocks noChangeArrowheads="1"/>
          </p:cNvSpPr>
          <p:nvPr/>
        </p:nvSpPr>
        <p:spPr bwMode="auto">
          <a:xfrm>
            <a:off x="2392363" y="1746250"/>
            <a:ext cx="4303712" cy="338138"/>
          </a:xfrm>
          <a:prstGeom prst="wedgeRoundRectCallout">
            <a:avLst>
              <a:gd name="adj1" fmla="val -63023"/>
              <a:gd name="adj2" fmla="val 8685"/>
              <a:gd name="adj3" fmla="val 16667"/>
            </a:avLst>
          </a:prstGeom>
          <a:noFill/>
          <a:ln w="254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tIns="0" bIns="0" anchor="ctr" anchorCtr="1"/>
          <a:lstStyle/>
          <a:p>
            <a:pPr algn="ctr" fontAlgn="base">
              <a:spcBef>
                <a:spcPct val="20000"/>
              </a:spcBef>
              <a:spcAft>
                <a:spcPct val="0"/>
              </a:spcAft>
              <a:buSzPct val="130000"/>
            </a:pPr>
            <a:r>
              <a:rPr lang="en-US" sz="1400" i="1">
                <a:solidFill>
                  <a:srgbClr val="0860A8"/>
                </a:solidFill>
                <a:cs typeface="Arial" pitchFamily="34" charset="0"/>
              </a:rPr>
              <a:t>SetContext(BootRoutineIp)</a:t>
            </a:r>
          </a:p>
        </p:txBody>
      </p:sp>
      <p:sp>
        <p:nvSpPr>
          <p:cNvPr id="102530" name="AutoShape 130"/>
          <p:cNvSpPr>
            <a:spLocks noChangeArrowheads="1"/>
          </p:cNvSpPr>
          <p:nvPr/>
        </p:nvSpPr>
        <p:spPr bwMode="auto">
          <a:xfrm>
            <a:off x="2432050" y="1727200"/>
            <a:ext cx="4303713" cy="338138"/>
          </a:xfrm>
          <a:prstGeom prst="wedgeRoundRectCallout">
            <a:avLst>
              <a:gd name="adj1" fmla="val -64755"/>
              <a:gd name="adj2" fmla="val 11972"/>
              <a:gd name="adj3" fmla="val 16667"/>
            </a:avLst>
          </a:prstGeom>
          <a:noFill/>
          <a:ln w="25400"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tIns="0" bIns="0" anchor="ctr" anchorCtr="1"/>
          <a:lstStyle/>
          <a:p>
            <a:pPr algn="ctr" fontAlgn="base">
              <a:spcBef>
                <a:spcPct val="20000"/>
              </a:spcBef>
              <a:spcAft>
                <a:spcPct val="0"/>
              </a:spcAft>
              <a:buSzPct val="130000"/>
            </a:pPr>
            <a:r>
              <a:rPr lang="en-US" sz="1400" i="1">
                <a:solidFill>
                  <a:srgbClr val="0860A8"/>
                </a:solidFill>
                <a:cs typeface="Arial" pitchFamily="34" charset="0"/>
              </a:rPr>
              <a:t>WriteProcessMemory(BootRoutine, BootData)</a:t>
            </a:r>
          </a:p>
        </p:txBody>
      </p:sp>
      <p:sp>
        <p:nvSpPr>
          <p:cNvPr id="102531" name="Text Box 131"/>
          <p:cNvSpPr txBox="1">
            <a:spLocks noChangeArrowheads="1"/>
          </p:cNvSpPr>
          <p:nvPr/>
        </p:nvSpPr>
        <p:spPr bwMode="auto">
          <a:xfrm rot="5400000">
            <a:off x="2273300" y="3643313"/>
            <a:ext cx="942975" cy="165100"/>
          </a:xfrm>
          <a:prstGeom prst="rect">
            <a:avLst/>
          </a:prstGeom>
          <a:noFill/>
          <a:ln w="19050" algn="ctr">
            <a:solidFill>
              <a:schemeClr val="tx2">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tIns="0" bIns="0">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b="1">
                <a:solidFill>
                  <a:srgbClr val="000000"/>
                </a:solidFill>
                <a:latin typeface="Courier New" pitchFamily="49" charset="0"/>
              </a:rPr>
              <a:t>Decoder</a:t>
            </a:r>
            <a:endParaRPr lang="en-US" b="1">
              <a:solidFill>
                <a:srgbClr val="000000"/>
              </a:solidFill>
              <a:latin typeface="Arial" pitchFamily="34" charset="0"/>
            </a:endParaRPr>
          </a:p>
        </p:txBody>
      </p:sp>
      <p:sp>
        <p:nvSpPr>
          <p:cNvPr id="102532" name="Text Box 132"/>
          <p:cNvSpPr txBox="1">
            <a:spLocks noChangeArrowheads="1"/>
          </p:cNvSpPr>
          <p:nvPr/>
        </p:nvSpPr>
        <p:spPr bwMode="auto">
          <a:xfrm rot="5400000">
            <a:off x="6219825" y="3635376"/>
            <a:ext cx="942975" cy="165100"/>
          </a:xfrm>
          <a:prstGeom prst="rect">
            <a:avLst/>
          </a:prstGeom>
          <a:noFill/>
          <a:ln w="19050" algn="ctr">
            <a:solidFill>
              <a:schemeClr val="tx2">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tIns="0" bIns="0">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b="1">
                <a:solidFill>
                  <a:srgbClr val="000000"/>
                </a:solidFill>
                <a:latin typeface="Courier New" pitchFamily="49" charset="0"/>
              </a:rPr>
              <a:t>Encoder</a:t>
            </a:r>
            <a:endParaRPr lang="en-US" b="1">
              <a:solidFill>
                <a:srgbClr val="000000"/>
              </a:solidFill>
              <a:latin typeface="Arial" pitchFamily="34" charset="0"/>
            </a:endParaRPr>
          </a:p>
        </p:txBody>
      </p:sp>
    </p:spTree>
    <p:custDataLst>
      <p:tags r:id="rId1"/>
    </p:custDataLst>
    <p:extLst>
      <p:ext uri="{BB962C8B-B14F-4D97-AF65-F5344CB8AC3E}">
        <p14:creationId xmlns:p14="http://schemas.microsoft.com/office/powerpoint/2010/main" val="3380019271"/>
      </p:ext>
    </p:extLst>
  </p:cSld>
  <p:clrMapOvr>
    <a:masterClrMapping/>
  </p:clrMapOvr>
  <p:transition advTm="313759">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02482"/>
                                        </p:tgtEl>
                                      </p:cBhvr>
                                    </p:animEffect>
                                    <p:set>
                                      <p:cBhvr>
                                        <p:cTn id="7" dur="1" fill="hold">
                                          <p:stCondLst>
                                            <p:cond delay="499"/>
                                          </p:stCondLst>
                                        </p:cTn>
                                        <p:tgtEl>
                                          <p:spTgt spid="102482"/>
                                        </p:tgtEl>
                                        <p:attrNameLst>
                                          <p:attrName>style.visibility</p:attrName>
                                        </p:attrNameLst>
                                      </p:cBhvr>
                                      <p:to>
                                        <p:strVal val="hidden"/>
                                      </p:to>
                                    </p:se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25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102514"/>
                                        </p:tgtEl>
                                      </p:cBhvr>
                                    </p:animEffect>
                                    <p:set>
                                      <p:cBhvr>
                                        <p:cTn id="15" dur="1" fill="hold">
                                          <p:stCondLst>
                                            <p:cond delay="499"/>
                                          </p:stCondLst>
                                        </p:cTn>
                                        <p:tgtEl>
                                          <p:spTgt spid="102514"/>
                                        </p:tgtEl>
                                        <p:attrNameLst>
                                          <p:attrName>style.visibility</p:attrName>
                                        </p:attrNameLst>
                                      </p:cBhvr>
                                      <p:to>
                                        <p:strVal val="hidden"/>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024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25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0" nodeType="clickEffect">
                                  <p:stCondLst>
                                    <p:cond delay="0"/>
                                  </p:stCondLst>
                                  <p:childTnLst>
                                    <p:animEffect transition="out" filter="box(in)">
                                      <p:cBhvr>
                                        <p:cTn id="26" dur="500"/>
                                        <p:tgtEl>
                                          <p:spTgt spid="102513"/>
                                        </p:tgtEl>
                                      </p:cBhvr>
                                    </p:animEffect>
                                    <p:set>
                                      <p:cBhvr>
                                        <p:cTn id="27" dur="1" fill="hold">
                                          <p:stCondLst>
                                            <p:cond delay="499"/>
                                          </p:stCondLst>
                                        </p:cTn>
                                        <p:tgtEl>
                                          <p:spTgt spid="10251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43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244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241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2515"/>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xit" presetSubtype="16" fill="hold" grpId="1" nodeType="clickEffect">
                                  <p:stCondLst>
                                    <p:cond delay="0"/>
                                  </p:stCondLst>
                                  <p:childTnLst>
                                    <p:animEffect transition="out" filter="box(in)">
                                      <p:cBhvr>
                                        <p:cTn id="49" dur="500"/>
                                        <p:tgtEl>
                                          <p:spTgt spid="102447"/>
                                        </p:tgtEl>
                                      </p:cBhvr>
                                    </p:animEffect>
                                    <p:set>
                                      <p:cBhvr>
                                        <p:cTn id="50" dur="1" fill="hold">
                                          <p:stCondLst>
                                            <p:cond delay="499"/>
                                          </p:stCondLst>
                                        </p:cTn>
                                        <p:tgtEl>
                                          <p:spTgt spid="102447"/>
                                        </p:tgtEl>
                                        <p:attrNameLst>
                                          <p:attrName>style.visibility</p:attrName>
                                        </p:attrNameLst>
                                      </p:cBhvr>
                                      <p:to>
                                        <p:strVal val="hidden"/>
                                      </p:to>
                                    </p:set>
                                  </p:childTnLst>
                                </p:cTn>
                              </p:par>
                            </p:childTnLst>
                          </p:cTn>
                        </p:par>
                        <p:par>
                          <p:cTn id="51" fill="hold" nodeType="afterGroup">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0246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grpId="1" nodeType="clickEffect">
                                  <p:stCondLst>
                                    <p:cond delay="0"/>
                                  </p:stCondLst>
                                  <p:childTnLst>
                                    <p:animEffect transition="out" filter="box(in)">
                                      <p:cBhvr>
                                        <p:cTn id="57" dur="500"/>
                                        <p:tgtEl>
                                          <p:spTgt spid="102466"/>
                                        </p:tgtEl>
                                      </p:cBhvr>
                                    </p:animEffect>
                                    <p:set>
                                      <p:cBhvr>
                                        <p:cTn id="58" dur="1" fill="hold">
                                          <p:stCondLst>
                                            <p:cond delay="499"/>
                                          </p:stCondLst>
                                        </p:cTn>
                                        <p:tgtEl>
                                          <p:spTgt spid="102466"/>
                                        </p:tgtEl>
                                        <p:attrNameLst>
                                          <p:attrName>style.visibility</p:attrName>
                                        </p:attrNameLst>
                                      </p:cBhvr>
                                      <p:to>
                                        <p:strVal val="hidden"/>
                                      </p:to>
                                    </p:set>
                                  </p:childTnLst>
                                </p:cTn>
                              </p:par>
                            </p:childTnLst>
                          </p:cTn>
                        </p:par>
                        <p:par>
                          <p:cTn id="59" fill="hold" nodeType="afterGroup">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02528"/>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xit" presetSubtype="16" fill="hold" grpId="1" nodeType="clickEffect">
                                  <p:stCondLst>
                                    <p:cond delay="0"/>
                                  </p:stCondLst>
                                  <p:childTnLst>
                                    <p:animEffect transition="out" filter="box(in)">
                                      <p:cBhvr>
                                        <p:cTn id="65" dur="500"/>
                                        <p:tgtEl>
                                          <p:spTgt spid="102528"/>
                                        </p:tgtEl>
                                      </p:cBhvr>
                                    </p:animEffect>
                                    <p:set>
                                      <p:cBhvr>
                                        <p:cTn id="66" dur="1" fill="hold">
                                          <p:stCondLst>
                                            <p:cond delay="499"/>
                                          </p:stCondLst>
                                        </p:cTn>
                                        <p:tgtEl>
                                          <p:spTgt spid="102528"/>
                                        </p:tgtEl>
                                        <p:attrNameLst>
                                          <p:attrName>style.visibility</p:attrName>
                                        </p:attrNameLst>
                                      </p:cBhvr>
                                      <p:to>
                                        <p:strVal val="hidden"/>
                                      </p:to>
                                    </p:set>
                                  </p:childTnLst>
                                </p:cTn>
                              </p:par>
                            </p:childTnLst>
                          </p:cTn>
                        </p:par>
                        <p:par>
                          <p:cTn id="67" fill="hold" nodeType="afterGroup">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102530"/>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02462"/>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grpId="1" nodeType="clickEffect">
                                  <p:stCondLst>
                                    <p:cond delay="0"/>
                                  </p:stCondLst>
                                  <p:childTnLst>
                                    <p:animEffect transition="out" filter="box(in)">
                                      <p:cBhvr>
                                        <p:cTn id="77" dur="500"/>
                                        <p:tgtEl>
                                          <p:spTgt spid="102530"/>
                                        </p:tgtEl>
                                      </p:cBhvr>
                                    </p:animEffect>
                                    <p:set>
                                      <p:cBhvr>
                                        <p:cTn id="78" dur="1" fill="hold">
                                          <p:stCondLst>
                                            <p:cond delay="499"/>
                                          </p:stCondLst>
                                        </p:cTn>
                                        <p:tgtEl>
                                          <p:spTgt spid="102530"/>
                                        </p:tgtEl>
                                        <p:attrNameLst>
                                          <p:attrName>style.visibility</p:attrName>
                                        </p:attrNameLst>
                                      </p:cBhvr>
                                      <p:to>
                                        <p:strVal val="hidden"/>
                                      </p:to>
                                    </p:set>
                                  </p:childTnLst>
                                </p:cTn>
                              </p:par>
                            </p:childTnLst>
                          </p:cTn>
                        </p:par>
                        <p:par>
                          <p:cTn id="79" fill="hold" nodeType="afterGroup">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102529"/>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xit" presetSubtype="16" fill="hold" grpId="1" nodeType="clickEffect">
                                  <p:stCondLst>
                                    <p:cond delay="0"/>
                                  </p:stCondLst>
                                  <p:childTnLst>
                                    <p:animEffect transition="out" filter="box(in)">
                                      <p:cBhvr>
                                        <p:cTn id="85" dur="500"/>
                                        <p:tgtEl>
                                          <p:spTgt spid="102529"/>
                                        </p:tgtEl>
                                      </p:cBhvr>
                                    </p:animEffect>
                                    <p:set>
                                      <p:cBhvr>
                                        <p:cTn id="86" dur="1" fill="hold">
                                          <p:stCondLst>
                                            <p:cond delay="499"/>
                                          </p:stCondLst>
                                        </p:cTn>
                                        <p:tgtEl>
                                          <p:spTgt spid="102529"/>
                                        </p:tgtEl>
                                        <p:attrNameLst>
                                          <p:attrName>style.visibility</p:attrName>
                                        </p:attrNameLst>
                                      </p:cBhvr>
                                      <p:to>
                                        <p:strVal val="hidden"/>
                                      </p:to>
                                    </p:set>
                                  </p:childTnLst>
                                </p:cTn>
                              </p:par>
                            </p:childTnLst>
                          </p:cTn>
                        </p:par>
                        <p:par>
                          <p:cTn id="87" fill="hold" nodeType="afterGroup">
                            <p:stCondLst>
                              <p:cond delay="500"/>
                            </p:stCondLst>
                            <p:childTnLst>
                              <p:par>
                                <p:cTn id="88" presetID="1" presetClass="entr" presetSubtype="0" fill="hold" grpId="1" nodeType="afterEffect">
                                  <p:stCondLst>
                                    <p:cond delay="0"/>
                                  </p:stCondLst>
                                  <p:childTnLst>
                                    <p:set>
                                      <p:cBhvr>
                                        <p:cTn id="89" dur="1" fill="hold">
                                          <p:stCondLst>
                                            <p:cond delay="0"/>
                                          </p:stCondLst>
                                        </p:cTn>
                                        <p:tgtEl>
                                          <p:spTgt spid="10246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xit" presetSubtype="16" fill="hold" grpId="0" nodeType="clickEffect">
                                  <p:stCondLst>
                                    <p:cond delay="0"/>
                                  </p:stCondLst>
                                  <p:childTnLst>
                                    <p:animEffect transition="out" filter="box(in)">
                                      <p:cBhvr>
                                        <p:cTn id="93" dur="500"/>
                                        <p:tgtEl>
                                          <p:spTgt spid="102467"/>
                                        </p:tgtEl>
                                      </p:cBhvr>
                                    </p:animEffect>
                                    <p:set>
                                      <p:cBhvr>
                                        <p:cTn id="94" dur="1" fill="hold">
                                          <p:stCondLst>
                                            <p:cond delay="499"/>
                                          </p:stCondLst>
                                        </p:cTn>
                                        <p:tgtEl>
                                          <p:spTgt spid="102467"/>
                                        </p:tgtEl>
                                        <p:attrNameLst>
                                          <p:attrName>style.visibility</p:attrName>
                                        </p:attrNameLst>
                                      </p:cBhvr>
                                      <p:to>
                                        <p:strVal val="hidden"/>
                                      </p:to>
                                    </p:set>
                                  </p:childTnLst>
                                </p:cTn>
                              </p:par>
                              <p:par>
                                <p:cTn id="95" presetID="4" presetClass="exit" presetSubtype="16" fill="hold" grpId="1" nodeType="withEffect">
                                  <p:stCondLst>
                                    <p:cond delay="0"/>
                                  </p:stCondLst>
                                  <p:childTnLst>
                                    <p:animEffect transition="out" filter="box(in)">
                                      <p:cBhvr>
                                        <p:cTn id="96" dur="500"/>
                                        <p:tgtEl>
                                          <p:spTgt spid="102437"/>
                                        </p:tgtEl>
                                      </p:cBhvr>
                                    </p:animEffect>
                                    <p:set>
                                      <p:cBhvr>
                                        <p:cTn id="97" dur="1" fill="hold">
                                          <p:stCondLst>
                                            <p:cond delay="499"/>
                                          </p:stCondLst>
                                        </p:cTn>
                                        <p:tgtEl>
                                          <p:spTgt spid="102437"/>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02464"/>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2531"/>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2532"/>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childTnLst>
                                </p:cTn>
                              </p:par>
                              <p:par>
                                <p:cTn id="114" presetID="4" presetClass="exit" presetSubtype="16" fill="hold" grpId="1" nodeType="withEffect">
                                  <p:stCondLst>
                                    <p:cond delay="0"/>
                                  </p:stCondLst>
                                  <p:childTnLst>
                                    <p:animEffect transition="out" filter="box(in)">
                                      <p:cBhvr>
                                        <p:cTn id="115" dur="500"/>
                                        <p:tgtEl>
                                          <p:spTgt spid="102464"/>
                                        </p:tgtEl>
                                      </p:cBhvr>
                                    </p:animEffect>
                                    <p:set>
                                      <p:cBhvr>
                                        <p:cTn id="116" dur="1" fill="hold">
                                          <p:stCondLst>
                                            <p:cond delay="499"/>
                                          </p:stCondLst>
                                        </p:cTn>
                                        <p:tgtEl>
                                          <p:spTgt spid="102464"/>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2472"/>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4" presetClass="exit" presetSubtype="16" fill="hold" grpId="1" nodeType="clickEffect">
                                  <p:stCondLst>
                                    <p:cond delay="0"/>
                                  </p:stCondLst>
                                  <p:childTnLst>
                                    <p:animEffect transition="out" filter="box(in)">
                                      <p:cBhvr>
                                        <p:cTn id="124" dur="500"/>
                                        <p:tgtEl>
                                          <p:spTgt spid="102472"/>
                                        </p:tgtEl>
                                      </p:cBhvr>
                                    </p:animEffect>
                                    <p:set>
                                      <p:cBhvr>
                                        <p:cTn id="125" dur="1" fill="hold">
                                          <p:stCondLst>
                                            <p:cond delay="499"/>
                                          </p:stCondLst>
                                        </p:cTn>
                                        <p:tgtEl>
                                          <p:spTgt spid="102472"/>
                                        </p:tgtEl>
                                        <p:attrNameLst>
                                          <p:attrName>style.visibility</p:attrName>
                                        </p:attrNameLst>
                                      </p:cBhvr>
                                      <p:to>
                                        <p:strVal val="hidden"/>
                                      </p:to>
                                    </p:set>
                                  </p:childTnLst>
                                </p:cTn>
                              </p:par>
                            </p:childTnLst>
                          </p:cTn>
                        </p:par>
                        <p:par>
                          <p:cTn id="126" fill="hold" nodeType="afterGroup">
                            <p:stCondLst>
                              <p:cond delay="500"/>
                            </p:stCondLst>
                            <p:childTnLst>
                              <p:par>
                                <p:cTn id="127" presetID="1" presetClass="entr" presetSubtype="0" fill="hold" grpId="0" nodeType="afterEffect">
                                  <p:stCondLst>
                                    <p:cond delay="0"/>
                                  </p:stCondLst>
                                  <p:childTnLst>
                                    <p:set>
                                      <p:cBhvr>
                                        <p:cTn id="128" dur="1" fill="hold">
                                          <p:stCondLst>
                                            <p:cond delay="0"/>
                                          </p:stCondLst>
                                        </p:cTn>
                                        <p:tgtEl>
                                          <p:spTgt spid="102470"/>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nodeType="clickEffect">
                                  <p:stCondLst>
                                    <p:cond delay="0"/>
                                  </p:stCondLst>
                                  <p:childTnLst>
                                    <p:set>
                                      <p:cBhvr>
                                        <p:cTn id="132" dur="1" fill="hold">
                                          <p:stCondLst>
                                            <p:cond delay="0"/>
                                          </p:stCondLst>
                                        </p:cTn>
                                        <p:tgtEl>
                                          <p:spTgt spid="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3"/>
                                        </p:tgtEl>
                                        <p:attrNameLst>
                                          <p:attrName>style.visibility</p:attrName>
                                        </p:attrNameLst>
                                      </p:cBhvr>
                                      <p:to>
                                        <p:strVal val="visible"/>
                                      </p:to>
                                    </p:set>
                                  </p:childTnLst>
                                </p:cTn>
                              </p:par>
                              <p:par>
                                <p:cTn id="137" presetID="4" presetClass="exit" presetSubtype="16" fill="hold" grpId="1" nodeType="withEffect">
                                  <p:stCondLst>
                                    <p:cond delay="0"/>
                                  </p:stCondLst>
                                  <p:childTnLst>
                                    <p:animEffect transition="out" filter="box(in)">
                                      <p:cBhvr>
                                        <p:cTn id="138" dur="500"/>
                                        <p:tgtEl>
                                          <p:spTgt spid="102470"/>
                                        </p:tgtEl>
                                      </p:cBhvr>
                                    </p:animEffect>
                                    <p:set>
                                      <p:cBhvr>
                                        <p:cTn id="139" dur="1" fill="hold">
                                          <p:stCondLst>
                                            <p:cond delay="499"/>
                                          </p:stCondLst>
                                        </p:cTn>
                                        <p:tgtEl>
                                          <p:spTgt spid="102470"/>
                                        </p:tgtEl>
                                        <p:attrNameLst>
                                          <p:attrName>style.visibility</p:attrName>
                                        </p:attrNameLst>
                                      </p:cBhvr>
                                      <p:to>
                                        <p:strVal val="hidden"/>
                                      </p:to>
                                    </p:set>
                                  </p:childTnLst>
                                </p:cTn>
                              </p:par>
                            </p:childTnLst>
                          </p:cTn>
                        </p:par>
                        <p:par>
                          <p:cTn id="140" fill="hold" nodeType="afterGroup">
                            <p:stCondLst>
                              <p:cond delay="500"/>
                            </p:stCondLst>
                            <p:childTnLst>
                              <p:par>
                                <p:cTn id="141" presetID="1" presetClass="entr" presetSubtype="0" fill="hold" grpId="0" nodeType="afterEffect">
                                  <p:stCondLst>
                                    <p:cond delay="0"/>
                                  </p:stCondLst>
                                  <p:childTnLst>
                                    <p:set>
                                      <p:cBhvr>
                                        <p:cTn id="142" dur="1" fill="hold">
                                          <p:stCondLst>
                                            <p:cond delay="0"/>
                                          </p:stCondLst>
                                        </p:cTn>
                                        <p:tgtEl>
                                          <p:spTgt spid="102473"/>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02474"/>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1" nodeType="clickEffect">
                                  <p:stCondLst>
                                    <p:cond delay="0"/>
                                  </p:stCondLst>
                                  <p:childTnLst>
                                    <p:set>
                                      <p:cBhvr>
                                        <p:cTn id="150" dur="1" fill="hold">
                                          <p:stCondLst>
                                            <p:cond delay="0"/>
                                          </p:stCondLst>
                                        </p:cTn>
                                        <p:tgtEl>
                                          <p:spTgt spid="102475"/>
                                        </p:tgtEl>
                                        <p:attrNameLst>
                                          <p:attrName>style.visibility</p:attrName>
                                        </p:attrNameLst>
                                      </p:cBhvr>
                                      <p:to>
                                        <p:strVal val="visible"/>
                                      </p:to>
                                    </p:set>
                                  </p:childTnLst>
                                </p:cTn>
                              </p:par>
                            </p:childTnLst>
                          </p:cTn>
                        </p:par>
                        <p:par>
                          <p:cTn id="151" fill="hold" nodeType="afterGroup">
                            <p:stCondLst>
                              <p:cond delay="0"/>
                            </p:stCondLst>
                            <p:childTnLst>
                              <p:par>
                                <p:cTn id="152" presetID="49" presetClass="path" presetSubtype="0" accel="50000" decel="50000" fill="hold" grpId="0" nodeType="afterEffect">
                                  <p:stCondLst>
                                    <p:cond delay="0"/>
                                  </p:stCondLst>
                                  <p:childTnLst>
                                    <p:animMotion origin="layout" path="M -1.94444E-6 -7.40741E-7 L 0.22552 0.07732 " pathEditMode="relative" rAng="0" ptsTypes="AA">
                                      <p:cBhvr>
                                        <p:cTn id="153" dur="2000" fill="hold"/>
                                        <p:tgtEl>
                                          <p:spTgt spid="102475"/>
                                        </p:tgtEl>
                                        <p:attrNameLst>
                                          <p:attrName>ppt_x</p:attrName>
                                          <p:attrName>ppt_y</p:attrName>
                                        </p:attrNameLst>
                                      </p:cBhvr>
                                      <p:rCtr x="11267" y="3866"/>
                                    </p:animMotion>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 presetClass="entr" presetSubtype="16" fill="hold" nodeType="clickEffect">
                                  <p:stCondLst>
                                    <p:cond delay="0"/>
                                  </p:stCondLst>
                                  <p:childTnLst>
                                    <p:set>
                                      <p:cBhvr>
                                        <p:cTn id="157" dur="1" fill="hold">
                                          <p:stCondLst>
                                            <p:cond delay="0"/>
                                          </p:stCondLst>
                                        </p:cTn>
                                        <p:tgtEl>
                                          <p:spTgt spid="10"/>
                                        </p:tgtEl>
                                        <p:attrNameLst>
                                          <p:attrName>style.visibility</p:attrName>
                                        </p:attrNameLst>
                                      </p:cBhvr>
                                      <p:to>
                                        <p:strVal val="visible"/>
                                      </p:to>
                                    </p:set>
                                    <p:animEffect transition="in" filter="box(in)">
                                      <p:cBhvr>
                                        <p:cTn id="158" dur="500"/>
                                        <p:tgtEl>
                                          <p:spTgt spid="10"/>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56" presetClass="path" presetSubtype="0" accel="50000" decel="50000" fill="hold" nodeType="clickEffect">
                                  <p:stCondLst>
                                    <p:cond delay="0"/>
                                  </p:stCondLst>
                                  <p:childTnLst>
                                    <p:animMotion origin="layout" path="M 0.00277 3.33333E-6 L 0.22725 -0.13172 " pathEditMode="relative" rAng="0" ptsTypes="AA">
                                      <p:cBhvr>
                                        <p:cTn id="162" dur="2000" fill="hold"/>
                                        <p:tgtEl>
                                          <p:spTgt spid="10"/>
                                        </p:tgtEl>
                                        <p:attrNameLst>
                                          <p:attrName>ppt_x</p:attrName>
                                          <p:attrName>ppt_y</p:attrName>
                                        </p:attrNameLst>
                                      </p:cBhvr>
                                      <p:rCtr x="11215" y="-6597"/>
                                    </p:animMotion>
                                  </p:childTnLst>
                                </p:cTn>
                              </p:par>
                              <p:par>
                                <p:cTn id="163" presetID="4" presetClass="exit" presetSubtype="16" fill="hold" grpId="2" nodeType="withEffect">
                                  <p:stCondLst>
                                    <p:cond delay="0"/>
                                  </p:stCondLst>
                                  <p:childTnLst>
                                    <p:animEffect transition="out" filter="box(in)">
                                      <p:cBhvr>
                                        <p:cTn id="164" dur="500"/>
                                        <p:tgtEl>
                                          <p:spTgt spid="102475"/>
                                        </p:tgtEl>
                                      </p:cBhvr>
                                    </p:animEffect>
                                    <p:set>
                                      <p:cBhvr>
                                        <p:cTn id="165" dur="1" fill="hold">
                                          <p:stCondLst>
                                            <p:cond delay="499"/>
                                          </p:stCondLst>
                                        </p:cTn>
                                        <p:tgtEl>
                                          <p:spTgt spid="102475"/>
                                        </p:tgtEl>
                                        <p:attrNameLst>
                                          <p:attrName>style.visibility</p:attrName>
                                        </p:attrNameLst>
                                      </p:cBhvr>
                                      <p:to>
                                        <p:strVal val="hidden"/>
                                      </p:to>
                                    </p:set>
                                  </p:childTnLst>
                                </p:cTn>
                              </p:par>
                            </p:childTnLst>
                          </p:cTn>
                        </p:par>
                        <p:par>
                          <p:cTn id="166" fill="hold" nodeType="afterGroup">
                            <p:stCondLst>
                              <p:cond delay="2000"/>
                            </p:stCondLst>
                            <p:childTnLst>
                              <p:par>
                                <p:cTn id="167" presetID="1" presetClass="entr" presetSubtype="0" fill="hold" nodeType="afterEffect">
                                  <p:stCondLst>
                                    <p:cond delay="0"/>
                                  </p:stCondLst>
                                  <p:childTnLst>
                                    <p:set>
                                      <p:cBhvr>
                                        <p:cTn id="168" dur="1" fill="hold">
                                          <p:stCondLst>
                                            <p:cond delay="0"/>
                                          </p:stCondLst>
                                        </p:cTn>
                                        <p:tgtEl>
                                          <p:spTgt spid="6"/>
                                        </p:tgtEl>
                                        <p:attrNameLst>
                                          <p:attrName>style.visibility</p:attrName>
                                        </p:attrNameLst>
                                      </p:cBhvr>
                                      <p:to>
                                        <p:strVal val="visible"/>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32" presetClass="emph" presetSubtype="0" repeatCount="indefinite" nodeType="clickEffect">
                                  <p:stCondLst>
                                    <p:cond delay="0"/>
                                  </p:stCondLst>
                                  <p:endCondLst>
                                    <p:cond evt="onNext" delay="0">
                                      <p:tgtEl>
                                        <p:sldTgt/>
                                      </p:tgtEl>
                                    </p:cond>
                                  </p:endCondLst>
                                  <p:childTnLst>
                                    <p:animClr clrSpc="rgb" dir="cw">
                                      <p:cBhvr override="childStyle">
                                        <p:cTn id="172" dur="100" fill="hold"/>
                                        <p:tgtEl>
                                          <p:spTgt spid="10"/>
                                        </p:tgtEl>
                                        <p:attrNameLst>
                                          <p:attrName>style.color</p:attrName>
                                        </p:attrNameLst>
                                      </p:cBhvr>
                                      <p:to>
                                        <a:schemeClr val="accent2"/>
                                      </p:to>
                                    </p:animClr>
                                    <p:animClr clrSpc="rgb" dir="cw">
                                      <p:cBhvr>
                                        <p:cTn id="173" dur="100" fill="hold"/>
                                        <p:tgtEl>
                                          <p:spTgt spid="10"/>
                                        </p:tgtEl>
                                        <p:attrNameLst>
                                          <p:attrName>fillcolor</p:attrName>
                                        </p:attrNameLst>
                                      </p:cBhvr>
                                      <p:to>
                                        <a:schemeClr val="accent2"/>
                                      </p:to>
                                    </p:animClr>
                                    <p:set>
                                      <p:cBhvr>
                                        <p:cTn id="174" dur="100" fill="hold"/>
                                        <p:tgtEl>
                                          <p:spTgt spid="10"/>
                                        </p:tgtEl>
                                        <p:attrNameLst>
                                          <p:attrName>fill.type</p:attrName>
                                        </p:attrNameLst>
                                      </p:cBhvr>
                                      <p:to>
                                        <p:strVal val="solid"/>
                                      </p:to>
                                    </p:set>
                                    <p:set>
                                      <p:cBhvr>
                                        <p:cTn id="175" dur="100" fill="hold"/>
                                        <p:tgtEl>
                                          <p:spTgt spid="10"/>
                                        </p:tgtEl>
                                        <p:attrNameLst>
                                          <p:attrName>fill.on</p:attrName>
                                        </p:attrNameLst>
                                      </p:cBhvr>
                                      <p:to>
                                        <p:strVal val="true"/>
                                      </p:to>
                                    </p:set>
                                    <p:animRot by="120000">
                                      <p:cBhvr>
                                        <p:cTn id="176" dur="100" fill="hold">
                                          <p:stCondLst>
                                            <p:cond delay="0"/>
                                          </p:stCondLst>
                                        </p:cTn>
                                        <p:tgtEl>
                                          <p:spTgt spid="10"/>
                                        </p:tgtEl>
                                        <p:attrNameLst>
                                          <p:attrName>r</p:attrName>
                                        </p:attrNameLst>
                                      </p:cBhvr>
                                    </p:animRot>
                                    <p:animRot by="-240000">
                                      <p:cBhvr>
                                        <p:cTn id="177" dur="200" fill="hold">
                                          <p:stCondLst>
                                            <p:cond delay="200"/>
                                          </p:stCondLst>
                                        </p:cTn>
                                        <p:tgtEl>
                                          <p:spTgt spid="10"/>
                                        </p:tgtEl>
                                        <p:attrNameLst>
                                          <p:attrName>r</p:attrName>
                                        </p:attrNameLst>
                                      </p:cBhvr>
                                    </p:animRot>
                                    <p:animRot by="240000">
                                      <p:cBhvr>
                                        <p:cTn id="178" dur="200" fill="hold">
                                          <p:stCondLst>
                                            <p:cond delay="400"/>
                                          </p:stCondLst>
                                        </p:cTn>
                                        <p:tgtEl>
                                          <p:spTgt spid="10"/>
                                        </p:tgtEl>
                                        <p:attrNameLst>
                                          <p:attrName>r</p:attrName>
                                        </p:attrNameLst>
                                      </p:cBhvr>
                                    </p:animRot>
                                    <p:animRot by="-240000">
                                      <p:cBhvr>
                                        <p:cTn id="179" dur="200" fill="hold">
                                          <p:stCondLst>
                                            <p:cond delay="600"/>
                                          </p:stCondLst>
                                        </p:cTn>
                                        <p:tgtEl>
                                          <p:spTgt spid="10"/>
                                        </p:tgtEl>
                                        <p:attrNameLst>
                                          <p:attrName>r</p:attrName>
                                        </p:attrNameLst>
                                      </p:cBhvr>
                                    </p:animRot>
                                    <p:animRot by="120000">
                                      <p:cBhvr>
                                        <p:cTn id="180" dur="200" fill="hold">
                                          <p:stCondLst>
                                            <p:cond delay="800"/>
                                          </p:stCondLst>
                                        </p:cTn>
                                        <p:tgtEl>
                                          <p:spTgt spid="10"/>
                                        </p:tgtEl>
                                        <p:attrNameLst>
                                          <p:attrName>r</p:attrName>
                                        </p:attrNameLst>
                                      </p:cBhvr>
                                    </p:animRo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4" presetClass="exit" presetSubtype="16" fill="hold" grpId="1" nodeType="clickEffect">
                                  <p:stCondLst>
                                    <p:cond delay="0"/>
                                  </p:stCondLst>
                                  <p:childTnLst>
                                    <p:animEffect transition="out" filter="box(in)">
                                      <p:cBhvr>
                                        <p:cTn id="184" dur="500"/>
                                        <p:tgtEl>
                                          <p:spTgt spid="102473"/>
                                        </p:tgtEl>
                                      </p:cBhvr>
                                    </p:animEffect>
                                    <p:set>
                                      <p:cBhvr>
                                        <p:cTn id="185" dur="1" fill="hold">
                                          <p:stCondLst>
                                            <p:cond delay="499"/>
                                          </p:stCondLst>
                                        </p:cTn>
                                        <p:tgtEl>
                                          <p:spTgt spid="102473"/>
                                        </p:tgtEl>
                                        <p:attrNameLst>
                                          <p:attrName>style.visibility</p:attrName>
                                        </p:attrNameLst>
                                      </p:cBhvr>
                                      <p:to>
                                        <p:strVal val="hidden"/>
                                      </p:to>
                                    </p:set>
                                  </p:childTnLst>
                                </p:cTn>
                              </p:par>
                            </p:childTnLst>
                          </p:cTn>
                        </p:par>
                        <p:par>
                          <p:cTn id="186" fill="hold" nodeType="afterGroup">
                            <p:stCondLst>
                              <p:cond delay="500"/>
                            </p:stCondLst>
                            <p:childTnLst>
                              <p:par>
                                <p:cTn id="187" presetID="1" presetClass="entr" presetSubtype="0" fill="hold" grpId="0" nodeType="afterEffect">
                                  <p:stCondLst>
                                    <p:cond delay="0"/>
                                  </p:stCondLst>
                                  <p:childTnLst>
                                    <p:set>
                                      <p:cBhvr>
                                        <p:cTn id="188" dur="1" fill="hold">
                                          <p:stCondLst>
                                            <p:cond delay="0"/>
                                          </p:stCondLst>
                                        </p:cTn>
                                        <p:tgtEl>
                                          <p:spTgt spid="102493"/>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2494"/>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nodeType="clickEffect">
                                  <p:stCondLst>
                                    <p:cond delay="0"/>
                                  </p:stCondLst>
                                  <p:childTnLst>
                                    <p:set>
                                      <p:cBhvr>
                                        <p:cTn id="194" dur="1" fill="hold">
                                          <p:stCondLst>
                                            <p:cond delay="0"/>
                                          </p:stCondLst>
                                        </p:cTn>
                                        <p:tgtEl>
                                          <p:spTgt spid="13"/>
                                        </p:tgtEl>
                                        <p:attrNameLst>
                                          <p:attrName>style.visibility</p:attrName>
                                        </p:attrNameLst>
                                      </p:cBhvr>
                                      <p:to>
                                        <p:strVal val="visible"/>
                                      </p:to>
                                    </p:set>
                                  </p:childTnLst>
                                </p:cTn>
                              </p:par>
                            </p:childTnLst>
                          </p:cTn>
                        </p:par>
                        <p:par>
                          <p:cTn id="195" fill="hold" nodeType="afterGroup">
                            <p:stCondLst>
                              <p:cond delay="0"/>
                            </p:stCondLst>
                            <p:childTnLst>
                              <p:par>
                                <p:cTn id="196" presetID="1" presetClass="entr" presetSubtype="0" fill="hold" grpId="0" nodeType="afterEffect">
                                  <p:stCondLst>
                                    <p:cond delay="0"/>
                                  </p:stCondLst>
                                  <p:childTnLst>
                                    <p:set>
                                      <p:cBhvr>
                                        <p:cTn id="197" dur="1" fill="hold">
                                          <p:stCondLst>
                                            <p:cond delay="0"/>
                                          </p:stCondLst>
                                        </p:cTn>
                                        <p:tgtEl>
                                          <p:spTgt spid="102516"/>
                                        </p:tgtEl>
                                        <p:attrNameLst>
                                          <p:attrName>style.visibility</p:attrName>
                                        </p:attrNameLst>
                                      </p:cBhvr>
                                      <p:to>
                                        <p:strVal val="visible"/>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4" presetClass="exit" presetSubtype="16" fill="hold" grpId="1" nodeType="clickEffect">
                                  <p:stCondLst>
                                    <p:cond delay="0"/>
                                  </p:stCondLst>
                                  <p:childTnLst>
                                    <p:animEffect transition="out" filter="box(in)">
                                      <p:cBhvr>
                                        <p:cTn id="201" dur="500"/>
                                        <p:tgtEl>
                                          <p:spTgt spid="102494"/>
                                        </p:tgtEl>
                                      </p:cBhvr>
                                    </p:animEffect>
                                    <p:set>
                                      <p:cBhvr>
                                        <p:cTn id="202" dur="1" fill="hold">
                                          <p:stCondLst>
                                            <p:cond delay="499"/>
                                          </p:stCondLst>
                                        </p:cTn>
                                        <p:tgtEl>
                                          <p:spTgt spid="102494"/>
                                        </p:tgtEl>
                                        <p:attrNameLst>
                                          <p:attrName>style.visibility</p:attrName>
                                        </p:attrNameLst>
                                      </p:cBhvr>
                                      <p:to>
                                        <p:strVal val="hidden"/>
                                      </p:to>
                                    </p:set>
                                  </p:childTnLst>
                                </p:cTn>
                              </p:par>
                            </p:childTnLst>
                          </p:cTn>
                        </p:par>
                        <p:par>
                          <p:cTn id="203" fill="hold" nodeType="afterGroup">
                            <p:stCondLst>
                              <p:cond delay="500"/>
                            </p:stCondLst>
                            <p:childTnLst>
                              <p:par>
                                <p:cTn id="204" presetID="4" presetClass="entr" presetSubtype="16" fill="hold" grpId="0" nodeType="afterEffect">
                                  <p:stCondLst>
                                    <p:cond delay="0"/>
                                  </p:stCondLst>
                                  <p:childTnLst>
                                    <p:set>
                                      <p:cBhvr>
                                        <p:cTn id="205" dur="1" fill="hold">
                                          <p:stCondLst>
                                            <p:cond delay="0"/>
                                          </p:stCondLst>
                                        </p:cTn>
                                        <p:tgtEl>
                                          <p:spTgt spid="102517"/>
                                        </p:tgtEl>
                                        <p:attrNameLst>
                                          <p:attrName>style.visibility</p:attrName>
                                        </p:attrNameLst>
                                      </p:cBhvr>
                                      <p:to>
                                        <p:strVal val="visible"/>
                                      </p:to>
                                    </p:set>
                                    <p:animEffect transition="in" filter="box(in)">
                                      <p:cBhvr>
                                        <p:cTn id="206" dur="500"/>
                                        <p:tgtEl>
                                          <p:spTgt spid="102517"/>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02495"/>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02498"/>
                                        </p:tgtEl>
                                        <p:attrNameLst>
                                          <p:attrName>style.visibility</p:attrName>
                                        </p:attrNameLst>
                                      </p:cBhvr>
                                      <p:to>
                                        <p:strVal val="visible"/>
                                      </p:to>
                                    </p:set>
                                  </p:childTnLst>
                                </p:cTn>
                              </p:par>
                            </p:childTnLst>
                          </p:cTn>
                        </p:par>
                        <p:par>
                          <p:cTn id="215" fill="hold" nodeType="afterGroup">
                            <p:stCondLst>
                              <p:cond delay="0"/>
                            </p:stCondLst>
                            <p:childTnLst>
                              <p:par>
                                <p:cTn id="216" presetID="56" presetClass="path" presetSubtype="0" accel="50000" decel="50000" fill="hold" grpId="1" nodeType="afterEffect">
                                  <p:stCondLst>
                                    <p:cond delay="0"/>
                                  </p:stCondLst>
                                  <p:childTnLst>
                                    <p:animMotion origin="layout" path="M -1.11111E-6 1.48148E-6 L 0.22292 -0.10255 " pathEditMode="relative" rAng="0" ptsTypes="AA">
                                      <p:cBhvr>
                                        <p:cTn id="217" dur="2000" fill="hold"/>
                                        <p:tgtEl>
                                          <p:spTgt spid="102498"/>
                                        </p:tgtEl>
                                        <p:attrNameLst>
                                          <p:attrName>ppt_x</p:attrName>
                                          <p:attrName>ppt_y</p:attrName>
                                        </p:attrNameLst>
                                      </p:cBhvr>
                                      <p:rCtr x="11146" y="-5139"/>
                                    </p:animMotion>
                                  </p:childTnLst>
                                </p:cTn>
                              </p:par>
                            </p:childTnLst>
                          </p:cTn>
                        </p:par>
                      </p:childTnLst>
                    </p:cTn>
                  </p:par>
                  <p:par>
                    <p:cTn id="218" fill="hold" nodeType="clickPar">
                      <p:stCondLst>
                        <p:cond delay="indefinite"/>
                      </p:stCondLst>
                      <p:childTnLst>
                        <p:par>
                          <p:cTn id="219" fill="hold" nodeType="withGroup">
                            <p:stCondLst>
                              <p:cond delay="0"/>
                            </p:stCondLst>
                            <p:childTnLst>
                              <p:par>
                                <p:cTn id="220" presetID="4" presetClass="entr" presetSubtype="16" fill="hold" nodeType="clickEffect">
                                  <p:stCondLst>
                                    <p:cond delay="0"/>
                                  </p:stCondLst>
                                  <p:childTnLst>
                                    <p:set>
                                      <p:cBhvr>
                                        <p:cTn id="221" dur="1" fill="hold">
                                          <p:stCondLst>
                                            <p:cond delay="0"/>
                                          </p:stCondLst>
                                        </p:cTn>
                                        <p:tgtEl>
                                          <p:spTgt spid="11"/>
                                        </p:tgtEl>
                                        <p:attrNameLst>
                                          <p:attrName>style.visibility</p:attrName>
                                        </p:attrNameLst>
                                      </p:cBhvr>
                                      <p:to>
                                        <p:strVal val="visible"/>
                                      </p:to>
                                    </p:set>
                                    <p:animEffect transition="in" filter="box(in)">
                                      <p:cBhvr>
                                        <p:cTn id="222" dur="500"/>
                                        <p:tgtEl>
                                          <p:spTgt spid="11"/>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56" presetClass="path" presetSubtype="0" accel="50000" decel="50000" fill="hold" nodeType="clickEffect">
                                  <p:stCondLst>
                                    <p:cond delay="0"/>
                                  </p:stCondLst>
                                  <p:childTnLst>
                                    <p:animMotion origin="layout" path="M -2.77778E-7 1.11111E-6 L 0.22465 -0.03264 " pathEditMode="relative" rAng="0" ptsTypes="AA">
                                      <p:cBhvr>
                                        <p:cTn id="226" dur="2000" fill="hold"/>
                                        <p:tgtEl>
                                          <p:spTgt spid="11"/>
                                        </p:tgtEl>
                                        <p:attrNameLst>
                                          <p:attrName>ppt_x</p:attrName>
                                          <p:attrName>ppt_y</p:attrName>
                                        </p:attrNameLst>
                                      </p:cBhvr>
                                      <p:rCtr x="11233" y="-1644"/>
                                    </p:animMotion>
                                  </p:childTnLst>
                                </p:cTn>
                              </p:par>
                              <p:par>
                                <p:cTn id="227" presetID="4" presetClass="exit" presetSubtype="16" fill="hold" grpId="2" nodeType="withEffect">
                                  <p:stCondLst>
                                    <p:cond delay="0"/>
                                  </p:stCondLst>
                                  <p:childTnLst>
                                    <p:animEffect transition="out" filter="box(in)">
                                      <p:cBhvr>
                                        <p:cTn id="228" dur="500"/>
                                        <p:tgtEl>
                                          <p:spTgt spid="102498"/>
                                        </p:tgtEl>
                                      </p:cBhvr>
                                    </p:animEffect>
                                    <p:set>
                                      <p:cBhvr>
                                        <p:cTn id="229" dur="1" fill="hold">
                                          <p:stCondLst>
                                            <p:cond delay="499"/>
                                          </p:stCondLst>
                                        </p:cTn>
                                        <p:tgtEl>
                                          <p:spTgt spid="102498"/>
                                        </p:tgtEl>
                                        <p:attrNameLst>
                                          <p:attrName>style.visibility</p:attrName>
                                        </p:attrNameLst>
                                      </p:cBhvr>
                                      <p:to>
                                        <p:strVal val="hidden"/>
                                      </p:to>
                                    </p:se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4" presetClass="exit" presetSubtype="16" fill="hold" grpId="1" nodeType="clickEffect">
                                  <p:stCondLst>
                                    <p:cond delay="0"/>
                                  </p:stCondLst>
                                  <p:childTnLst>
                                    <p:animEffect transition="out" filter="box(in)">
                                      <p:cBhvr>
                                        <p:cTn id="233" dur="500"/>
                                        <p:tgtEl>
                                          <p:spTgt spid="102517"/>
                                        </p:tgtEl>
                                      </p:cBhvr>
                                    </p:animEffect>
                                    <p:set>
                                      <p:cBhvr>
                                        <p:cTn id="234" dur="1" fill="hold">
                                          <p:stCondLst>
                                            <p:cond delay="499"/>
                                          </p:stCondLst>
                                        </p:cTn>
                                        <p:tgtEl>
                                          <p:spTgt spid="102517"/>
                                        </p:tgtEl>
                                        <p:attrNameLst>
                                          <p:attrName>style.visibility</p:attrName>
                                        </p:attrNameLst>
                                      </p:cBhvr>
                                      <p:to>
                                        <p:strVal val="hidden"/>
                                      </p:to>
                                    </p:set>
                                  </p:childTnLst>
                                </p:cTn>
                              </p:par>
                            </p:childTnLst>
                          </p:cTn>
                        </p:par>
                        <p:par>
                          <p:cTn id="235" fill="hold" nodeType="afterGroup">
                            <p:stCondLst>
                              <p:cond delay="500"/>
                            </p:stCondLst>
                            <p:childTnLst>
                              <p:par>
                                <p:cTn id="236" presetID="1" presetClass="entr" presetSubtype="0" fill="hold" grpId="0" nodeType="afterEffect">
                                  <p:stCondLst>
                                    <p:cond delay="0"/>
                                  </p:stCondLst>
                                  <p:childTnLst>
                                    <p:set>
                                      <p:cBhvr>
                                        <p:cTn id="237" dur="1" fill="hold">
                                          <p:stCondLst>
                                            <p:cond delay="0"/>
                                          </p:stCondLst>
                                        </p:cTn>
                                        <p:tgtEl>
                                          <p:spTgt spid="102509"/>
                                        </p:tgtEl>
                                        <p:attrNameLst>
                                          <p:attrName>style.visibility</p:attrName>
                                        </p:attrNameLst>
                                      </p:cBhvr>
                                      <p:to>
                                        <p:strVal val="visible"/>
                                      </p:to>
                                    </p:se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4" presetClass="exit" presetSubtype="16" fill="hold" grpId="1" nodeType="clickEffect">
                                  <p:stCondLst>
                                    <p:cond delay="0"/>
                                  </p:stCondLst>
                                  <p:childTnLst>
                                    <p:animEffect transition="out" filter="box(in)">
                                      <p:cBhvr>
                                        <p:cTn id="241" dur="500"/>
                                        <p:tgtEl>
                                          <p:spTgt spid="102493"/>
                                        </p:tgtEl>
                                      </p:cBhvr>
                                    </p:animEffect>
                                    <p:set>
                                      <p:cBhvr>
                                        <p:cTn id="242" dur="1" fill="hold">
                                          <p:stCondLst>
                                            <p:cond delay="499"/>
                                          </p:stCondLst>
                                        </p:cTn>
                                        <p:tgtEl>
                                          <p:spTgt spid="102493"/>
                                        </p:tgtEl>
                                        <p:attrNameLst>
                                          <p:attrName>style.visibility</p:attrName>
                                        </p:attrNameLst>
                                      </p:cBhvr>
                                      <p:to>
                                        <p:strVal val="hidden"/>
                                      </p:to>
                                    </p:set>
                                  </p:childTnLst>
                                </p:cTn>
                              </p:par>
                            </p:childTnLst>
                          </p:cTn>
                        </p:par>
                        <p:par>
                          <p:cTn id="243" fill="hold" nodeType="afterGroup">
                            <p:stCondLst>
                              <p:cond delay="500"/>
                            </p:stCondLst>
                            <p:childTnLst>
                              <p:par>
                                <p:cTn id="244" presetID="4" presetClass="entr" presetSubtype="16" fill="hold" nodeType="afterEffect">
                                  <p:stCondLst>
                                    <p:cond delay="0"/>
                                  </p:stCondLst>
                                  <p:childTnLst>
                                    <p:set>
                                      <p:cBhvr>
                                        <p:cTn id="245" dur="1" fill="hold">
                                          <p:stCondLst>
                                            <p:cond delay="0"/>
                                          </p:stCondLst>
                                        </p:cTn>
                                        <p:tgtEl>
                                          <p:spTgt spid="12"/>
                                        </p:tgtEl>
                                        <p:attrNameLst>
                                          <p:attrName>style.visibility</p:attrName>
                                        </p:attrNameLst>
                                      </p:cBhvr>
                                      <p:to>
                                        <p:strVal val="visible"/>
                                      </p:to>
                                    </p:set>
                                    <p:animEffect transition="in" filter="box(in)">
                                      <p:cBhvr>
                                        <p:cTn id="246" dur="500"/>
                                        <p:tgtEl>
                                          <p:spTgt spid="12"/>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4" presetClass="exit" presetSubtype="16" fill="hold" grpId="1" nodeType="clickEffect">
                                  <p:stCondLst>
                                    <p:cond delay="0"/>
                                  </p:stCondLst>
                                  <p:childTnLst>
                                    <p:animEffect transition="out" filter="box(in)">
                                      <p:cBhvr>
                                        <p:cTn id="250" dur="500"/>
                                        <p:tgtEl>
                                          <p:spTgt spid="102509"/>
                                        </p:tgtEl>
                                      </p:cBhvr>
                                    </p:animEffect>
                                    <p:set>
                                      <p:cBhvr>
                                        <p:cTn id="251" dur="1" fill="hold">
                                          <p:stCondLst>
                                            <p:cond delay="499"/>
                                          </p:stCondLst>
                                        </p:cTn>
                                        <p:tgtEl>
                                          <p:spTgt spid="102509"/>
                                        </p:tgtEl>
                                        <p:attrNameLst>
                                          <p:attrName>style.visibility</p:attrName>
                                        </p:attrNameLst>
                                      </p:cBhvr>
                                      <p:to>
                                        <p:strVal val="hidden"/>
                                      </p:to>
                                    </p:set>
                                  </p:childTnLst>
                                </p:cTn>
                              </p:par>
                              <p:par>
                                <p:cTn id="252" presetID="32" presetClass="emph" presetSubtype="0" repeatCount="indefinite" nodeType="withEffect">
                                  <p:stCondLst>
                                    <p:cond delay="0"/>
                                  </p:stCondLst>
                                  <p:endCondLst>
                                    <p:cond evt="onNext" delay="0">
                                      <p:tgtEl>
                                        <p:sldTgt/>
                                      </p:tgtEl>
                                    </p:cond>
                                  </p:endCondLst>
                                  <p:childTnLst>
                                    <p:animClr clrSpc="rgb" dir="cw">
                                      <p:cBhvr override="childStyle">
                                        <p:cTn id="253" dur="100" fill="hold"/>
                                        <p:tgtEl>
                                          <p:spTgt spid="11"/>
                                        </p:tgtEl>
                                        <p:attrNameLst>
                                          <p:attrName>style.color</p:attrName>
                                        </p:attrNameLst>
                                      </p:cBhvr>
                                      <p:to>
                                        <a:schemeClr val="accent2"/>
                                      </p:to>
                                    </p:animClr>
                                    <p:animClr clrSpc="rgb" dir="cw">
                                      <p:cBhvr>
                                        <p:cTn id="254" dur="100" fill="hold"/>
                                        <p:tgtEl>
                                          <p:spTgt spid="11"/>
                                        </p:tgtEl>
                                        <p:attrNameLst>
                                          <p:attrName>fillcolor</p:attrName>
                                        </p:attrNameLst>
                                      </p:cBhvr>
                                      <p:to>
                                        <a:schemeClr val="accent2"/>
                                      </p:to>
                                    </p:animClr>
                                    <p:set>
                                      <p:cBhvr>
                                        <p:cTn id="255" dur="100" fill="hold"/>
                                        <p:tgtEl>
                                          <p:spTgt spid="11"/>
                                        </p:tgtEl>
                                        <p:attrNameLst>
                                          <p:attrName>fill.type</p:attrName>
                                        </p:attrNameLst>
                                      </p:cBhvr>
                                      <p:to>
                                        <p:strVal val="solid"/>
                                      </p:to>
                                    </p:set>
                                    <p:set>
                                      <p:cBhvr>
                                        <p:cTn id="256" dur="100" fill="hold"/>
                                        <p:tgtEl>
                                          <p:spTgt spid="11"/>
                                        </p:tgtEl>
                                        <p:attrNameLst>
                                          <p:attrName>fill.on</p:attrName>
                                        </p:attrNameLst>
                                      </p:cBhvr>
                                      <p:to>
                                        <p:strVal val="true"/>
                                      </p:to>
                                    </p:set>
                                    <p:animRot by="120000">
                                      <p:cBhvr>
                                        <p:cTn id="257" dur="100" fill="hold">
                                          <p:stCondLst>
                                            <p:cond delay="0"/>
                                          </p:stCondLst>
                                        </p:cTn>
                                        <p:tgtEl>
                                          <p:spTgt spid="11"/>
                                        </p:tgtEl>
                                        <p:attrNameLst>
                                          <p:attrName>r</p:attrName>
                                        </p:attrNameLst>
                                      </p:cBhvr>
                                    </p:animRot>
                                    <p:animRot by="-240000">
                                      <p:cBhvr>
                                        <p:cTn id="258" dur="200" fill="hold">
                                          <p:stCondLst>
                                            <p:cond delay="200"/>
                                          </p:stCondLst>
                                        </p:cTn>
                                        <p:tgtEl>
                                          <p:spTgt spid="11"/>
                                        </p:tgtEl>
                                        <p:attrNameLst>
                                          <p:attrName>r</p:attrName>
                                        </p:attrNameLst>
                                      </p:cBhvr>
                                    </p:animRot>
                                    <p:animRot by="240000">
                                      <p:cBhvr>
                                        <p:cTn id="259" dur="200" fill="hold">
                                          <p:stCondLst>
                                            <p:cond delay="400"/>
                                          </p:stCondLst>
                                        </p:cTn>
                                        <p:tgtEl>
                                          <p:spTgt spid="11"/>
                                        </p:tgtEl>
                                        <p:attrNameLst>
                                          <p:attrName>r</p:attrName>
                                        </p:attrNameLst>
                                      </p:cBhvr>
                                    </p:animRot>
                                    <p:animRot by="-240000">
                                      <p:cBhvr>
                                        <p:cTn id="260" dur="200" fill="hold">
                                          <p:stCondLst>
                                            <p:cond delay="600"/>
                                          </p:stCondLst>
                                        </p:cTn>
                                        <p:tgtEl>
                                          <p:spTgt spid="11"/>
                                        </p:tgtEl>
                                        <p:attrNameLst>
                                          <p:attrName>r</p:attrName>
                                        </p:attrNameLst>
                                      </p:cBhvr>
                                    </p:animRot>
                                    <p:animRot by="120000">
                                      <p:cBhvr>
                                        <p:cTn id="261" dur="200" fill="hold">
                                          <p:stCondLst>
                                            <p:cond delay="800"/>
                                          </p:stCondLst>
                                        </p:cTn>
                                        <p:tgtEl>
                                          <p:spTgt spid="11"/>
                                        </p:tgtEl>
                                        <p:attrNameLst>
                                          <p:attrName>r</p:attrName>
                                        </p:attrNameLst>
                                      </p:cBhvr>
                                    </p:animRo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4" presetClass="exit" presetSubtype="16" fill="hold" grpId="1" nodeType="clickEffect">
                                  <p:stCondLst>
                                    <p:cond delay="0"/>
                                  </p:stCondLst>
                                  <p:childTnLst>
                                    <p:animEffect transition="out" filter="box(in)">
                                      <p:cBhvr>
                                        <p:cTn id="265" dur="500"/>
                                        <p:tgtEl>
                                          <p:spTgt spid="102483"/>
                                        </p:tgtEl>
                                      </p:cBhvr>
                                    </p:animEffect>
                                    <p:set>
                                      <p:cBhvr>
                                        <p:cTn id="266" dur="1" fill="hold">
                                          <p:stCondLst>
                                            <p:cond delay="499"/>
                                          </p:stCondLst>
                                        </p:cTn>
                                        <p:tgtEl>
                                          <p:spTgt spid="102483"/>
                                        </p:tgtEl>
                                        <p:attrNameLst>
                                          <p:attrName>style.visibility</p:attrName>
                                        </p:attrNameLst>
                                      </p:cBhvr>
                                      <p:to>
                                        <p:strVal val="hidden"/>
                                      </p:to>
                                    </p:set>
                                  </p:childTnLst>
                                </p:cTn>
                              </p:par>
                            </p:childTnLst>
                          </p:cTn>
                        </p:par>
                        <p:par>
                          <p:cTn id="267" fill="hold" nodeType="afterGroup">
                            <p:stCondLst>
                              <p:cond delay="500"/>
                            </p:stCondLst>
                            <p:childTnLst>
                              <p:par>
                                <p:cTn id="268" presetID="1" presetClass="entr" presetSubtype="0" fill="hold" grpId="0" nodeType="afterEffect">
                                  <p:stCondLst>
                                    <p:cond delay="0"/>
                                  </p:stCondLst>
                                  <p:childTnLst>
                                    <p:set>
                                      <p:cBhvr>
                                        <p:cTn id="269" dur="1" fill="hold">
                                          <p:stCondLst>
                                            <p:cond delay="0"/>
                                          </p:stCondLst>
                                        </p:cTn>
                                        <p:tgtEl>
                                          <p:spTgt spid="1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3" grpId="0" animBg="1"/>
      <p:bldP spid="102473" grpId="1" animBg="1"/>
      <p:bldP spid="102494" grpId="0" animBg="1"/>
      <p:bldP spid="102494" grpId="1" animBg="1"/>
      <p:bldP spid="102509" grpId="0" animBg="1"/>
      <p:bldP spid="102509" grpId="1" animBg="1"/>
      <p:bldP spid="102482" grpId="0"/>
      <p:bldP spid="102514" grpId="0"/>
      <p:bldP spid="102514" grpId="1"/>
      <p:bldP spid="102410" grpId="0" animBg="1"/>
      <p:bldP spid="102437" grpId="0" animBg="1"/>
      <p:bldP spid="102437" grpId="1" animBg="1"/>
      <p:bldP spid="102447" grpId="0" animBg="1"/>
      <p:bldP spid="102447" grpId="1" animBg="1"/>
      <p:bldP spid="102462" grpId="0" animBg="1"/>
      <p:bldP spid="102464" grpId="0" animBg="1"/>
      <p:bldP spid="102464" grpId="1" animBg="1"/>
      <p:bldP spid="102466" grpId="0" animBg="1"/>
      <p:bldP spid="102466" grpId="1" animBg="1"/>
      <p:bldP spid="102470" grpId="0" animBg="1"/>
      <p:bldP spid="102470" grpId="1" animBg="1"/>
      <p:bldP spid="102472" grpId="0" animBg="1"/>
      <p:bldP spid="102472" grpId="1" animBg="1"/>
      <p:bldP spid="102474" grpId="0" animBg="1"/>
      <p:bldP spid="102475" grpId="0" animBg="1"/>
      <p:bldP spid="102475" grpId="1" animBg="1"/>
      <p:bldP spid="102475" grpId="2" animBg="1"/>
      <p:bldP spid="102483" grpId="0"/>
      <p:bldP spid="102483" grpId="1"/>
      <p:bldP spid="102484" grpId="0"/>
      <p:bldP spid="102493" grpId="0" animBg="1"/>
      <p:bldP spid="102493" grpId="1" animBg="1"/>
      <p:bldP spid="102495" grpId="0" animBg="1"/>
      <p:bldP spid="102498" grpId="0" animBg="1"/>
      <p:bldP spid="102498" grpId="1" animBg="1"/>
      <p:bldP spid="102498" grpId="2" animBg="1"/>
      <p:bldP spid="102513" grpId="0" animBg="1"/>
      <p:bldP spid="102513" grpId="1" animBg="1"/>
      <p:bldP spid="102467" grpId="0" animBg="1"/>
      <p:bldP spid="102467" grpId="1" animBg="1"/>
      <p:bldP spid="102515" grpId="0" animBg="1"/>
      <p:bldP spid="102516" grpId="0" animBg="1"/>
      <p:bldP spid="102517" grpId="0" animBg="1"/>
      <p:bldP spid="102517" grpId="1" animBg="1"/>
      <p:bldP spid="102528" grpId="0" animBg="1"/>
      <p:bldP spid="102528" grpId="1" animBg="1"/>
      <p:bldP spid="102529" grpId="0" animBg="1"/>
      <p:bldP spid="102529" grpId="1" animBg="1"/>
      <p:bldP spid="102530" grpId="0" animBg="1"/>
      <p:bldP spid="102530" grpId="1" animBg="1"/>
      <p:bldP spid="102531" grpId="0" animBg="1"/>
      <p:bldP spid="1025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Summary</a:t>
            </a:r>
            <a:endParaRPr lang="en-US" dirty="0"/>
          </a:p>
        </p:txBody>
      </p:sp>
      <p:sp>
        <p:nvSpPr>
          <p:cNvPr id="5" name="Content Placeholder 4"/>
          <p:cNvSpPr>
            <a:spLocks noGrp="1"/>
          </p:cNvSpPr>
          <p:nvPr>
            <p:ph sz="quarter" idx="13"/>
          </p:nvPr>
        </p:nvSpPr>
        <p:spPr/>
        <p:txBody>
          <a:bodyPr/>
          <a:lstStyle/>
          <a:p>
            <a:r>
              <a:rPr lang="en-US" dirty="0" smtClean="0"/>
              <a:t>There are many DBI engines</a:t>
            </a:r>
          </a:p>
          <a:p>
            <a:r>
              <a:rPr lang="en-US" dirty="0" smtClean="0"/>
              <a:t>We’re focusing on Pin in this workshop</a:t>
            </a:r>
          </a:p>
          <a:p>
            <a:r>
              <a:rPr lang="en-US" dirty="0" smtClean="0"/>
              <a:t>We’ve seen how Pin injection into a process works</a:t>
            </a:r>
          </a:p>
          <a:p>
            <a:r>
              <a:rPr lang="en-US" dirty="0" smtClean="0"/>
              <a:t>We’ve seen how it behaves during execution</a:t>
            </a:r>
            <a:endParaRPr lang="en-US" dirty="0"/>
          </a:p>
        </p:txBody>
      </p:sp>
    </p:spTree>
    <p:extLst>
      <p:ext uri="{BB962C8B-B14F-4D97-AF65-F5344CB8AC3E}">
        <p14:creationId xmlns:p14="http://schemas.microsoft.com/office/powerpoint/2010/main" val="107569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 To </a:t>
            </a:r>
            <a:r>
              <a:rPr lang="en-US" dirty="0" err="1" smtClean="0"/>
              <a:t>Pintools</a:t>
            </a:r>
            <a:endParaRPr lang="en-US" dirty="0"/>
          </a:p>
        </p:txBody>
      </p:sp>
      <p:sp>
        <p:nvSpPr>
          <p:cNvPr id="5" name="Text Placeholder 4"/>
          <p:cNvSpPr>
            <a:spLocks noGrp="1"/>
          </p:cNvSpPr>
          <p:nvPr>
            <p:ph type="body" idx="1"/>
          </p:nvPr>
        </p:nvSpPr>
        <p:spPr/>
        <p:txBody>
          <a:bodyPr/>
          <a:lstStyle/>
          <a:p>
            <a:r>
              <a:rPr lang="en-US" dirty="0" smtClean="0"/>
              <a:t>How do you program a DBI engine?</a:t>
            </a:r>
            <a:endParaRPr lang="en-US" dirty="0"/>
          </a:p>
        </p:txBody>
      </p:sp>
    </p:spTree>
    <p:extLst>
      <p:ext uri="{BB962C8B-B14F-4D97-AF65-F5344CB8AC3E}">
        <p14:creationId xmlns:p14="http://schemas.microsoft.com/office/powerpoint/2010/main" val="345747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14325" y="2631758"/>
            <a:ext cx="8701088" cy="13557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sp>
        <p:nvSpPr>
          <p:cNvPr id="4" name="Rectangle 5"/>
          <p:cNvSpPr>
            <a:spLocks noChangeArrowheads="1"/>
          </p:cNvSpPr>
          <p:nvPr/>
        </p:nvSpPr>
        <p:spPr bwMode="auto">
          <a:xfrm>
            <a:off x="312738" y="2107883"/>
            <a:ext cx="8702675" cy="5572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sp>
        <p:nvSpPr>
          <p:cNvPr id="17" name="Text Box 7"/>
          <p:cNvSpPr txBox="1">
            <a:spLocks noChangeArrowheads="1"/>
          </p:cNvSpPr>
          <p:nvPr/>
        </p:nvSpPr>
        <p:spPr bwMode="auto">
          <a:xfrm>
            <a:off x="219075" y="1303020"/>
            <a:ext cx="8924925"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spcBef>
                <a:spcPct val="0"/>
              </a:spcBef>
            </a:pPr>
            <a:r>
              <a:rPr lang="en-US" sz="1600" b="1" dirty="0">
                <a:solidFill>
                  <a:schemeClr val="bg1"/>
                </a:solidFill>
                <a:ea typeface="Verdana" pitchFamily="34" charset="0"/>
                <a:cs typeface="Verdana" pitchFamily="34" charset="0"/>
              </a:rPr>
              <a:t>#include "</a:t>
            </a:r>
            <a:r>
              <a:rPr lang="en-US" sz="1600" b="1" dirty="0" err="1">
                <a:solidFill>
                  <a:schemeClr val="bg1"/>
                </a:solidFill>
                <a:ea typeface="Verdana" pitchFamily="34" charset="0"/>
                <a:cs typeface="Verdana" pitchFamily="34" charset="0"/>
              </a:rPr>
              <a:t>pin.h</a:t>
            </a:r>
            <a:r>
              <a:rPr lang="en-US" sz="1600" b="1" dirty="0">
                <a:solidFill>
                  <a:schemeClr val="bg1"/>
                </a:solidFill>
                <a:ea typeface="Verdana" pitchFamily="34" charset="0"/>
                <a:cs typeface="Verdana" pitchFamily="34" charset="0"/>
              </a:rPr>
              <a:t>"</a:t>
            </a:r>
          </a:p>
          <a:p>
            <a:pPr eaLnBrk="1" hangingPunct="1">
              <a:lnSpc>
                <a:spcPct val="100000"/>
              </a:lnSpc>
              <a:spcBef>
                <a:spcPct val="0"/>
              </a:spcBef>
            </a:pPr>
            <a:endParaRPr lang="en-US" b="1" dirty="0">
              <a:solidFill>
                <a:schemeClr val="bg1"/>
              </a:solidFill>
              <a:ea typeface="Verdana" pitchFamily="34" charset="0"/>
              <a:cs typeface="Verdana" pitchFamily="34" charset="0"/>
            </a:endParaRPr>
          </a:p>
          <a:p>
            <a:pPr eaLnBrk="1" hangingPunct="1">
              <a:lnSpc>
                <a:spcPct val="100000"/>
              </a:lnSpc>
              <a:spcBef>
                <a:spcPct val="0"/>
              </a:spcBef>
            </a:pPr>
            <a:r>
              <a:rPr lang="en-US" sz="1600" b="1" dirty="0">
                <a:solidFill>
                  <a:schemeClr val="bg1"/>
                </a:solidFill>
                <a:ea typeface="Verdana" pitchFamily="34" charset="0"/>
                <a:cs typeface="Verdana" pitchFamily="34" charset="0"/>
              </a:rPr>
              <a:t>UINT64 </a:t>
            </a:r>
            <a:r>
              <a:rPr lang="en-US" sz="1600" b="1" dirty="0" err="1">
                <a:solidFill>
                  <a:schemeClr val="bg1"/>
                </a:solidFill>
                <a:ea typeface="Verdana" pitchFamily="34" charset="0"/>
                <a:cs typeface="Verdana" pitchFamily="34" charset="0"/>
              </a:rPr>
              <a:t>icount</a:t>
            </a:r>
            <a:r>
              <a:rPr lang="en-US" sz="1600" b="1" dirty="0">
                <a:solidFill>
                  <a:schemeClr val="bg1"/>
                </a:solidFill>
                <a:ea typeface="Verdana" pitchFamily="34" charset="0"/>
                <a:cs typeface="Verdana" pitchFamily="34" charset="0"/>
              </a:rPr>
              <a:t> = 0; </a:t>
            </a:r>
          </a:p>
          <a:p>
            <a:pPr eaLnBrk="1" hangingPunct="1">
              <a:lnSpc>
                <a:spcPct val="100000"/>
              </a:lnSpc>
              <a:spcBef>
                <a:spcPct val="0"/>
              </a:spcBef>
            </a:pPr>
            <a:endParaRPr lang="en-US" sz="1600" b="1" dirty="0">
              <a:solidFill>
                <a:schemeClr val="bg1"/>
              </a:solidFill>
              <a:ea typeface="Verdana" pitchFamily="34" charset="0"/>
              <a:cs typeface="Verdana" pitchFamily="34" charset="0"/>
            </a:endParaRPr>
          </a:p>
          <a:p>
            <a:pPr eaLnBrk="1" hangingPunct="1">
              <a:lnSpc>
                <a:spcPct val="100000"/>
              </a:lnSpc>
              <a:spcBef>
                <a:spcPct val="0"/>
              </a:spcBef>
            </a:pPr>
            <a:r>
              <a:rPr lang="en-US" sz="1600" b="1" dirty="0">
                <a:solidFill>
                  <a:schemeClr val="bg1"/>
                </a:solidFill>
                <a:ea typeface="Verdana" pitchFamily="34" charset="0"/>
                <a:cs typeface="Verdana" pitchFamily="34" charset="0"/>
              </a:rPr>
              <a:t>void </a:t>
            </a:r>
            <a:r>
              <a:rPr lang="en-US" sz="1600" b="1" dirty="0" err="1">
                <a:solidFill>
                  <a:schemeClr val="bg1"/>
                </a:solidFill>
                <a:ea typeface="Verdana" pitchFamily="34" charset="0"/>
                <a:cs typeface="Verdana" pitchFamily="34" charset="0"/>
              </a:rPr>
              <a:t>docount</a:t>
            </a:r>
            <a:r>
              <a:rPr lang="en-US" sz="1600" b="1" dirty="0">
                <a:solidFill>
                  <a:schemeClr val="bg1"/>
                </a:solidFill>
                <a:ea typeface="Verdana" pitchFamily="34" charset="0"/>
                <a:cs typeface="Verdana" pitchFamily="34" charset="0"/>
              </a:rPr>
              <a:t>() { </a:t>
            </a:r>
            <a:r>
              <a:rPr lang="en-US" sz="1600" b="1" dirty="0" err="1">
                <a:solidFill>
                  <a:schemeClr val="bg1"/>
                </a:solidFill>
                <a:ea typeface="Verdana" pitchFamily="34" charset="0"/>
                <a:cs typeface="Verdana" pitchFamily="34" charset="0"/>
              </a:rPr>
              <a:t>icount</a:t>
            </a:r>
            <a:r>
              <a:rPr lang="en-US" sz="1600" b="1" dirty="0">
                <a:solidFill>
                  <a:schemeClr val="bg1"/>
                </a:solidFill>
                <a:ea typeface="Verdana" pitchFamily="34" charset="0"/>
                <a:cs typeface="Verdana" pitchFamily="34" charset="0"/>
              </a:rPr>
              <a:t>++; }</a:t>
            </a:r>
          </a:p>
          <a:p>
            <a:pPr eaLnBrk="1" hangingPunct="1">
              <a:lnSpc>
                <a:spcPct val="100000"/>
              </a:lnSpc>
              <a:spcBef>
                <a:spcPct val="0"/>
              </a:spcBef>
            </a:pPr>
            <a:endParaRPr lang="en-US" sz="1600" b="1" dirty="0">
              <a:solidFill>
                <a:schemeClr val="bg1"/>
              </a:solidFill>
              <a:ea typeface="Verdana" pitchFamily="34" charset="0"/>
              <a:cs typeface="Verdana" pitchFamily="34" charset="0"/>
            </a:endParaRPr>
          </a:p>
          <a:p>
            <a:pPr eaLnBrk="1" hangingPunct="1">
              <a:lnSpc>
                <a:spcPct val="100000"/>
              </a:lnSpc>
              <a:spcBef>
                <a:spcPct val="0"/>
              </a:spcBef>
            </a:pPr>
            <a:r>
              <a:rPr lang="en-US" sz="1600" b="1" dirty="0">
                <a:solidFill>
                  <a:schemeClr val="bg1"/>
                </a:solidFill>
                <a:ea typeface="Verdana" pitchFamily="34" charset="0"/>
                <a:cs typeface="Verdana" pitchFamily="34" charset="0"/>
              </a:rPr>
              <a:t>void Instruction(INS </a:t>
            </a:r>
            <a:r>
              <a:rPr lang="en-US" sz="1600" b="1" dirty="0" err="1">
                <a:solidFill>
                  <a:schemeClr val="bg1"/>
                </a:solidFill>
                <a:ea typeface="Verdana" pitchFamily="34" charset="0"/>
                <a:cs typeface="Verdana" pitchFamily="34" charset="0"/>
              </a:rPr>
              <a:t>ins</a:t>
            </a:r>
            <a:r>
              <a:rPr lang="en-US" sz="1600" b="1" dirty="0">
                <a:solidFill>
                  <a:schemeClr val="bg1"/>
                </a:solidFill>
                <a:ea typeface="Verdana" pitchFamily="34" charset="0"/>
                <a:cs typeface="Verdana" pitchFamily="34" charset="0"/>
              </a:rPr>
              <a:t>, void *v) </a:t>
            </a:r>
          </a:p>
          <a:p>
            <a:pPr eaLnBrk="1" hangingPunct="1">
              <a:lnSpc>
                <a:spcPct val="100000"/>
              </a:lnSpc>
              <a:spcBef>
                <a:spcPct val="0"/>
              </a:spcBef>
            </a:pPr>
            <a:r>
              <a:rPr lang="en-US" sz="1600" b="1" dirty="0">
                <a:solidFill>
                  <a:schemeClr val="bg1"/>
                </a:solidFill>
                <a:ea typeface="Verdana" pitchFamily="34" charset="0"/>
                <a:cs typeface="Verdana" pitchFamily="34" charset="0"/>
              </a:rPr>
              <a:t>{</a:t>
            </a:r>
          </a:p>
          <a:p>
            <a:pPr eaLnBrk="1" hangingPunct="1">
              <a:lnSpc>
                <a:spcPct val="100000"/>
              </a:lnSpc>
              <a:spcBef>
                <a:spcPct val="0"/>
              </a:spcBef>
            </a:pPr>
            <a:r>
              <a:rPr lang="en-US" sz="1600" b="1" dirty="0">
                <a:solidFill>
                  <a:schemeClr val="bg1"/>
                </a:solidFill>
                <a:ea typeface="Verdana" pitchFamily="34" charset="0"/>
                <a:cs typeface="Verdana" pitchFamily="34" charset="0"/>
              </a:rPr>
              <a:t>    </a:t>
            </a:r>
            <a:r>
              <a:rPr lang="en-US" sz="1600" b="1" dirty="0" err="1">
                <a:solidFill>
                  <a:schemeClr val="bg1"/>
                </a:solidFill>
                <a:ea typeface="Verdana" pitchFamily="34" charset="0"/>
                <a:cs typeface="Verdana" pitchFamily="34" charset="0"/>
              </a:rPr>
              <a:t>INS_InsertCall</a:t>
            </a:r>
            <a:r>
              <a:rPr lang="en-US" sz="1600" b="1" dirty="0">
                <a:solidFill>
                  <a:schemeClr val="bg1"/>
                </a:solidFill>
                <a:ea typeface="Verdana" pitchFamily="34" charset="0"/>
                <a:cs typeface="Verdana" pitchFamily="34" charset="0"/>
              </a:rPr>
              <a:t>(ins, IPOINT_BEFORE, </a:t>
            </a:r>
          </a:p>
          <a:p>
            <a:pPr eaLnBrk="1" hangingPunct="1">
              <a:lnSpc>
                <a:spcPct val="100000"/>
              </a:lnSpc>
              <a:spcBef>
                <a:spcPct val="0"/>
              </a:spcBef>
            </a:pPr>
            <a:r>
              <a:rPr lang="en-US" sz="1600" b="1" dirty="0">
                <a:solidFill>
                  <a:schemeClr val="bg1"/>
                </a:solidFill>
                <a:ea typeface="Verdana" pitchFamily="34" charset="0"/>
                <a:cs typeface="Verdana" pitchFamily="34" charset="0"/>
              </a:rPr>
              <a:t>    (AFUNPTR)</a:t>
            </a:r>
            <a:r>
              <a:rPr lang="en-US" sz="1600" b="1" dirty="0" err="1">
                <a:solidFill>
                  <a:schemeClr val="bg1"/>
                </a:solidFill>
                <a:ea typeface="Verdana" pitchFamily="34" charset="0"/>
                <a:cs typeface="Verdana" pitchFamily="34" charset="0"/>
              </a:rPr>
              <a:t>docount</a:t>
            </a:r>
            <a:r>
              <a:rPr lang="en-US" sz="1600" b="1" dirty="0">
                <a:solidFill>
                  <a:schemeClr val="bg1"/>
                </a:solidFill>
                <a:ea typeface="Verdana" pitchFamily="34" charset="0"/>
                <a:cs typeface="Verdana" pitchFamily="34" charset="0"/>
              </a:rPr>
              <a:t>, IARG_END);</a:t>
            </a:r>
          </a:p>
          <a:p>
            <a:pPr eaLnBrk="1" hangingPunct="1">
              <a:lnSpc>
                <a:spcPct val="100000"/>
              </a:lnSpc>
              <a:spcBef>
                <a:spcPct val="0"/>
              </a:spcBef>
            </a:pPr>
            <a:r>
              <a:rPr lang="en-US" sz="1600" b="1" dirty="0">
                <a:solidFill>
                  <a:schemeClr val="bg1"/>
                </a:solidFill>
                <a:ea typeface="Verdana" pitchFamily="34" charset="0"/>
                <a:cs typeface="Verdana" pitchFamily="34" charset="0"/>
              </a:rPr>
              <a:t>}</a:t>
            </a:r>
          </a:p>
          <a:p>
            <a:pPr eaLnBrk="1" hangingPunct="1">
              <a:lnSpc>
                <a:spcPct val="100000"/>
              </a:lnSpc>
              <a:spcBef>
                <a:spcPct val="0"/>
              </a:spcBef>
            </a:pPr>
            <a:endParaRPr lang="en-US" sz="1800" b="1" dirty="0">
              <a:solidFill>
                <a:schemeClr val="bg1"/>
              </a:solidFill>
              <a:ea typeface="Verdana" pitchFamily="34" charset="0"/>
              <a:cs typeface="Verdana" pitchFamily="34" charset="0"/>
            </a:endParaRPr>
          </a:p>
          <a:p>
            <a:pPr eaLnBrk="1" hangingPunct="1">
              <a:lnSpc>
                <a:spcPct val="100000"/>
              </a:lnSpc>
              <a:spcBef>
                <a:spcPct val="0"/>
              </a:spcBef>
            </a:pPr>
            <a:r>
              <a:rPr lang="en-US" sz="1600" b="1" dirty="0">
                <a:solidFill>
                  <a:schemeClr val="bg1"/>
                </a:solidFill>
                <a:ea typeface="Verdana" pitchFamily="34" charset="0"/>
                <a:cs typeface="Verdana" pitchFamily="34" charset="0"/>
              </a:rPr>
              <a:t>void </a:t>
            </a:r>
            <a:r>
              <a:rPr lang="en-US" sz="1600" b="1" dirty="0" err="1">
                <a:solidFill>
                  <a:schemeClr val="bg1"/>
                </a:solidFill>
                <a:ea typeface="Verdana" pitchFamily="34" charset="0"/>
                <a:cs typeface="Verdana" pitchFamily="34" charset="0"/>
              </a:rPr>
              <a:t>Fini</a:t>
            </a:r>
            <a:r>
              <a:rPr lang="en-US" sz="1600" b="1" dirty="0">
                <a:solidFill>
                  <a:schemeClr val="bg1"/>
                </a:solidFill>
                <a:ea typeface="Verdana" pitchFamily="34" charset="0"/>
                <a:cs typeface="Verdana" pitchFamily="34" charset="0"/>
              </a:rPr>
              <a:t>(INT32 code, void *v) </a:t>
            </a:r>
          </a:p>
          <a:p>
            <a:pPr eaLnBrk="1" hangingPunct="1">
              <a:lnSpc>
                <a:spcPct val="100000"/>
              </a:lnSpc>
              <a:spcBef>
                <a:spcPct val="0"/>
              </a:spcBef>
            </a:pPr>
            <a:r>
              <a:rPr lang="en-US" sz="1600" b="1" dirty="0">
                <a:solidFill>
                  <a:schemeClr val="bg1"/>
                </a:solidFill>
                <a:ea typeface="Verdana" pitchFamily="34" charset="0"/>
                <a:cs typeface="Verdana" pitchFamily="34" charset="0"/>
              </a:rPr>
              <a:t>{ </a:t>
            </a:r>
            <a:r>
              <a:rPr lang="en-US" sz="1600" b="1" dirty="0" err="1">
                <a:solidFill>
                  <a:schemeClr val="bg1"/>
                </a:solidFill>
                <a:ea typeface="Verdana" pitchFamily="34" charset="0"/>
                <a:cs typeface="Verdana" pitchFamily="34" charset="0"/>
              </a:rPr>
              <a:t>std</a:t>
            </a:r>
            <a:r>
              <a:rPr lang="en-US" sz="1600" b="1" dirty="0">
                <a:solidFill>
                  <a:schemeClr val="bg1"/>
                </a:solidFill>
                <a:ea typeface="Verdana" pitchFamily="34" charset="0"/>
                <a:cs typeface="Verdana" pitchFamily="34" charset="0"/>
              </a:rPr>
              <a:t>::</a:t>
            </a:r>
            <a:r>
              <a:rPr lang="en-US" sz="1600" b="1" dirty="0" err="1">
                <a:solidFill>
                  <a:schemeClr val="bg1"/>
                </a:solidFill>
                <a:ea typeface="Verdana" pitchFamily="34" charset="0"/>
                <a:cs typeface="Verdana" pitchFamily="34" charset="0"/>
              </a:rPr>
              <a:t>cerr</a:t>
            </a:r>
            <a:r>
              <a:rPr lang="en-US" sz="1600" b="1" dirty="0">
                <a:solidFill>
                  <a:schemeClr val="bg1"/>
                </a:solidFill>
                <a:ea typeface="Verdana" pitchFamily="34" charset="0"/>
                <a:cs typeface="Verdana" pitchFamily="34" charset="0"/>
              </a:rPr>
              <a:t> &lt;&lt; "Count " &lt;&lt; </a:t>
            </a:r>
            <a:r>
              <a:rPr lang="en-US" sz="1600" b="1" dirty="0" err="1">
                <a:solidFill>
                  <a:schemeClr val="bg1"/>
                </a:solidFill>
                <a:ea typeface="Verdana" pitchFamily="34" charset="0"/>
                <a:cs typeface="Verdana" pitchFamily="34" charset="0"/>
              </a:rPr>
              <a:t>icount</a:t>
            </a:r>
            <a:r>
              <a:rPr lang="en-US" sz="1600" b="1" dirty="0">
                <a:solidFill>
                  <a:schemeClr val="bg1"/>
                </a:solidFill>
                <a:ea typeface="Verdana" pitchFamily="34" charset="0"/>
                <a:cs typeface="Verdana" pitchFamily="34" charset="0"/>
              </a:rPr>
              <a:t> &lt;&lt; </a:t>
            </a:r>
            <a:r>
              <a:rPr lang="en-US" sz="1600" b="1" dirty="0" err="1">
                <a:solidFill>
                  <a:schemeClr val="bg1"/>
                </a:solidFill>
                <a:ea typeface="Verdana" pitchFamily="34" charset="0"/>
                <a:cs typeface="Verdana" pitchFamily="34" charset="0"/>
              </a:rPr>
              <a:t>endl</a:t>
            </a:r>
            <a:r>
              <a:rPr lang="en-US" sz="1600" b="1" dirty="0">
                <a:solidFill>
                  <a:schemeClr val="bg1"/>
                </a:solidFill>
                <a:ea typeface="Verdana" pitchFamily="34" charset="0"/>
                <a:cs typeface="Verdana" pitchFamily="34" charset="0"/>
              </a:rPr>
              <a:t>; }</a:t>
            </a:r>
          </a:p>
          <a:p>
            <a:pPr eaLnBrk="1" hangingPunct="1">
              <a:lnSpc>
                <a:spcPct val="100000"/>
              </a:lnSpc>
              <a:spcBef>
                <a:spcPct val="0"/>
              </a:spcBef>
            </a:pPr>
            <a:endParaRPr lang="en-US" b="1" dirty="0">
              <a:solidFill>
                <a:schemeClr val="bg1"/>
              </a:solidFill>
              <a:ea typeface="Verdana" pitchFamily="34" charset="0"/>
              <a:cs typeface="Verdana" pitchFamily="34" charset="0"/>
            </a:endParaRPr>
          </a:p>
          <a:p>
            <a:pPr eaLnBrk="1" hangingPunct="1">
              <a:lnSpc>
                <a:spcPct val="100000"/>
              </a:lnSpc>
              <a:spcBef>
                <a:spcPct val="0"/>
              </a:spcBef>
            </a:pPr>
            <a:r>
              <a:rPr lang="en-US" sz="1600" b="1" dirty="0" err="1">
                <a:solidFill>
                  <a:schemeClr val="bg1"/>
                </a:solidFill>
                <a:ea typeface="Verdana" pitchFamily="34" charset="0"/>
                <a:cs typeface="Verdana" pitchFamily="34" charset="0"/>
              </a:rPr>
              <a:t>int</a:t>
            </a:r>
            <a:r>
              <a:rPr lang="en-US" sz="1600" b="1" dirty="0">
                <a:solidFill>
                  <a:schemeClr val="bg1"/>
                </a:solidFill>
                <a:ea typeface="Verdana" pitchFamily="34" charset="0"/>
                <a:cs typeface="Verdana" pitchFamily="34" charset="0"/>
              </a:rPr>
              <a:t> main(</a:t>
            </a:r>
            <a:r>
              <a:rPr lang="en-US" sz="1600" b="1" dirty="0" err="1">
                <a:solidFill>
                  <a:schemeClr val="bg1"/>
                </a:solidFill>
                <a:ea typeface="Verdana" pitchFamily="34" charset="0"/>
                <a:cs typeface="Verdana" pitchFamily="34" charset="0"/>
              </a:rPr>
              <a:t>int</a:t>
            </a:r>
            <a:r>
              <a:rPr lang="en-US" sz="1600" b="1" dirty="0">
                <a:solidFill>
                  <a:schemeClr val="bg1"/>
                </a:solidFill>
                <a:ea typeface="Verdana" pitchFamily="34" charset="0"/>
                <a:cs typeface="Verdana" pitchFamily="34" charset="0"/>
              </a:rPr>
              <a:t> </a:t>
            </a:r>
            <a:r>
              <a:rPr lang="en-US" sz="1600" b="1" dirty="0" err="1">
                <a:solidFill>
                  <a:schemeClr val="bg1"/>
                </a:solidFill>
                <a:ea typeface="Verdana" pitchFamily="34" charset="0"/>
                <a:cs typeface="Verdana" pitchFamily="34" charset="0"/>
              </a:rPr>
              <a:t>argc</a:t>
            </a:r>
            <a:r>
              <a:rPr lang="en-US" sz="1600" b="1" dirty="0">
                <a:solidFill>
                  <a:schemeClr val="bg1"/>
                </a:solidFill>
                <a:ea typeface="Verdana" pitchFamily="34" charset="0"/>
                <a:cs typeface="Verdana" pitchFamily="34" charset="0"/>
              </a:rPr>
              <a:t>, char * </a:t>
            </a:r>
            <a:r>
              <a:rPr lang="en-US" sz="1600" b="1" dirty="0" err="1">
                <a:solidFill>
                  <a:schemeClr val="bg1"/>
                </a:solidFill>
                <a:ea typeface="Verdana" pitchFamily="34" charset="0"/>
                <a:cs typeface="Verdana" pitchFamily="34" charset="0"/>
              </a:rPr>
              <a:t>argv</a:t>
            </a:r>
            <a:r>
              <a:rPr lang="en-US" sz="1600" b="1" dirty="0">
                <a:solidFill>
                  <a:schemeClr val="bg1"/>
                </a:solidFill>
                <a:ea typeface="Verdana" pitchFamily="34" charset="0"/>
                <a:cs typeface="Verdana" pitchFamily="34" charset="0"/>
              </a:rPr>
              <a:t>[])  </a:t>
            </a:r>
            <a:r>
              <a:rPr lang="en-US" sz="1600" b="1" dirty="0" smtClean="0">
                <a:solidFill>
                  <a:schemeClr val="bg1"/>
                </a:solidFill>
                <a:ea typeface="Verdana" pitchFamily="34" charset="0"/>
                <a:cs typeface="Verdana" pitchFamily="34" charset="0"/>
              </a:rPr>
              <a:t> </a:t>
            </a:r>
            <a:r>
              <a:rPr lang="en-US" sz="1600" b="1" dirty="0">
                <a:solidFill>
                  <a:schemeClr val="bg1"/>
                </a:solidFill>
                <a:ea typeface="Verdana" pitchFamily="34" charset="0"/>
                <a:cs typeface="Verdana" pitchFamily="34" charset="0"/>
              </a:rPr>
              <a:t>{</a:t>
            </a:r>
          </a:p>
          <a:p>
            <a:pPr eaLnBrk="1" hangingPunct="1">
              <a:lnSpc>
                <a:spcPct val="100000"/>
              </a:lnSpc>
              <a:spcBef>
                <a:spcPct val="0"/>
              </a:spcBef>
            </a:pPr>
            <a:r>
              <a:rPr lang="en-US" sz="1600" b="1" dirty="0">
                <a:solidFill>
                  <a:schemeClr val="bg1"/>
                </a:solidFill>
                <a:ea typeface="Verdana" pitchFamily="34" charset="0"/>
                <a:cs typeface="Verdana" pitchFamily="34" charset="0"/>
              </a:rPr>
              <a:t>    </a:t>
            </a:r>
            <a:r>
              <a:rPr lang="en-US" sz="1600" b="1" dirty="0" err="1">
                <a:solidFill>
                  <a:schemeClr val="bg1"/>
                </a:solidFill>
                <a:ea typeface="Verdana" pitchFamily="34" charset="0"/>
                <a:cs typeface="Verdana" pitchFamily="34" charset="0"/>
              </a:rPr>
              <a:t>PIN_Init</a:t>
            </a:r>
            <a:r>
              <a:rPr lang="en-US" sz="1600" b="1" dirty="0">
                <a:solidFill>
                  <a:schemeClr val="bg1"/>
                </a:solidFill>
                <a:ea typeface="Verdana" pitchFamily="34" charset="0"/>
                <a:cs typeface="Verdana" pitchFamily="34" charset="0"/>
              </a:rPr>
              <a:t>(</a:t>
            </a:r>
            <a:r>
              <a:rPr lang="en-US" sz="1600" b="1" dirty="0" err="1">
                <a:solidFill>
                  <a:schemeClr val="bg1"/>
                </a:solidFill>
                <a:ea typeface="Verdana" pitchFamily="34" charset="0"/>
                <a:cs typeface="Verdana" pitchFamily="34" charset="0"/>
              </a:rPr>
              <a:t>argc</a:t>
            </a:r>
            <a:r>
              <a:rPr lang="en-US" sz="1600" b="1" dirty="0">
                <a:solidFill>
                  <a:schemeClr val="bg1"/>
                </a:solidFill>
                <a:ea typeface="Verdana" pitchFamily="34" charset="0"/>
                <a:cs typeface="Verdana" pitchFamily="34" charset="0"/>
              </a:rPr>
              <a:t>, </a:t>
            </a:r>
            <a:r>
              <a:rPr lang="en-US" sz="1600" b="1" dirty="0" err="1">
                <a:solidFill>
                  <a:schemeClr val="bg1"/>
                </a:solidFill>
                <a:ea typeface="Verdana" pitchFamily="34" charset="0"/>
                <a:cs typeface="Verdana" pitchFamily="34" charset="0"/>
              </a:rPr>
              <a:t>argv</a:t>
            </a:r>
            <a:r>
              <a:rPr lang="en-US" sz="1600" b="1" dirty="0">
                <a:solidFill>
                  <a:schemeClr val="bg1"/>
                </a:solidFill>
                <a:ea typeface="Verdana" pitchFamily="34" charset="0"/>
                <a:cs typeface="Verdana" pitchFamily="34" charset="0"/>
              </a:rPr>
              <a:t>);</a:t>
            </a:r>
          </a:p>
          <a:p>
            <a:pPr eaLnBrk="1" hangingPunct="1">
              <a:lnSpc>
                <a:spcPct val="100000"/>
              </a:lnSpc>
              <a:spcBef>
                <a:spcPct val="0"/>
              </a:spcBef>
            </a:pPr>
            <a:r>
              <a:rPr lang="en-US" sz="1600" b="1" dirty="0">
                <a:solidFill>
                  <a:schemeClr val="bg1"/>
                </a:solidFill>
                <a:ea typeface="Verdana" pitchFamily="34" charset="0"/>
                <a:cs typeface="Verdana" pitchFamily="34" charset="0"/>
              </a:rPr>
              <a:t>    </a:t>
            </a:r>
            <a:r>
              <a:rPr lang="en-US" sz="1600" b="1" dirty="0" err="1">
                <a:solidFill>
                  <a:schemeClr val="bg1"/>
                </a:solidFill>
                <a:ea typeface="Verdana" pitchFamily="34" charset="0"/>
                <a:cs typeface="Verdana" pitchFamily="34" charset="0"/>
              </a:rPr>
              <a:t>INS_AddInstrumentFunction</a:t>
            </a:r>
            <a:r>
              <a:rPr lang="en-US" sz="1600" b="1" dirty="0">
                <a:solidFill>
                  <a:schemeClr val="bg1"/>
                </a:solidFill>
                <a:ea typeface="Verdana" pitchFamily="34" charset="0"/>
                <a:cs typeface="Verdana" pitchFamily="34" charset="0"/>
              </a:rPr>
              <a:t>(Instruction, 0);</a:t>
            </a:r>
          </a:p>
          <a:p>
            <a:pPr eaLnBrk="1" hangingPunct="1">
              <a:lnSpc>
                <a:spcPct val="100000"/>
              </a:lnSpc>
              <a:spcBef>
                <a:spcPct val="0"/>
              </a:spcBef>
            </a:pPr>
            <a:r>
              <a:rPr lang="en-US" sz="1600" b="1" dirty="0">
                <a:solidFill>
                  <a:schemeClr val="bg1"/>
                </a:solidFill>
                <a:ea typeface="Verdana" pitchFamily="34" charset="0"/>
                <a:cs typeface="Verdana" pitchFamily="34" charset="0"/>
              </a:rPr>
              <a:t>    </a:t>
            </a:r>
            <a:r>
              <a:rPr lang="en-US" sz="1600" b="1" dirty="0" err="1">
                <a:solidFill>
                  <a:schemeClr val="bg1"/>
                </a:solidFill>
                <a:ea typeface="Verdana" pitchFamily="34" charset="0"/>
                <a:cs typeface="Verdana" pitchFamily="34" charset="0"/>
              </a:rPr>
              <a:t>PIN_AddFiniFunction</a:t>
            </a:r>
            <a:r>
              <a:rPr lang="en-US" sz="1600" b="1" dirty="0">
                <a:solidFill>
                  <a:schemeClr val="bg1"/>
                </a:solidFill>
                <a:ea typeface="Verdana" pitchFamily="34" charset="0"/>
                <a:cs typeface="Verdana" pitchFamily="34" charset="0"/>
              </a:rPr>
              <a:t>(</a:t>
            </a:r>
            <a:r>
              <a:rPr lang="en-US" sz="1600" b="1" dirty="0" err="1">
                <a:solidFill>
                  <a:schemeClr val="bg1"/>
                </a:solidFill>
                <a:ea typeface="Verdana" pitchFamily="34" charset="0"/>
                <a:cs typeface="Verdana" pitchFamily="34" charset="0"/>
              </a:rPr>
              <a:t>Fini</a:t>
            </a:r>
            <a:r>
              <a:rPr lang="en-US" sz="1600" b="1" dirty="0">
                <a:solidFill>
                  <a:schemeClr val="bg1"/>
                </a:solidFill>
                <a:ea typeface="Verdana" pitchFamily="34" charset="0"/>
                <a:cs typeface="Verdana" pitchFamily="34" charset="0"/>
              </a:rPr>
              <a:t>, 0);</a:t>
            </a:r>
          </a:p>
          <a:p>
            <a:pPr eaLnBrk="1" hangingPunct="1">
              <a:lnSpc>
                <a:spcPct val="100000"/>
              </a:lnSpc>
              <a:spcBef>
                <a:spcPct val="0"/>
              </a:spcBef>
            </a:pPr>
            <a:r>
              <a:rPr lang="en-US" sz="1600" b="1" dirty="0">
                <a:solidFill>
                  <a:schemeClr val="bg1"/>
                </a:solidFill>
                <a:ea typeface="Verdana" pitchFamily="34" charset="0"/>
                <a:cs typeface="Verdana" pitchFamily="34" charset="0"/>
              </a:rPr>
              <a:t>    </a:t>
            </a:r>
            <a:r>
              <a:rPr lang="en-US" sz="1600" b="1" dirty="0" err="1">
                <a:solidFill>
                  <a:schemeClr val="bg1"/>
                </a:solidFill>
                <a:ea typeface="Verdana" pitchFamily="34" charset="0"/>
                <a:cs typeface="Verdana" pitchFamily="34" charset="0"/>
              </a:rPr>
              <a:t>PIN_StartProgram</a:t>
            </a:r>
            <a:r>
              <a:rPr lang="en-US" sz="1600" b="1" dirty="0">
                <a:solidFill>
                  <a:schemeClr val="bg1"/>
                </a:solidFill>
                <a:ea typeface="Verdana" pitchFamily="34" charset="0"/>
                <a:cs typeface="Verdana" pitchFamily="34" charset="0"/>
              </a:rPr>
              <a:t>();  // Never returns</a:t>
            </a:r>
          </a:p>
          <a:p>
            <a:pPr eaLnBrk="1" hangingPunct="1">
              <a:lnSpc>
                <a:spcPct val="100000"/>
              </a:lnSpc>
              <a:spcBef>
                <a:spcPct val="0"/>
              </a:spcBef>
            </a:pPr>
            <a:r>
              <a:rPr lang="en-US" sz="1600" b="1" dirty="0">
                <a:solidFill>
                  <a:schemeClr val="bg1"/>
                </a:solidFill>
                <a:ea typeface="Verdana" pitchFamily="34" charset="0"/>
                <a:cs typeface="Verdana" pitchFamily="34" charset="0"/>
              </a:rPr>
              <a:t>    return 0;            </a:t>
            </a:r>
            <a:r>
              <a:rPr lang="en-US" sz="1600" b="1" dirty="0" smtClean="0">
                <a:solidFill>
                  <a:schemeClr val="bg1"/>
                </a:solidFill>
                <a:ea typeface="Verdana" pitchFamily="34" charset="0"/>
                <a:cs typeface="Verdana" pitchFamily="34" charset="0"/>
              </a:rPr>
              <a:t>   </a:t>
            </a:r>
          </a:p>
          <a:p>
            <a:pPr eaLnBrk="1" hangingPunct="1">
              <a:lnSpc>
                <a:spcPct val="100000"/>
              </a:lnSpc>
              <a:spcBef>
                <a:spcPct val="0"/>
              </a:spcBef>
            </a:pPr>
            <a:r>
              <a:rPr lang="en-US" sz="1600" b="1" dirty="0" smtClean="0">
                <a:solidFill>
                  <a:schemeClr val="bg1"/>
                </a:solidFill>
                <a:ea typeface="Verdana" pitchFamily="34" charset="0"/>
                <a:cs typeface="Verdana" pitchFamily="34" charset="0"/>
              </a:rPr>
              <a:t>}</a:t>
            </a:r>
            <a:endParaRPr lang="en-US" sz="1600" b="1" dirty="0">
              <a:solidFill>
                <a:schemeClr val="bg1"/>
              </a:solidFill>
              <a:ea typeface="Verdana" pitchFamily="34" charset="0"/>
              <a:cs typeface="Verdana" pitchFamily="34" charset="0"/>
            </a:endParaRPr>
          </a:p>
        </p:txBody>
      </p:sp>
      <p:sp>
        <p:nvSpPr>
          <p:cNvPr id="2" name="Title 1"/>
          <p:cNvSpPr>
            <a:spLocks noGrp="1"/>
          </p:cNvSpPr>
          <p:nvPr>
            <p:ph type="title"/>
          </p:nvPr>
        </p:nvSpPr>
        <p:spPr/>
        <p:txBody>
          <a:bodyPr/>
          <a:lstStyle/>
          <a:p>
            <a:r>
              <a:rPr lang="en-US" dirty="0" err="1" smtClean="0"/>
              <a:t>Pintool</a:t>
            </a:r>
            <a:r>
              <a:rPr lang="en-US" dirty="0" smtClean="0"/>
              <a:t> 101: instruction counting</a:t>
            </a:r>
            <a:endParaRPr lang="en-US" dirty="0"/>
          </a:p>
        </p:txBody>
      </p:sp>
      <p:sp>
        <p:nvSpPr>
          <p:cNvPr id="6" name="Text Box 34"/>
          <p:cNvSpPr txBox="1">
            <a:spLocks noChangeArrowheads="1"/>
          </p:cNvSpPr>
          <p:nvPr/>
        </p:nvSpPr>
        <p:spPr bwMode="auto">
          <a:xfrm>
            <a:off x="6508750" y="5494020"/>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spcBef>
                <a:spcPct val="0"/>
              </a:spcBef>
            </a:pPr>
            <a:r>
              <a:rPr lang="en-US" sz="1600" b="1">
                <a:solidFill>
                  <a:schemeClr val="bg1"/>
                </a:solidFill>
                <a:latin typeface="Courier New" pitchFamily="49" charset="0"/>
                <a:cs typeface="Courier New" pitchFamily="49" charset="0"/>
              </a:rPr>
              <a:t>restore eflags</a:t>
            </a:r>
          </a:p>
        </p:txBody>
      </p:sp>
      <p:sp>
        <p:nvSpPr>
          <p:cNvPr id="7" name="Rectangle 31"/>
          <p:cNvSpPr>
            <a:spLocks noChangeArrowheads="1"/>
          </p:cNvSpPr>
          <p:nvPr/>
        </p:nvSpPr>
        <p:spPr bwMode="auto">
          <a:xfrm>
            <a:off x="6329363" y="6281420"/>
            <a:ext cx="2814637" cy="309563"/>
          </a:xfrm>
          <a:prstGeom prst="rect">
            <a:avLst/>
          </a:prstGeom>
          <a:solidFill>
            <a:schemeClr val="tx1"/>
          </a:solidFill>
          <a:ln>
            <a:noFill/>
          </a:ln>
          <a:extLst/>
        </p:spPr>
        <p:txBody>
          <a:bodyPr lIns="0" tIns="0" rIns="0" bIns="0"/>
          <a:lstStyle/>
          <a:p>
            <a:pPr marL="225425" indent="-225425">
              <a:lnSpc>
                <a:spcPct val="90000"/>
              </a:lnSpc>
              <a:spcBef>
                <a:spcPct val="0"/>
              </a:spcBef>
              <a:buFontTx/>
              <a:buChar char="•"/>
            </a:pPr>
            <a:r>
              <a:rPr lang="en-US" sz="1600" b="1">
                <a:solidFill>
                  <a:srgbClr val="FF0000"/>
                </a:solidFill>
                <a:latin typeface="Courier New" pitchFamily="49" charset="0"/>
              </a:rPr>
              <a:t>mov   0x1, %edi</a:t>
            </a:r>
          </a:p>
        </p:txBody>
      </p:sp>
      <p:sp>
        <p:nvSpPr>
          <p:cNvPr id="8" name="Rectangle 30"/>
          <p:cNvSpPr>
            <a:spLocks noChangeArrowheads="1"/>
          </p:cNvSpPr>
          <p:nvPr/>
        </p:nvSpPr>
        <p:spPr bwMode="auto">
          <a:xfrm>
            <a:off x="6329363" y="5746433"/>
            <a:ext cx="2814637" cy="309562"/>
          </a:xfrm>
          <a:prstGeom prst="rect">
            <a:avLst/>
          </a:prstGeom>
          <a:solidFill>
            <a:schemeClr val="tx1"/>
          </a:solidFill>
          <a:ln>
            <a:noFill/>
          </a:ln>
          <a:extLst/>
        </p:spPr>
        <p:txBody>
          <a:bodyPr lIns="0" tIns="0" rIns="0" bIns="0"/>
          <a:lstStyle/>
          <a:p>
            <a:pPr marL="225425" indent="-225425">
              <a:lnSpc>
                <a:spcPct val="90000"/>
              </a:lnSpc>
              <a:spcBef>
                <a:spcPct val="0"/>
              </a:spcBef>
              <a:buFontTx/>
              <a:buChar char="•"/>
            </a:pPr>
            <a:r>
              <a:rPr lang="en-US" sz="1600" b="1">
                <a:solidFill>
                  <a:srgbClr val="FF0000"/>
                </a:solidFill>
                <a:latin typeface="Courier New" pitchFamily="49" charset="0"/>
              </a:rPr>
              <a:t>jle  	&lt;L1&gt;</a:t>
            </a:r>
          </a:p>
        </p:txBody>
      </p:sp>
      <p:sp>
        <p:nvSpPr>
          <p:cNvPr id="9" name="Text Box 12"/>
          <p:cNvSpPr txBox="1">
            <a:spLocks noChangeArrowheads="1"/>
          </p:cNvSpPr>
          <p:nvPr/>
        </p:nvSpPr>
        <p:spPr bwMode="auto">
          <a:xfrm>
            <a:off x="6054725" y="2954020"/>
            <a:ext cx="3089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spcBef>
                <a:spcPct val="0"/>
              </a:spcBef>
            </a:pPr>
            <a:r>
              <a:rPr lang="en-US" sz="1600" b="1" dirty="0">
                <a:solidFill>
                  <a:schemeClr val="bg1">
                    <a:lumMod val="65000"/>
                    <a:lumOff val="35000"/>
                  </a:schemeClr>
                </a:solidFill>
                <a:latin typeface="Courier New" pitchFamily="49" charset="0"/>
                <a:cs typeface="Courier New" pitchFamily="49" charset="0"/>
              </a:rPr>
              <a:t>   switch to pin stack</a:t>
            </a:r>
          </a:p>
          <a:p>
            <a:pPr eaLnBrk="1" hangingPunct="1">
              <a:lnSpc>
                <a:spcPct val="100000"/>
              </a:lnSpc>
              <a:spcBef>
                <a:spcPct val="0"/>
              </a:spcBef>
            </a:pPr>
            <a:r>
              <a:rPr lang="en-US" sz="1600" b="1" dirty="0">
                <a:solidFill>
                  <a:schemeClr val="bg1">
                    <a:lumMod val="65000"/>
                    <a:lumOff val="35000"/>
                  </a:schemeClr>
                </a:solidFill>
                <a:latin typeface="Courier New" pitchFamily="49" charset="0"/>
                <a:cs typeface="Courier New" pitchFamily="49" charset="0"/>
              </a:rPr>
              <a:t>   save registers</a:t>
            </a:r>
          </a:p>
          <a:p>
            <a:pPr eaLnBrk="1" hangingPunct="1">
              <a:lnSpc>
                <a:spcPct val="100000"/>
              </a:lnSpc>
              <a:spcBef>
                <a:spcPct val="0"/>
              </a:spcBef>
            </a:pPr>
            <a:r>
              <a:rPr lang="en-US" sz="1600" b="1" dirty="0">
                <a:solidFill>
                  <a:schemeClr val="bg1">
                    <a:lumMod val="65000"/>
                    <a:lumOff val="35000"/>
                  </a:schemeClr>
                </a:solidFill>
                <a:latin typeface="Courier New" pitchFamily="49" charset="0"/>
                <a:cs typeface="Courier New" pitchFamily="49" charset="0"/>
              </a:rPr>
              <a:t>   call </a:t>
            </a:r>
            <a:r>
              <a:rPr lang="en-US" sz="1600" b="1" dirty="0" err="1">
                <a:solidFill>
                  <a:schemeClr val="bg1">
                    <a:lumMod val="65000"/>
                    <a:lumOff val="35000"/>
                  </a:schemeClr>
                </a:solidFill>
                <a:latin typeface="Courier New" pitchFamily="49" charset="0"/>
                <a:cs typeface="Courier New" pitchFamily="49" charset="0"/>
              </a:rPr>
              <a:t>docount</a:t>
            </a:r>
            <a:endParaRPr lang="en-US" sz="1600" b="1" dirty="0">
              <a:solidFill>
                <a:schemeClr val="bg1">
                  <a:lumMod val="65000"/>
                  <a:lumOff val="35000"/>
                </a:schemeClr>
              </a:solidFill>
              <a:latin typeface="Courier New" pitchFamily="49" charset="0"/>
              <a:cs typeface="Courier New" pitchFamily="49" charset="0"/>
            </a:endParaRPr>
          </a:p>
          <a:p>
            <a:pPr eaLnBrk="1" hangingPunct="1">
              <a:lnSpc>
                <a:spcPct val="100000"/>
              </a:lnSpc>
              <a:spcBef>
                <a:spcPct val="0"/>
              </a:spcBef>
            </a:pPr>
            <a:r>
              <a:rPr lang="en-US" sz="1600" b="1" dirty="0">
                <a:solidFill>
                  <a:schemeClr val="bg1">
                    <a:lumMod val="65000"/>
                    <a:lumOff val="35000"/>
                  </a:schemeClr>
                </a:solidFill>
                <a:latin typeface="Courier New" pitchFamily="49" charset="0"/>
                <a:cs typeface="Courier New" pitchFamily="49" charset="0"/>
              </a:rPr>
              <a:t>   restore </a:t>
            </a:r>
            <a:r>
              <a:rPr lang="en-US" sz="1600" b="1" dirty="0" err="1" smtClean="0">
                <a:solidFill>
                  <a:schemeClr val="bg1">
                    <a:lumMod val="65000"/>
                    <a:lumOff val="35000"/>
                  </a:schemeClr>
                </a:solidFill>
                <a:latin typeface="Courier New" pitchFamily="49" charset="0"/>
                <a:cs typeface="Courier New" pitchFamily="49" charset="0"/>
              </a:rPr>
              <a:t>regs</a:t>
            </a:r>
            <a:r>
              <a:rPr lang="en-US" sz="1600" b="1" dirty="0" smtClean="0">
                <a:solidFill>
                  <a:schemeClr val="bg1">
                    <a:lumMod val="65000"/>
                    <a:lumOff val="35000"/>
                  </a:schemeClr>
                </a:solidFill>
                <a:latin typeface="Courier New" pitchFamily="49" charset="0"/>
                <a:cs typeface="Courier New" pitchFamily="49" charset="0"/>
              </a:rPr>
              <a:t> &amp; stack</a:t>
            </a:r>
            <a:endParaRPr lang="en-US" sz="1600" b="1" dirty="0">
              <a:solidFill>
                <a:schemeClr val="bg1">
                  <a:lumMod val="65000"/>
                  <a:lumOff val="35000"/>
                </a:schemeClr>
              </a:solidFill>
              <a:latin typeface="Courier New" pitchFamily="49" charset="0"/>
              <a:cs typeface="Courier New" pitchFamily="49" charset="0"/>
            </a:endParaRPr>
          </a:p>
        </p:txBody>
      </p:sp>
      <p:sp>
        <p:nvSpPr>
          <p:cNvPr id="10" name="Text Box 22"/>
          <p:cNvSpPr txBox="1">
            <a:spLocks noChangeArrowheads="1"/>
          </p:cNvSpPr>
          <p:nvPr/>
        </p:nvSpPr>
        <p:spPr bwMode="auto">
          <a:xfrm>
            <a:off x="6470650" y="3919220"/>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spcBef>
                <a:spcPct val="0"/>
              </a:spcBef>
            </a:pPr>
            <a:r>
              <a:rPr lang="en-US" sz="1600" b="1" dirty="0" err="1">
                <a:solidFill>
                  <a:schemeClr val="bg1"/>
                </a:solidFill>
                <a:latin typeface="Courier New" pitchFamily="49" charset="0"/>
                <a:cs typeface="Courier New" pitchFamily="49" charset="0"/>
              </a:rPr>
              <a:t>inc</a:t>
            </a:r>
            <a:r>
              <a:rPr lang="en-US" sz="1600" b="1" dirty="0">
                <a:solidFill>
                  <a:schemeClr val="bg1"/>
                </a:solidFill>
                <a:latin typeface="Courier New" pitchFamily="49" charset="0"/>
                <a:cs typeface="Courier New" pitchFamily="49" charset="0"/>
              </a:rPr>
              <a:t> </a:t>
            </a:r>
            <a:r>
              <a:rPr lang="en-US" sz="1600" b="1" dirty="0" err="1">
                <a:solidFill>
                  <a:schemeClr val="bg1"/>
                </a:solidFill>
                <a:latin typeface="Courier New" pitchFamily="49" charset="0"/>
                <a:cs typeface="Courier New" pitchFamily="49" charset="0"/>
              </a:rPr>
              <a:t>icount</a:t>
            </a:r>
            <a:endParaRPr lang="en-US" sz="1600" b="1" dirty="0">
              <a:solidFill>
                <a:schemeClr val="bg1"/>
              </a:solidFill>
              <a:latin typeface="Courier New" pitchFamily="49" charset="0"/>
              <a:cs typeface="Courier New" pitchFamily="49" charset="0"/>
            </a:endParaRPr>
          </a:p>
        </p:txBody>
      </p:sp>
      <p:sp>
        <p:nvSpPr>
          <p:cNvPr id="11" name="Text Box 23"/>
          <p:cNvSpPr txBox="1">
            <a:spLocks noChangeArrowheads="1"/>
          </p:cNvSpPr>
          <p:nvPr/>
        </p:nvSpPr>
        <p:spPr bwMode="auto">
          <a:xfrm>
            <a:off x="6440488" y="4522470"/>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spcBef>
                <a:spcPct val="0"/>
              </a:spcBef>
            </a:pPr>
            <a:r>
              <a:rPr lang="en-US" sz="1600" b="1">
                <a:solidFill>
                  <a:schemeClr val="bg1"/>
                </a:solidFill>
                <a:latin typeface="Courier New" pitchFamily="49" charset="0"/>
                <a:cs typeface="Courier New" pitchFamily="49" charset="0"/>
              </a:rPr>
              <a:t>inc icount</a:t>
            </a:r>
          </a:p>
        </p:txBody>
      </p:sp>
      <p:sp>
        <p:nvSpPr>
          <p:cNvPr id="12" name="Text Box 24"/>
          <p:cNvSpPr txBox="1">
            <a:spLocks noChangeArrowheads="1"/>
          </p:cNvSpPr>
          <p:nvPr/>
        </p:nvSpPr>
        <p:spPr bwMode="auto">
          <a:xfrm>
            <a:off x="6488113" y="5251133"/>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spcBef>
                <a:spcPct val="0"/>
              </a:spcBef>
            </a:pPr>
            <a:r>
              <a:rPr lang="en-US" sz="1600" b="1">
                <a:solidFill>
                  <a:schemeClr val="bg1"/>
                </a:solidFill>
                <a:latin typeface="Courier New" pitchFamily="49" charset="0"/>
                <a:cs typeface="Courier New" pitchFamily="49" charset="0"/>
              </a:rPr>
              <a:t>inc icount</a:t>
            </a:r>
          </a:p>
        </p:txBody>
      </p:sp>
      <p:sp>
        <p:nvSpPr>
          <p:cNvPr id="13" name="Text Box 25"/>
          <p:cNvSpPr txBox="1">
            <a:spLocks noChangeArrowheads="1"/>
          </p:cNvSpPr>
          <p:nvPr/>
        </p:nvSpPr>
        <p:spPr bwMode="auto">
          <a:xfrm>
            <a:off x="6503988" y="5982970"/>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spcBef>
                <a:spcPct val="0"/>
              </a:spcBef>
            </a:pPr>
            <a:r>
              <a:rPr lang="en-US" sz="1600" b="1">
                <a:solidFill>
                  <a:schemeClr val="bg1"/>
                </a:solidFill>
                <a:latin typeface="Courier New" pitchFamily="49" charset="0"/>
                <a:cs typeface="Courier New" pitchFamily="49" charset="0"/>
              </a:rPr>
              <a:t>inc icount</a:t>
            </a:r>
          </a:p>
        </p:txBody>
      </p:sp>
      <p:sp>
        <p:nvSpPr>
          <p:cNvPr id="14" name="Rectangle 28"/>
          <p:cNvSpPr>
            <a:spLocks noChangeArrowheads="1"/>
          </p:cNvSpPr>
          <p:nvPr/>
        </p:nvSpPr>
        <p:spPr bwMode="auto">
          <a:xfrm>
            <a:off x="6329363" y="4293870"/>
            <a:ext cx="2814637" cy="322263"/>
          </a:xfrm>
          <a:prstGeom prst="rect">
            <a:avLst/>
          </a:prstGeom>
          <a:solidFill>
            <a:schemeClr val="tx1"/>
          </a:solidFill>
          <a:ln>
            <a:noFill/>
          </a:ln>
          <a:extLst/>
        </p:spPr>
        <p:txBody>
          <a:bodyPr lIns="0" tIns="0" rIns="0" bIns="0"/>
          <a:lstStyle/>
          <a:p>
            <a:pPr marL="225425" indent="-225425">
              <a:lnSpc>
                <a:spcPct val="90000"/>
              </a:lnSpc>
              <a:spcBef>
                <a:spcPct val="0"/>
              </a:spcBef>
              <a:buFontTx/>
              <a:buChar char="•"/>
            </a:pPr>
            <a:r>
              <a:rPr lang="en-US" sz="1600" b="1">
                <a:solidFill>
                  <a:srgbClr val="FF0000"/>
                </a:solidFill>
                <a:latin typeface="Courier New" pitchFamily="49" charset="0"/>
              </a:rPr>
              <a:t>sub	$0xff, %edx</a:t>
            </a:r>
          </a:p>
        </p:txBody>
      </p:sp>
      <p:sp>
        <p:nvSpPr>
          <p:cNvPr id="15" name="Rectangle 29"/>
          <p:cNvSpPr>
            <a:spLocks noChangeArrowheads="1"/>
          </p:cNvSpPr>
          <p:nvPr/>
        </p:nvSpPr>
        <p:spPr bwMode="auto">
          <a:xfrm>
            <a:off x="6329363" y="4854258"/>
            <a:ext cx="2814637" cy="309562"/>
          </a:xfrm>
          <a:prstGeom prst="rect">
            <a:avLst/>
          </a:prstGeom>
          <a:solidFill>
            <a:schemeClr val="tx1"/>
          </a:solidFill>
          <a:ln>
            <a:noFill/>
          </a:ln>
          <a:extLst/>
        </p:spPr>
        <p:txBody>
          <a:bodyPr lIns="0" tIns="0" rIns="0" bIns="0"/>
          <a:lstStyle/>
          <a:p>
            <a:pPr marL="225425" indent="-225425">
              <a:lnSpc>
                <a:spcPct val="90000"/>
              </a:lnSpc>
              <a:spcBef>
                <a:spcPct val="0"/>
              </a:spcBef>
              <a:buFontTx/>
              <a:buChar char="•"/>
            </a:pPr>
            <a:r>
              <a:rPr lang="en-US" sz="1600" b="1">
                <a:solidFill>
                  <a:srgbClr val="FF0000"/>
                </a:solidFill>
                <a:latin typeface="Courier New" pitchFamily="49" charset="0"/>
              </a:rPr>
              <a:t>cmp	%esi, %edx</a:t>
            </a:r>
          </a:p>
        </p:txBody>
      </p:sp>
      <p:sp>
        <p:nvSpPr>
          <p:cNvPr id="16" name="Text Box 33"/>
          <p:cNvSpPr txBox="1">
            <a:spLocks noChangeArrowheads="1"/>
          </p:cNvSpPr>
          <p:nvPr/>
        </p:nvSpPr>
        <p:spPr bwMode="auto">
          <a:xfrm>
            <a:off x="6480175" y="5008245"/>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spcBef>
                <a:spcPct val="0"/>
              </a:spcBef>
            </a:pPr>
            <a:r>
              <a:rPr lang="en-US" sz="1600" b="1">
                <a:solidFill>
                  <a:schemeClr val="bg1"/>
                </a:solidFill>
                <a:latin typeface="Courier New" pitchFamily="49" charset="0"/>
                <a:cs typeface="Courier New" pitchFamily="49" charset="0"/>
              </a:rPr>
              <a:t>save eflags</a:t>
            </a:r>
          </a:p>
        </p:txBody>
      </p:sp>
      <p:sp>
        <p:nvSpPr>
          <p:cNvPr id="18" name="Text Box 4"/>
          <p:cNvSpPr txBox="1">
            <a:spLocks noChangeArrowheads="1"/>
          </p:cNvSpPr>
          <p:nvPr/>
        </p:nvSpPr>
        <p:spPr bwMode="auto">
          <a:xfrm>
            <a:off x="5734843" y="2539755"/>
            <a:ext cx="328057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pPr>
            <a:r>
              <a:rPr lang="en-US" sz="2400" b="1" i="1" dirty="0" err="1">
                <a:solidFill>
                  <a:srgbClr val="000000"/>
                </a:solidFill>
                <a:latin typeface="Times New Roman" pitchFamily="18" charset="0"/>
              </a:rPr>
              <a:t>Jitting</a:t>
            </a:r>
            <a:r>
              <a:rPr lang="en-US" sz="2400" b="1" i="1" dirty="0">
                <a:solidFill>
                  <a:srgbClr val="000000"/>
                </a:solidFill>
                <a:latin typeface="Times New Roman" pitchFamily="18" charset="0"/>
              </a:rPr>
              <a:t> time  </a:t>
            </a:r>
            <a:r>
              <a:rPr lang="en-US" sz="2400" b="1" i="1" dirty="0" smtClean="0">
                <a:solidFill>
                  <a:srgbClr val="000000"/>
                </a:solidFill>
                <a:latin typeface="Times New Roman" pitchFamily="18" charset="0"/>
              </a:rPr>
              <a:t>routine</a:t>
            </a:r>
            <a:endParaRPr lang="en-US" sz="2400" b="1" i="1" dirty="0">
              <a:solidFill>
                <a:srgbClr val="000000"/>
              </a:solidFill>
              <a:latin typeface="Times New Roman" pitchFamily="18" charset="0"/>
            </a:endParaRPr>
          </a:p>
        </p:txBody>
      </p:sp>
      <p:sp>
        <p:nvSpPr>
          <p:cNvPr id="19" name="Text Box 6"/>
          <p:cNvSpPr txBox="1">
            <a:spLocks noChangeArrowheads="1"/>
          </p:cNvSpPr>
          <p:nvPr/>
        </p:nvSpPr>
        <p:spPr bwMode="auto">
          <a:xfrm>
            <a:off x="5734844" y="2095256"/>
            <a:ext cx="328057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pPr>
            <a:r>
              <a:rPr lang="en-US" sz="2400" b="1" i="1" dirty="0">
                <a:solidFill>
                  <a:srgbClr val="000000"/>
                </a:solidFill>
                <a:latin typeface="Times New Roman" pitchFamily="18" charset="0"/>
              </a:rPr>
              <a:t>Execution time routine</a:t>
            </a:r>
          </a:p>
        </p:txBody>
      </p:sp>
    </p:spTree>
    <p:custDataLst>
      <p:tags r:id="rId1"/>
    </p:custDataLst>
    <p:extLst>
      <p:ext uri="{BB962C8B-B14F-4D97-AF65-F5344CB8AC3E}">
        <p14:creationId xmlns:p14="http://schemas.microsoft.com/office/powerpoint/2010/main" val="3568574125"/>
      </p:ext>
    </p:extLst>
  </p:cSld>
  <p:clrMapOvr>
    <a:masterClrMapping/>
  </p:clrMapOvr>
  <mc:AlternateContent xmlns:mc="http://schemas.openxmlformats.org/markup-compatibility/2006" xmlns:p14="http://schemas.microsoft.com/office/powerpoint/2010/main">
    <mc:Choice Requires="p14">
      <p:transition spd="slow" p14:dur="2000" advTm="688430"/>
    </mc:Choice>
    <mc:Fallback xmlns="">
      <p:transition spd="slow" advTm="688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9" grpId="1"/>
      <p:bldP spid="10" grpId="0"/>
      <p:bldP spid="11" grpId="0"/>
      <p:bldP spid="12" grpId="0"/>
      <p:bldP spid="13" grpId="0"/>
      <p:bldP spid="14" grpId="0" animBg="1"/>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 Command line</a:t>
            </a:r>
            <a:endParaRPr lang="en-US" dirty="0"/>
          </a:p>
        </p:txBody>
      </p:sp>
      <p:sp>
        <p:nvSpPr>
          <p:cNvPr id="3" name="Content Placeholder 2"/>
          <p:cNvSpPr>
            <a:spLocks noGrp="1"/>
          </p:cNvSpPr>
          <p:nvPr>
            <p:ph sz="quarter" idx="13"/>
          </p:nvPr>
        </p:nvSpPr>
        <p:spPr/>
        <p:txBody>
          <a:bodyPr>
            <a:normAutofit/>
          </a:bodyPr>
          <a:lstStyle/>
          <a:p>
            <a:r>
              <a:rPr lang="en-US" dirty="0" smtClean="0"/>
              <a:t>pin [</a:t>
            </a:r>
            <a:r>
              <a:rPr lang="en-US" dirty="0" err="1" smtClean="0"/>
              <a:t>pin_options</a:t>
            </a:r>
            <a:r>
              <a:rPr lang="en-US" dirty="0" smtClean="0"/>
              <a:t>] -t pintool.dll [</a:t>
            </a:r>
            <a:r>
              <a:rPr lang="en-US" dirty="0" err="1" smtClean="0"/>
              <a:t>pintool</a:t>
            </a:r>
            <a:r>
              <a:rPr lang="en-US" dirty="0" err="1"/>
              <a:t>_</a:t>
            </a:r>
            <a:r>
              <a:rPr lang="en-US" dirty="0" err="1" smtClean="0"/>
              <a:t>options</a:t>
            </a:r>
            <a:r>
              <a:rPr lang="en-US" dirty="0" smtClean="0"/>
              <a:t>] – app_name.exe [</a:t>
            </a:r>
            <a:r>
              <a:rPr lang="en-US" dirty="0" err="1" smtClean="0"/>
              <a:t>app_args</a:t>
            </a:r>
            <a:r>
              <a:rPr lang="en-US" dirty="0" smtClean="0"/>
              <a:t>]</a:t>
            </a:r>
            <a:endParaRPr lang="en-US" dirty="0"/>
          </a:p>
          <a:p>
            <a:endParaRPr lang="en-US" sz="2400" dirty="0" smtClean="0"/>
          </a:p>
          <a:p>
            <a:r>
              <a:rPr lang="en-US" sz="2400" dirty="0" smtClean="0"/>
              <a:t>Pin provides </a:t>
            </a:r>
            <a:r>
              <a:rPr lang="en-US" sz="2400" dirty="0" err="1" smtClean="0"/>
              <a:t>PinTools</a:t>
            </a:r>
            <a:r>
              <a:rPr lang="en-US" sz="2400" dirty="0" smtClean="0"/>
              <a:t> with a way to parse the command line using the KNOB class</a:t>
            </a:r>
            <a:endParaRPr lang="en-US" sz="2400" dirty="0"/>
          </a:p>
        </p:txBody>
      </p:sp>
    </p:spTree>
    <p:extLst>
      <p:ext uri="{BB962C8B-B14F-4D97-AF65-F5344CB8AC3E}">
        <p14:creationId xmlns:p14="http://schemas.microsoft.com/office/powerpoint/2010/main" val="3672322607"/>
      </p:ext>
    </p:extLst>
  </p:cSld>
  <p:clrMapOvr>
    <a:masterClrMapping/>
  </p:clrMapOvr>
  <mc:AlternateContent xmlns:mc="http://schemas.openxmlformats.org/markup-compatibility/2006" xmlns:p14="http://schemas.microsoft.com/office/powerpoint/2010/main">
    <mc:Choice Requires="p14">
      <p:transition spd="slow" p14:dur="2000" advTm="169919"/>
    </mc:Choice>
    <mc:Fallback xmlns="">
      <p:transition spd="slow" advTm="16991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de-DE" sz="2000" smtClean="0">
                <a:latin typeface="Neo Sans Intel" pitchFamily="34" charset="0"/>
                <a:ea typeface="Neo Sans Intel" pitchFamily="34" charset="0"/>
                <a:cs typeface="Neo Sans Intel" pitchFamily="34" charset="0"/>
              </a:rPr>
              <a:t>Legal Disclaimer</a:t>
            </a:r>
          </a:p>
        </p:txBody>
      </p:sp>
      <p:sp>
        <p:nvSpPr>
          <p:cNvPr id="28675" name="Content Placeholder 2"/>
          <p:cNvSpPr>
            <a:spLocks noGrp="1"/>
          </p:cNvSpPr>
          <p:nvPr>
            <p:ph sz="quarter" idx="13"/>
          </p:nvPr>
        </p:nvSpPr>
        <p:spPr/>
        <p:txBody>
          <a:bodyPr vert="horz" lIns="91440" tIns="45720" rIns="91440" bIns="45720" rtlCol="0">
            <a:normAutofit fontScale="70000" lnSpcReduction="20000"/>
          </a:bodyPr>
          <a:lstStyle/>
          <a:p>
            <a:pPr marL="0" indent="0">
              <a:buNone/>
            </a:pPr>
            <a:r>
              <a:rPr lang="en-US" dirty="0"/>
              <a:t>INFORMATION IN THIS DOCUMENT IS PROVIDED “AS IS”. NO LICENSE, EXPRESS OR IMPLIED, BY ESTOPPEL OR OTHERWISE,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endParaRPr lang="de-DE" dirty="0"/>
          </a:p>
          <a:p>
            <a:pPr marL="0" indent="0">
              <a:buNone/>
            </a:pPr>
            <a:endParaRPr lang="en-US" dirty="0"/>
          </a:p>
          <a:p>
            <a:pPr marL="0" indent="0">
              <a:buNone/>
            </a:pPr>
            <a:r>
              <a:rPr lang="en-US" dirty="0"/>
              <a:t>Intel and the Intel logo are trademarks of Intel Corporation in the U.S. and other countries. </a:t>
            </a:r>
            <a:endParaRPr lang="de-DE" dirty="0"/>
          </a:p>
          <a:p>
            <a:pPr marL="0" indent="0">
              <a:buNone/>
            </a:pPr>
            <a:r>
              <a:rPr lang="en-US" dirty="0" smtClean="0"/>
              <a:t>*</a:t>
            </a:r>
            <a:r>
              <a:rPr lang="en-US" dirty="0"/>
              <a:t>Other names and brands may be claimed as the property of others. </a:t>
            </a:r>
            <a:endParaRPr lang="de-DE" dirty="0"/>
          </a:p>
          <a:p>
            <a:endParaRPr lang="en-US" dirty="0"/>
          </a:p>
          <a:p>
            <a:pPr marL="0" indent="0">
              <a:buNone/>
            </a:pPr>
            <a:r>
              <a:rPr lang="en-US" dirty="0"/>
              <a:t>Copyright © </a:t>
            </a:r>
            <a:r>
              <a:rPr lang="en-US" dirty="0" smtClean="0"/>
              <a:t>2011.</a:t>
            </a:r>
            <a:r>
              <a:rPr lang="en-US" dirty="0"/>
              <a:t>  Intel Corporation.</a:t>
            </a:r>
            <a:endParaRPr lang="de-DE" dirty="0"/>
          </a:p>
          <a:p>
            <a:endParaRPr lang="de-DE" dirty="0"/>
          </a:p>
        </p:txBody>
      </p:sp>
    </p:spTree>
    <p:extLst>
      <p:ext uri="{BB962C8B-B14F-4D97-AF65-F5344CB8AC3E}">
        <p14:creationId xmlns:p14="http://schemas.microsoft.com/office/powerpoint/2010/main" val="2637568551"/>
      </p:ext>
    </p:extLst>
  </p:cSld>
  <p:clrMapOvr>
    <a:masterClrMapping/>
  </p:clrMapOvr>
  <mc:AlternateContent xmlns:mc="http://schemas.openxmlformats.org/markup-compatibility/2006" xmlns:p14="http://schemas.microsoft.com/office/powerpoint/2010/main">
    <mc:Choice Requires="p14">
      <p:transition spd="slow" p14:dur="2000" advTm="27758"/>
    </mc:Choice>
    <mc:Fallback xmlns="">
      <p:transition spd="slow" advTm="2775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Hooks</a:t>
            </a:r>
            <a:endParaRPr lang="en-US" dirty="0"/>
          </a:p>
        </p:txBody>
      </p:sp>
      <p:sp>
        <p:nvSpPr>
          <p:cNvPr id="3" name="Content Placeholder 2"/>
          <p:cNvSpPr>
            <a:spLocks noGrp="1"/>
          </p:cNvSpPr>
          <p:nvPr>
            <p:ph sz="quarter" idx="13"/>
          </p:nvPr>
        </p:nvSpPr>
        <p:spPr/>
        <p:txBody>
          <a:bodyPr>
            <a:normAutofit/>
          </a:bodyPr>
          <a:lstStyle/>
          <a:p>
            <a:r>
              <a:rPr lang="en-US" sz="2400" dirty="0"/>
              <a:t>The heart of </a:t>
            </a:r>
            <a:r>
              <a:rPr lang="en-US" sz="2400" dirty="0" smtClean="0"/>
              <a:t>Pin’s </a:t>
            </a:r>
            <a:r>
              <a:rPr lang="en-US" sz="2400" dirty="0"/>
              <a:t>approach to </a:t>
            </a:r>
            <a:r>
              <a:rPr lang="en-US" sz="2400" dirty="0" smtClean="0"/>
              <a:t>instrumentation</a:t>
            </a:r>
          </a:p>
          <a:p>
            <a:r>
              <a:rPr lang="en-US" sz="2400" dirty="0" smtClean="0"/>
              <a:t>Analysis and Instrumentation</a:t>
            </a:r>
          </a:p>
          <a:p>
            <a:r>
              <a:rPr lang="en-US" sz="2400" dirty="0" smtClean="0"/>
              <a:t>Can be placed on various events / objects, </a:t>
            </a:r>
            <a:r>
              <a:rPr lang="en-US" sz="2400" dirty="0" err="1" smtClean="0"/>
              <a:t>e.g</a:t>
            </a:r>
            <a:r>
              <a:rPr lang="en-US" sz="2400" dirty="0" smtClean="0"/>
              <a:t>:</a:t>
            </a:r>
          </a:p>
          <a:p>
            <a:pPr lvl="1"/>
            <a:r>
              <a:rPr lang="en-US" sz="2400" dirty="0" smtClean="0"/>
              <a:t>Instructions</a:t>
            </a:r>
          </a:p>
          <a:p>
            <a:pPr lvl="1"/>
            <a:r>
              <a:rPr lang="en-US" sz="2400" dirty="0" smtClean="0"/>
              <a:t>Context switch</a:t>
            </a:r>
          </a:p>
          <a:p>
            <a:pPr lvl="1"/>
            <a:r>
              <a:rPr lang="en-US" sz="2400" dirty="0" smtClean="0"/>
              <a:t>Thread creation</a:t>
            </a:r>
          </a:p>
          <a:p>
            <a:pPr lvl="1"/>
            <a:r>
              <a:rPr lang="en-US" sz="2400" dirty="0" smtClean="0"/>
              <a:t>Much more…</a:t>
            </a:r>
          </a:p>
          <a:p>
            <a:pPr marL="457200" lvl="1" indent="0">
              <a:buNone/>
            </a:pPr>
            <a:endParaRPr lang="en-US" sz="2400" dirty="0" smtClean="0"/>
          </a:p>
          <a:p>
            <a:endParaRPr lang="en-US" sz="2400" dirty="0" smtClean="0"/>
          </a:p>
        </p:txBody>
      </p:sp>
    </p:spTree>
    <p:extLst>
      <p:ext uri="{BB962C8B-B14F-4D97-AF65-F5344CB8AC3E}">
        <p14:creationId xmlns:p14="http://schemas.microsoft.com/office/powerpoint/2010/main" val="2961960995"/>
      </p:ext>
    </p:extLst>
  </p:cSld>
  <p:clrMapOvr>
    <a:masterClrMapping/>
  </p:clrMapOvr>
  <mc:AlternateContent xmlns:mc="http://schemas.openxmlformats.org/markup-compatibility/2006" xmlns:p14="http://schemas.microsoft.com/office/powerpoint/2010/main">
    <mc:Choice Requires="p14">
      <p:transition spd="slow" p14:dur="2000" advTm="44084"/>
    </mc:Choice>
    <mc:Fallback xmlns="">
      <p:transition spd="slow" advTm="4408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a:t>
            </a:r>
            <a:r>
              <a:rPr lang="en-US" baseline="0" dirty="0" smtClean="0"/>
              <a:t> and analysis</a:t>
            </a:r>
            <a:endParaRPr lang="en-US" dirty="0"/>
          </a:p>
        </p:txBody>
      </p:sp>
      <p:sp>
        <p:nvSpPr>
          <p:cNvPr id="3" name="Content Placeholder 2"/>
          <p:cNvSpPr>
            <a:spLocks noGrp="1"/>
          </p:cNvSpPr>
          <p:nvPr>
            <p:ph sz="quarter" idx="13"/>
          </p:nvPr>
        </p:nvSpPr>
        <p:spPr/>
        <p:txBody>
          <a:bodyPr>
            <a:normAutofit/>
          </a:bodyPr>
          <a:lstStyle/>
          <a:p>
            <a:r>
              <a:rPr lang="en-US" sz="2400" dirty="0" smtClean="0"/>
              <a:t>Instrumentation</a:t>
            </a:r>
          </a:p>
          <a:p>
            <a:pPr lvl="1"/>
            <a:r>
              <a:rPr lang="en-US" sz="2400" dirty="0" smtClean="0"/>
              <a:t>Usually defined in the tool “main”</a:t>
            </a:r>
          </a:p>
          <a:p>
            <a:pPr lvl="1"/>
            <a:r>
              <a:rPr lang="en-US" sz="2400" dirty="0" smtClean="0"/>
              <a:t>Once per object</a:t>
            </a:r>
          </a:p>
          <a:p>
            <a:pPr lvl="1"/>
            <a:r>
              <a:rPr lang="en-US" sz="2400" dirty="0" smtClean="0"/>
              <a:t>Heavy lifting</a:t>
            </a:r>
          </a:p>
          <a:p>
            <a:r>
              <a:rPr lang="en-US" sz="2400" dirty="0" smtClean="0"/>
              <a:t>Analysis</a:t>
            </a:r>
          </a:p>
          <a:p>
            <a:pPr lvl="1"/>
            <a:r>
              <a:rPr lang="en-US" sz="2400" dirty="0" smtClean="0"/>
              <a:t>Usually defined in instrumentation routine</a:t>
            </a:r>
          </a:p>
          <a:p>
            <a:pPr lvl="1"/>
            <a:r>
              <a:rPr lang="en-US" sz="2400" dirty="0" smtClean="0"/>
              <a:t>Every time the object is accessed</a:t>
            </a:r>
          </a:p>
          <a:p>
            <a:pPr lvl="1"/>
            <a:r>
              <a:rPr lang="en-US" sz="2400" dirty="0" smtClean="0"/>
              <a:t>As light as possible</a:t>
            </a:r>
            <a:endParaRPr lang="en-US" sz="2400" dirty="0"/>
          </a:p>
        </p:txBody>
      </p:sp>
    </p:spTree>
    <p:extLst>
      <p:ext uri="{BB962C8B-B14F-4D97-AF65-F5344CB8AC3E}">
        <p14:creationId xmlns:p14="http://schemas.microsoft.com/office/powerpoint/2010/main" val="2568220675"/>
      </p:ext>
    </p:extLst>
  </p:cSld>
  <p:clrMapOvr>
    <a:masterClrMapping/>
  </p:clrMapOvr>
  <mc:AlternateContent xmlns:mc="http://schemas.openxmlformats.org/markup-compatibility/2006" xmlns:p14="http://schemas.microsoft.com/office/powerpoint/2010/main">
    <mc:Choice Requires="p14">
      <p:transition spd="slow" p14:dur="2000" advTm="70502"/>
    </mc:Choice>
    <mc:Fallback xmlns="">
      <p:transition spd="slow" advTm="7050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Granularity</a:t>
            </a:r>
            <a:endParaRPr lang="en-US" dirty="0"/>
          </a:p>
        </p:txBody>
      </p:sp>
      <p:sp>
        <p:nvSpPr>
          <p:cNvPr id="3" name="Content Placeholder 2"/>
          <p:cNvSpPr>
            <a:spLocks noGrp="1"/>
          </p:cNvSpPr>
          <p:nvPr>
            <p:ph sz="quarter" idx="13"/>
          </p:nvPr>
        </p:nvSpPr>
        <p:spPr/>
        <p:txBody>
          <a:bodyPr>
            <a:normAutofit/>
          </a:bodyPr>
          <a:lstStyle/>
          <a:p>
            <a:r>
              <a:rPr lang="en-US" sz="2400" dirty="0" smtClean="0"/>
              <a:t>INS – Instruction</a:t>
            </a:r>
          </a:p>
          <a:p>
            <a:r>
              <a:rPr lang="en-US" sz="2400" dirty="0" smtClean="0"/>
              <a:t>BBL – Basic Block</a:t>
            </a:r>
          </a:p>
          <a:p>
            <a:r>
              <a:rPr lang="en-US" sz="2400" dirty="0" smtClean="0"/>
              <a:t>TRACE – Trace</a:t>
            </a:r>
          </a:p>
          <a:p>
            <a:r>
              <a:rPr lang="en-US" sz="2400" dirty="0" smtClean="0"/>
              <a:t>RTN – Routine</a:t>
            </a:r>
          </a:p>
          <a:p>
            <a:r>
              <a:rPr lang="en-US" sz="2400" dirty="0" smtClean="0"/>
              <a:t>SEC – Section</a:t>
            </a:r>
          </a:p>
          <a:p>
            <a:r>
              <a:rPr lang="en-US" sz="2400" dirty="0" smtClean="0"/>
              <a:t>IMG – Binary image</a:t>
            </a:r>
          </a:p>
        </p:txBody>
      </p:sp>
      <p:pic>
        <p:nvPicPr>
          <p:cNvPr id="6" name="Picture 4" descr="C:\Users\gdiskin\Pictures\BH presentation\Robabushka_Gal_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536" y="1742642"/>
            <a:ext cx="46482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553259"/>
      </p:ext>
    </p:extLst>
  </p:cSld>
  <p:clrMapOvr>
    <a:masterClrMapping/>
  </p:clrMapOvr>
  <mc:AlternateContent xmlns:mc="http://schemas.openxmlformats.org/markup-compatibility/2006" xmlns:p14="http://schemas.microsoft.com/office/powerpoint/2010/main">
    <mc:Choice Requires="p14">
      <p:transition spd="slow" p14:dur="2000" advTm="81828"/>
    </mc:Choice>
    <mc:Fallback xmlns="">
      <p:transition spd="slow" advTm="8182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t>instrumentable</a:t>
            </a:r>
            <a:r>
              <a:rPr lang="en-US" dirty="0" smtClean="0"/>
              <a:t> objects</a:t>
            </a:r>
            <a:endParaRPr lang="en-US" dirty="0"/>
          </a:p>
        </p:txBody>
      </p:sp>
      <p:sp>
        <p:nvSpPr>
          <p:cNvPr id="3" name="Content Placeholder 2"/>
          <p:cNvSpPr>
            <a:spLocks noGrp="1"/>
          </p:cNvSpPr>
          <p:nvPr>
            <p:ph sz="quarter" idx="13"/>
          </p:nvPr>
        </p:nvSpPr>
        <p:spPr/>
        <p:txBody>
          <a:bodyPr>
            <a:normAutofit/>
          </a:bodyPr>
          <a:lstStyle/>
          <a:p>
            <a:r>
              <a:rPr lang="en-US" sz="2400" dirty="0" smtClean="0"/>
              <a:t>Threads</a:t>
            </a:r>
          </a:p>
          <a:p>
            <a:r>
              <a:rPr lang="en-US" sz="2400" dirty="0" smtClean="0"/>
              <a:t>Processes</a:t>
            </a:r>
          </a:p>
          <a:p>
            <a:r>
              <a:rPr lang="en-US" sz="2400" dirty="0" smtClean="0"/>
              <a:t>Exceptions and context changes</a:t>
            </a:r>
          </a:p>
          <a:p>
            <a:r>
              <a:rPr lang="en-US" dirty="0" err="1" smtClean="0"/>
              <a:t>Syscalls</a:t>
            </a:r>
            <a:endParaRPr lang="en-US" dirty="0" smtClean="0"/>
          </a:p>
          <a:p>
            <a:r>
              <a:rPr lang="en-US" sz="2400" dirty="0" smtClean="0"/>
              <a:t>…</a:t>
            </a:r>
            <a:endParaRPr lang="en-US" sz="2400" dirty="0"/>
          </a:p>
        </p:txBody>
      </p:sp>
    </p:spTree>
    <p:extLst>
      <p:ext uri="{BB962C8B-B14F-4D97-AF65-F5344CB8AC3E}">
        <p14:creationId xmlns:p14="http://schemas.microsoft.com/office/powerpoint/2010/main" val="1483652201"/>
      </p:ext>
    </p:extLst>
  </p:cSld>
  <p:clrMapOvr>
    <a:masterClrMapping/>
  </p:clrMapOvr>
  <mc:AlternateContent xmlns:mc="http://schemas.openxmlformats.org/markup-compatibility/2006" xmlns:p14="http://schemas.microsoft.com/office/powerpoint/2010/main">
    <mc:Choice Requires="p14">
      <p:transition spd="slow" p14:dur="2000" advTm="34719"/>
    </mc:Choice>
    <mc:Fallback xmlns="">
      <p:transition spd="slow" advTm="3471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0031" y="2533224"/>
            <a:ext cx="8701088" cy="18272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sp>
        <p:nvSpPr>
          <p:cNvPr id="5" name="Rectangle 5"/>
          <p:cNvSpPr>
            <a:spLocks noChangeArrowheads="1"/>
          </p:cNvSpPr>
          <p:nvPr/>
        </p:nvSpPr>
        <p:spPr bwMode="auto">
          <a:xfrm>
            <a:off x="250031" y="1976012"/>
            <a:ext cx="8702675" cy="5572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bg1"/>
              </a:solidFill>
            </a:endParaRPr>
          </a:p>
        </p:txBody>
      </p:sp>
      <p:sp>
        <p:nvSpPr>
          <p:cNvPr id="2" name="Title 1"/>
          <p:cNvSpPr>
            <a:spLocks noGrp="1"/>
          </p:cNvSpPr>
          <p:nvPr>
            <p:ph type="title"/>
          </p:nvPr>
        </p:nvSpPr>
        <p:spPr/>
        <p:txBody>
          <a:bodyPr/>
          <a:lstStyle/>
          <a:p>
            <a:r>
              <a:rPr lang="en-US" dirty="0" smtClean="0"/>
              <a:t>Instruction counting: Take 2</a:t>
            </a:r>
            <a:endParaRPr lang="en-US" dirty="0"/>
          </a:p>
        </p:txBody>
      </p:sp>
      <p:sp>
        <p:nvSpPr>
          <p:cNvPr id="6" name="Rectangle 5"/>
          <p:cNvSpPr txBox="1">
            <a:spLocks noChangeArrowheads="1"/>
          </p:cNvSpPr>
          <p:nvPr/>
        </p:nvSpPr>
        <p:spPr bwMode="auto">
          <a:xfrm>
            <a:off x="295275" y="1242695"/>
            <a:ext cx="8610600"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576263" indent="-236538" algn="l" rtl="0" eaLnBrk="0" fontAlgn="base" hangingPunct="0">
              <a:spcBef>
                <a:spcPct val="20000"/>
              </a:spcBef>
              <a:spcAft>
                <a:spcPct val="0"/>
              </a:spcAft>
              <a:buFont typeface="Verdana" pitchFamily="34" charset="0"/>
              <a:buChar char="–"/>
              <a:defRPr sz="2000">
                <a:solidFill>
                  <a:schemeClr val="tx1"/>
                </a:solidFill>
                <a:latin typeface="+mn-lt"/>
              </a:defRPr>
            </a:lvl2pPr>
            <a:lvl3pPr marL="914400" indent="-223838" algn="l" rtl="0" eaLnBrk="0" fontAlgn="base" hangingPunct="0">
              <a:spcBef>
                <a:spcPct val="20000"/>
              </a:spcBef>
              <a:spcAft>
                <a:spcPct val="0"/>
              </a:spcAft>
              <a:buFont typeface="Verdana" pitchFamily="34" charset="0"/>
              <a:buChar char="–"/>
              <a:defRPr>
                <a:solidFill>
                  <a:schemeClr val="tx1"/>
                </a:solidFill>
                <a:latin typeface="+mn-lt"/>
              </a:defRPr>
            </a:lvl3pPr>
            <a:lvl4pPr marL="1265238" indent="-236538" algn="l" rtl="0" eaLnBrk="0" fontAlgn="base" hangingPunct="0">
              <a:spcBef>
                <a:spcPct val="20000"/>
              </a:spcBef>
              <a:spcAft>
                <a:spcPct val="0"/>
              </a:spcAft>
              <a:buFont typeface="Verdana" pitchFamily="34" charset="0"/>
              <a:buChar char="–"/>
              <a:defRPr sz="1600">
                <a:solidFill>
                  <a:schemeClr val="tx1"/>
                </a:solidFill>
                <a:latin typeface="+mn-lt"/>
              </a:defRPr>
            </a:lvl4pPr>
            <a:lvl5pPr marL="1660525" indent="-234950" algn="l" rtl="0" eaLnBrk="0" fontAlgn="base" hangingPunct="0">
              <a:spcBef>
                <a:spcPct val="20000"/>
              </a:spcBef>
              <a:spcAft>
                <a:spcPct val="0"/>
              </a:spcAft>
              <a:buFont typeface="Verdana" pitchFamily="34" charset="0"/>
              <a:buChar char="–"/>
              <a:defRPr sz="1400">
                <a:solidFill>
                  <a:schemeClr val="tx1"/>
                </a:solidFill>
                <a:latin typeface="+mn-lt"/>
              </a:defRPr>
            </a:lvl5pPr>
            <a:lvl6pPr marL="2117725" indent="-234950" algn="l" rtl="0" fontAlgn="base">
              <a:spcBef>
                <a:spcPct val="20000"/>
              </a:spcBef>
              <a:spcAft>
                <a:spcPct val="0"/>
              </a:spcAft>
              <a:buFont typeface="Verdana" pitchFamily="34" charset="0"/>
              <a:buChar char="–"/>
              <a:defRPr sz="1400">
                <a:solidFill>
                  <a:schemeClr val="tx1"/>
                </a:solidFill>
                <a:latin typeface="+mn-lt"/>
              </a:defRPr>
            </a:lvl6pPr>
            <a:lvl7pPr marL="2574925" indent="-234950" algn="l" rtl="0" fontAlgn="base">
              <a:spcBef>
                <a:spcPct val="20000"/>
              </a:spcBef>
              <a:spcAft>
                <a:spcPct val="0"/>
              </a:spcAft>
              <a:buFont typeface="Verdana" pitchFamily="34" charset="0"/>
              <a:buChar char="–"/>
              <a:defRPr sz="1400">
                <a:solidFill>
                  <a:schemeClr val="tx1"/>
                </a:solidFill>
                <a:latin typeface="+mn-lt"/>
              </a:defRPr>
            </a:lvl7pPr>
            <a:lvl8pPr marL="3032125" indent="-234950" algn="l" rtl="0" fontAlgn="base">
              <a:spcBef>
                <a:spcPct val="20000"/>
              </a:spcBef>
              <a:spcAft>
                <a:spcPct val="0"/>
              </a:spcAft>
              <a:buFont typeface="Verdana" pitchFamily="34" charset="0"/>
              <a:buChar char="–"/>
              <a:defRPr sz="1400">
                <a:solidFill>
                  <a:schemeClr val="tx1"/>
                </a:solidFill>
                <a:latin typeface="+mn-lt"/>
              </a:defRPr>
            </a:lvl8pPr>
            <a:lvl9pPr marL="3489325" indent="-234950" algn="l" rtl="0" fontAlgn="base">
              <a:spcBef>
                <a:spcPct val="20000"/>
              </a:spcBef>
              <a:spcAft>
                <a:spcPct val="0"/>
              </a:spcAft>
              <a:buFont typeface="Verdana" pitchFamily="34" charset="0"/>
              <a:buChar char="–"/>
              <a:defRPr sz="1400">
                <a:solidFill>
                  <a:schemeClr val="tx1"/>
                </a:solidFill>
                <a:latin typeface="+mn-lt"/>
              </a:defRPr>
            </a:lvl9pPr>
          </a:lstStyle>
          <a:p>
            <a:pPr marL="225425" marR="0" lvl="0" indent="-225425" algn="l" defTabSz="914400" rtl="0" eaLnBrk="0" fontAlgn="base" latinLnBrk="0" hangingPunct="0">
              <a:lnSpc>
                <a:spcPct val="60000"/>
              </a:lnSpc>
              <a:spcBef>
                <a:spcPct val="20000"/>
              </a:spcBef>
              <a:spcAft>
                <a:spcPct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#include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pin.H</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p>
          <a:p>
            <a:pPr marL="225425" marR="0" lvl="0" indent="-225425" algn="l" defTabSz="914400" rtl="0" eaLnBrk="0" fontAlgn="base" latinLnBrk="0" hangingPunct="0">
              <a:lnSpc>
                <a:spcPct val="60000"/>
              </a:lnSpc>
              <a:spcBef>
                <a:spcPct val="20000"/>
              </a:spcBef>
              <a:spcAft>
                <a:spcPct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UINT64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icount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0;</a:t>
            </a:r>
          </a:p>
          <a:p>
            <a:pPr marL="225425" marR="0" lvl="0" indent="-225425" algn="l" defTabSz="914400" rtl="0" eaLnBrk="0" fontAlgn="base" latinLnBrk="0" hangingPunct="0">
              <a:lnSpc>
                <a:spcPct val="60000"/>
              </a:lnSpc>
              <a:spcBef>
                <a:spcPct val="20000"/>
              </a:spcBef>
              <a:spcAft>
                <a:spcPct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void </a:t>
            </a:r>
            <a:r>
              <a:rPr kumimoji="0" lang="en-US" sz="1600" b="1" i="0" u="none" strike="noStrike" kern="0" cap="none" spc="0" normalizeH="0" baseline="0" noProof="1" smtClean="0">
                <a:ln>
                  <a:noFill/>
                </a:ln>
                <a:solidFill>
                  <a:srgbClr val="000000"/>
                </a:solidFill>
                <a:effectLst/>
                <a:uLnTx/>
                <a:uFillTx/>
                <a:latin typeface="Verdana" pitchFamily="34" charset="0"/>
                <a:ea typeface="Verdana" pitchFamily="34" charset="0"/>
                <a:cs typeface="Verdana" pitchFamily="34" charset="0"/>
              </a:rPr>
              <a:t>PIN_FAST_ANALYSIS_CAL</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L </a:t>
            </a:r>
            <a:r>
              <a:rPr kumimoji="0" lang="en-US" sz="1600" b="1" i="0" u="none" strike="noStrike" kern="0" cap="none" spc="0" normalizeH="0" baseline="0" noProof="0" dirty="0" err="1" smtClean="0">
                <a:ln>
                  <a:noFill/>
                </a:ln>
                <a:solidFill>
                  <a:srgbClr val="FF5C00"/>
                </a:solidFill>
                <a:effectLst/>
                <a:uLnTx/>
                <a:uFillTx/>
                <a:latin typeface="Verdana" pitchFamily="34" charset="0"/>
                <a:ea typeface="Verdana" pitchFamily="34" charset="0"/>
                <a:cs typeface="Verdana" pitchFamily="34" charset="0"/>
              </a:rPr>
              <a:t>docount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smtClean="0">
                <a:ln>
                  <a:noFill/>
                </a:ln>
                <a:solidFill>
                  <a:srgbClr val="0860A8"/>
                </a:solidFill>
                <a:effectLst/>
                <a:uLnTx/>
                <a:uFillTx/>
                <a:latin typeface="Verdana" pitchFamily="34" charset="0"/>
                <a:ea typeface="Verdana" pitchFamily="34" charset="0"/>
                <a:cs typeface="Verdana" pitchFamily="34" charset="0"/>
              </a:rPr>
              <a:t>INT32 c</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icount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a:t>
            </a:r>
            <a:r>
              <a:rPr kumimoji="0" lang="en-US" sz="1600" b="1" i="0" u="none" strike="noStrike" kern="0" cap="none" spc="0" normalizeH="0" baseline="0" noProof="0" dirty="0" smtClean="0">
                <a:ln>
                  <a:noFill/>
                </a:ln>
                <a:solidFill>
                  <a:srgbClr val="0860A8"/>
                </a:solidFill>
                <a:effectLst/>
                <a:uLnTx/>
                <a:uFillTx/>
                <a:latin typeface="Verdana" pitchFamily="34" charset="0"/>
                <a:ea typeface="Verdana" pitchFamily="34" charset="0"/>
                <a:cs typeface="Verdana" pitchFamily="34" charset="0"/>
              </a:rPr>
              <a:t>c</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p>
          <a:p>
            <a:pPr marL="225425" marR="0" lvl="0" indent="-225425" algn="l" defTabSz="914400" rtl="0" eaLnBrk="0" fontAlgn="base" latinLnBrk="0" hangingPunct="0">
              <a:lnSpc>
                <a:spcPct val="60000"/>
              </a:lnSpc>
              <a:spcBef>
                <a:spcPct val="20000"/>
              </a:spcBef>
              <a:spcAft>
                <a:spcPct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void </a:t>
            </a:r>
            <a:r>
              <a:rPr kumimoji="0" lang="en-US" sz="1600" b="1" i="0" u="none" strike="noStrike" kern="0" cap="none" spc="0" normalizeH="0" baseline="0" noProof="0" dirty="0" smtClean="0">
                <a:ln>
                  <a:noFill/>
                </a:ln>
                <a:solidFill>
                  <a:srgbClr val="AA014C"/>
                </a:solidFill>
                <a:effectLst/>
                <a:uLnTx/>
                <a:uFillTx/>
                <a:latin typeface="Verdana" pitchFamily="34" charset="0"/>
                <a:ea typeface="Verdana" pitchFamily="34" charset="0"/>
                <a:cs typeface="Verdana" pitchFamily="34" charset="0"/>
              </a:rPr>
              <a:t>Trace(TRACE </a:t>
            </a:r>
            <a:r>
              <a:rPr kumimoji="0" lang="en-US" sz="1600" b="1" i="0" u="none" strike="noStrike" kern="0" cap="none" spc="0" normalizeH="0" baseline="0" noProof="0" dirty="0" err="1" smtClean="0">
                <a:ln>
                  <a:noFill/>
                </a:ln>
                <a:solidFill>
                  <a:srgbClr val="AA014C"/>
                </a:solidFill>
                <a:effectLst/>
                <a:uLnTx/>
                <a:uFillTx/>
                <a:latin typeface="Verdana" pitchFamily="34" charset="0"/>
                <a:ea typeface="Verdana" pitchFamily="34" charset="0"/>
                <a:cs typeface="Verdana" pitchFamily="34" charset="0"/>
              </a:rPr>
              <a:t>trace</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void *v){</a:t>
            </a:r>
            <a:r>
              <a:rPr kumimoji="0" lang="en-US" sz="1600" b="1" i="0" u="none" strike="noStrike" kern="0" cap="none" spc="0" normalizeH="0" baseline="0" noProof="0" dirty="0" smtClean="0">
                <a:ln>
                  <a:noFill/>
                </a:ln>
                <a:solidFill>
                  <a:srgbClr val="379900"/>
                </a:solidFill>
                <a:effectLst/>
                <a:uLnTx/>
                <a:uFillTx/>
                <a:latin typeface="Verdana" pitchFamily="34" charset="0"/>
                <a:ea typeface="Verdana" pitchFamily="34" charset="0"/>
                <a:cs typeface="Verdana" pitchFamily="34" charset="0"/>
              </a:rPr>
              <a:t>// Pin Callback</a:t>
            </a:r>
            <a:endPar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for(</a:t>
            </a:r>
            <a:r>
              <a:rPr kumimoji="0" lang="en-US" sz="1600" b="1" i="0" u="none" strike="noStrike" kern="0" cap="none" spc="0" normalizeH="0" baseline="0" noProof="0" dirty="0" smtClean="0">
                <a:ln>
                  <a:noFill/>
                </a:ln>
                <a:solidFill>
                  <a:srgbClr val="0860A8"/>
                </a:solidFill>
                <a:effectLst/>
                <a:uLnTx/>
                <a:uFillTx/>
                <a:latin typeface="Verdana" pitchFamily="34" charset="0"/>
                <a:ea typeface="Verdana" pitchFamily="34" charset="0"/>
                <a:cs typeface="Verdana" pitchFamily="34" charset="0"/>
              </a:rPr>
              <a:t>BBL</a:t>
            </a:r>
            <a:r>
              <a:rPr kumimoji="0" lang="en-US" sz="1600" b="1" i="0" u="none" strike="noStrike" kern="0" cap="none" spc="0" normalizeH="0" baseline="0" noProof="0" dirty="0" smtClean="0">
                <a:ln>
                  <a:noFill/>
                </a:ln>
                <a:solidFill>
                  <a:srgbClr val="FF99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bbl</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a:t>
            </a:r>
            <a:r>
              <a:rPr kumimoji="0" lang="en-US" sz="1600" b="1" i="0" u="none" strike="noStrike" kern="0" cap="none" spc="0" normalizeH="0" baseline="0" noProof="0" dirty="0" err="1" smtClean="0">
                <a:ln>
                  <a:noFill/>
                </a:ln>
                <a:solidFill>
                  <a:srgbClr val="AA014C"/>
                </a:solidFill>
                <a:effectLst/>
                <a:uLnTx/>
                <a:uFillTx/>
                <a:latin typeface="Verdana" pitchFamily="34" charset="0"/>
                <a:ea typeface="Verdana" pitchFamily="34" charset="0"/>
                <a:cs typeface="Verdana" pitchFamily="34" charset="0"/>
              </a:rPr>
              <a:t>TRACE_BblHead</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(trace); </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860A8"/>
                </a:solidFill>
                <a:effectLst/>
                <a:uLnTx/>
                <a:uFillTx/>
                <a:latin typeface="Verdana" pitchFamily="34" charset="0"/>
                <a:ea typeface="Verdana" pitchFamily="34" charset="0"/>
                <a:cs typeface="Verdana" pitchFamily="34" charset="0"/>
              </a:rPr>
              <a:t>BBL_Valid</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bbl</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bbl</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a:t>
            </a:r>
            <a:r>
              <a:rPr kumimoji="0" lang="en-US" sz="1600" b="1" i="0" u="none" strike="noStrike" kern="0" cap="none" spc="0" normalizeH="0" baseline="0" noProof="0" dirty="0" err="1" smtClean="0">
                <a:ln>
                  <a:noFill/>
                </a:ln>
                <a:solidFill>
                  <a:srgbClr val="0860A8"/>
                </a:solidFill>
                <a:effectLst/>
                <a:uLnTx/>
                <a:uFillTx/>
                <a:latin typeface="Verdana" pitchFamily="34" charset="0"/>
                <a:ea typeface="Verdana" pitchFamily="34" charset="0"/>
                <a:cs typeface="Verdana" pitchFamily="34" charset="0"/>
              </a:rPr>
              <a:t>BBL_Next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bbl</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860A8"/>
                </a:solidFill>
                <a:effectLst/>
                <a:uLnTx/>
                <a:uFillTx/>
                <a:latin typeface="Verdana" pitchFamily="34" charset="0"/>
                <a:ea typeface="Verdana" pitchFamily="34" charset="0"/>
                <a:cs typeface="Verdana" pitchFamily="34" charset="0"/>
              </a:rPr>
              <a:t>BBL_InsertCall</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bbl</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IPOINT_ANYWHERE, </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(AFUNPTR)</a:t>
            </a:r>
            <a:r>
              <a:rPr kumimoji="0" lang="en-US" sz="1600" b="1" i="0" u="none" strike="noStrike" kern="0" cap="none" spc="0" normalizeH="0" baseline="0" noProof="0" dirty="0" err="1" smtClean="0">
                <a:ln>
                  <a:noFill/>
                </a:ln>
                <a:solidFill>
                  <a:srgbClr val="FF5C00"/>
                </a:solidFill>
                <a:effectLst/>
                <a:uLnTx/>
                <a:uFillTx/>
                <a:latin typeface="Verdana" pitchFamily="34" charset="0"/>
                <a:ea typeface="Verdana" pitchFamily="34" charset="0"/>
                <a:cs typeface="Verdana" pitchFamily="34" charset="0"/>
              </a:rPr>
              <a:t>docount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1" smtClean="0">
                <a:ln>
                  <a:noFill/>
                </a:ln>
                <a:solidFill>
                  <a:srgbClr val="000000"/>
                </a:solidFill>
                <a:effectLst/>
                <a:uLnTx/>
                <a:uFillTx/>
                <a:latin typeface="Verdana" pitchFamily="34" charset="0"/>
                <a:ea typeface="Verdana" pitchFamily="34" charset="0"/>
                <a:cs typeface="Verdana" pitchFamily="34" charset="0"/>
              </a:rPr>
              <a:t>IARG_FAST_ANALYSIS_CALL,</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IARG_UINT32,</a:t>
            </a:r>
            <a:r>
              <a:rPr kumimoji="0" lang="en-US" sz="1600" b="1" i="0" u="none" strike="noStrike" kern="0" cap="none" spc="0" normalizeH="0" baseline="0" noProof="0" dirty="0" smtClean="0">
                <a:ln>
                  <a:noFill/>
                </a:ln>
                <a:solidFill>
                  <a:srgbClr val="0860A8"/>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860A8"/>
                </a:solidFill>
                <a:effectLst/>
                <a:uLnTx/>
                <a:uFillTx/>
                <a:latin typeface="Verdana" pitchFamily="34" charset="0"/>
                <a:ea typeface="Verdana" pitchFamily="34" charset="0"/>
                <a:cs typeface="Verdana" pitchFamily="34" charset="0"/>
              </a:rPr>
              <a:t>BBL_NumIns</a:t>
            </a:r>
            <a:r>
              <a:rPr kumimoji="0" lang="en-US" sz="1600" b="1" i="0" u="none" strike="noStrike" kern="0" cap="none" spc="0" normalizeH="0" baseline="0" noProof="0" dirty="0" smtClean="0">
                <a:ln>
                  <a:noFill/>
                </a:ln>
                <a:solidFill>
                  <a:srgbClr val="0860A8"/>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err="1" smtClean="0">
                <a:ln>
                  <a:noFill/>
                </a:ln>
                <a:solidFill>
                  <a:srgbClr val="0860A8"/>
                </a:solidFill>
                <a:effectLst/>
                <a:uLnTx/>
                <a:uFillTx/>
                <a:latin typeface="Verdana" pitchFamily="34" charset="0"/>
                <a:ea typeface="Verdana" pitchFamily="34" charset="0"/>
                <a:cs typeface="Verdana" pitchFamily="34" charset="0"/>
              </a:rPr>
              <a:t>bbl</a:t>
            </a:r>
            <a:r>
              <a:rPr kumimoji="0" lang="en-US" sz="1600" b="1" i="0" u="none" strike="noStrike" kern="0" cap="none" spc="0" normalizeH="0" baseline="0" noProof="0" dirty="0" smtClean="0">
                <a:ln>
                  <a:noFill/>
                </a:ln>
                <a:solidFill>
                  <a:srgbClr val="0860A8"/>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IARG_END);</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p>
          <a:p>
            <a:pPr marL="225425" marR="0" lvl="0" indent="-225425" algn="l" defTabSz="914400" rtl="0" eaLnBrk="0" fontAlgn="base" latinLnBrk="0" hangingPunct="0">
              <a:lnSpc>
                <a:spcPct val="60000"/>
              </a:lnSpc>
              <a:spcBef>
                <a:spcPct val="20000"/>
              </a:spcBef>
              <a:spcAft>
                <a:spcPct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void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Fini</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(INT32 code, void *v) {</a:t>
            </a:r>
            <a:r>
              <a:rPr kumimoji="0" lang="en-US" sz="1700" b="1" i="0" u="none" strike="noStrike" kern="0" cap="none" spc="0" normalizeH="0" baseline="0" noProof="0" dirty="0" smtClean="0">
                <a:ln>
                  <a:noFill/>
                </a:ln>
                <a:solidFill>
                  <a:srgbClr val="379900"/>
                </a:solidFill>
                <a:effectLst/>
                <a:uLnTx/>
                <a:uFillTx/>
                <a:latin typeface="Verdana" pitchFamily="34" charset="0"/>
                <a:ea typeface="Verdana" pitchFamily="34" charset="0"/>
                <a:cs typeface="Verdana" pitchFamily="34" charset="0"/>
              </a:rPr>
              <a:t>// Pin Callback</a:t>
            </a:r>
            <a:endPar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fprintf</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stderr</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"Count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lld</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\n",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icount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p>
          <a:p>
            <a:pPr marL="225425" marR="0" lvl="0" indent="-225425" algn="l" defTabSz="914400" rtl="0" eaLnBrk="0" fontAlgn="base" latinLnBrk="0" hangingPunct="0">
              <a:lnSpc>
                <a:spcPct val="60000"/>
              </a:lnSpc>
              <a:spcBef>
                <a:spcPct val="20000"/>
              </a:spcBef>
              <a:spcAft>
                <a:spcPct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int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main(</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int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argc</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char *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argv</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PIN_Init</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argc</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argv</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AA014C"/>
                </a:solidFill>
                <a:effectLst/>
                <a:uLnTx/>
                <a:uFillTx/>
                <a:latin typeface="Verdana" pitchFamily="34" charset="0"/>
                <a:ea typeface="Verdana" pitchFamily="34" charset="0"/>
                <a:cs typeface="Verdana" pitchFamily="34" charset="0"/>
              </a:rPr>
              <a:t>TRACE_</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AddInstrumentFunction</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smtClean="0">
                <a:ln>
                  <a:noFill/>
                </a:ln>
                <a:solidFill>
                  <a:srgbClr val="AA014C"/>
                </a:solidFill>
                <a:effectLst/>
                <a:uLnTx/>
                <a:uFillTx/>
                <a:latin typeface="Verdana" pitchFamily="34" charset="0"/>
                <a:ea typeface="Verdana" pitchFamily="34" charset="0"/>
                <a:cs typeface="Verdana" pitchFamily="34" charset="0"/>
              </a:rPr>
              <a:t>Trace</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0);</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PIN_AddFiniFunction</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Fini</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0);</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r>
              <a:rPr kumimoji="0" lang="en-US" sz="1600" b="1" i="0" u="none" strike="noStrike" kern="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PIN_StartProgram</a:t>
            </a: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return 0;</a:t>
            </a:r>
          </a:p>
          <a:p>
            <a:pPr marL="225425" marR="0" lvl="0" indent="-225425" algn="l" defTabSz="914400" rtl="0" eaLnBrk="0" fontAlgn="base" latinLnBrk="0" hangingPunct="0">
              <a:lnSpc>
                <a:spcPct val="60000"/>
              </a:lnSpc>
              <a:spcBef>
                <a:spcPct val="20000"/>
              </a:spcBef>
              <a:spcAft>
                <a:spcPct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1204493737"/>
      </p:ext>
    </p:extLst>
  </p:cSld>
  <p:clrMapOvr>
    <a:masterClrMapping/>
  </p:clrMapOvr>
  <mc:AlternateContent xmlns:mc="http://schemas.openxmlformats.org/markup-compatibility/2006" xmlns:p14="http://schemas.microsoft.com/office/powerpoint/2010/main">
    <mc:Choice Requires="p14">
      <p:transition spd="slow" p14:dur="2000" advTm="76147"/>
    </mc:Choice>
    <mc:Fallback xmlns="">
      <p:transition spd="slow" advTm="7614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points</a:t>
            </a:r>
            <a:endParaRPr lang="en-US" dirty="0"/>
          </a:p>
        </p:txBody>
      </p:sp>
      <p:sp>
        <p:nvSpPr>
          <p:cNvPr id="3" name="Content Placeholder 2"/>
          <p:cNvSpPr>
            <a:spLocks noGrp="1"/>
          </p:cNvSpPr>
          <p:nvPr>
            <p:ph sz="quarter" idx="13"/>
          </p:nvPr>
        </p:nvSpPr>
        <p:spPr>
          <a:xfrm>
            <a:off x="609600" y="1600200"/>
            <a:ext cx="7924800" cy="4470400"/>
          </a:xfrm>
        </p:spPr>
        <p:txBody>
          <a:bodyPr>
            <a:normAutofit lnSpcReduction="10000"/>
          </a:bodyPr>
          <a:lstStyle/>
          <a:p>
            <a:r>
              <a:rPr lang="en-US" sz="2400" dirty="0"/>
              <a:t>IPOINT_BEFORE </a:t>
            </a:r>
            <a:endParaRPr lang="en-US" sz="2400" dirty="0" smtClean="0"/>
          </a:p>
          <a:p>
            <a:pPr lvl="1"/>
            <a:r>
              <a:rPr lang="en-US" sz="2400" dirty="0"/>
              <a:t>B</a:t>
            </a:r>
            <a:r>
              <a:rPr lang="en-US" sz="2400" dirty="0" smtClean="0"/>
              <a:t>efore </a:t>
            </a:r>
            <a:r>
              <a:rPr lang="en-US" sz="2400" dirty="0"/>
              <a:t>an </a:t>
            </a:r>
            <a:r>
              <a:rPr lang="en-US" sz="2400" dirty="0" smtClean="0"/>
              <a:t>instruction or routine</a:t>
            </a:r>
            <a:endParaRPr lang="en-US" sz="2400" dirty="0"/>
          </a:p>
          <a:p>
            <a:r>
              <a:rPr lang="en-US" sz="2400" dirty="0" smtClean="0"/>
              <a:t>IPOINT_AFTER</a:t>
            </a:r>
          </a:p>
          <a:p>
            <a:pPr lvl="1"/>
            <a:r>
              <a:rPr lang="en-US" sz="2400" dirty="0"/>
              <a:t>F</a:t>
            </a:r>
            <a:r>
              <a:rPr lang="en-US" sz="2400" dirty="0" smtClean="0"/>
              <a:t>all through </a:t>
            </a:r>
            <a:r>
              <a:rPr lang="en-US" sz="2400" dirty="0"/>
              <a:t>path of an instruction </a:t>
            </a:r>
            <a:endParaRPr lang="en-US" sz="2400" dirty="0" smtClean="0"/>
          </a:p>
          <a:p>
            <a:pPr lvl="1"/>
            <a:r>
              <a:rPr lang="en-US" sz="2400" dirty="0"/>
              <a:t>R</a:t>
            </a:r>
            <a:r>
              <a:rPr lang="en-US" sz="2400" dirty="0" smtClean="0"/>
              <a:t>eturn </a:t>
            </a:r>
            <a:r>
              <a:rPr lang="en-US" sz="2400" dirty="0"/>
              <a:t>path of a </a:t>
            </a:r>
            <a:r>
              <a:rPr lang="en-US" sz="2400" dirty="0" smtClean="0"/>
              <a:t>routine</a:t>
            </a:r>
            <a:endParaRPr lang="en-US" sz="2400" dirty="0"/>
          </a:p>
          <a:p>
            <a:r>
              <a:rPr lang="en-US" sz="2400" dirty="0" smtClean="0"/>
              <a:t>IPOINT_ANYWHERE</a:t>
            </a:r>
          </a:p>
          <a:p>
            <a:pPr lvl="1"/>
            <a:r>
              <a:rPr lang="en-US" sz="2400" dirty="0" smtClean="0"/>
              <a:t>Anywhere </a:t>
            </a:r>
            <a:r>
              <a:rPr lang="en-US" sz="2400" dirty="0"/>
              <a:t>inside a trace or a </a:t>
            </a:r>
            <a:r>
              <a:rPr lang="en-US" sz="2400" dirty="0" smtClean="0"/>
              <a:t>BBL</a:t>
            </a:r>
            <a:endParaRPr lang="en-US" sz="2400" dirty="0"/>
          </a:p>
          <a:p>
            <a:r>
              <a:rPr lang="en-US" sz="2400" dirty="0" smtClean="0"/>
              <a:t>IPOINT_TAKEN_BRANCH</a:t>
            </a:r>
          </a:p>
          <a:p>
            <a:pPr lvl="1"/>
            <a:r>
              <a:rPr lang="en-US" sz="2400" dirty="0" smtClean="0"/>
              <a:t>The taken </a:t>
            </a:r>
            <a:r>
              <a:rPr lang="en-US" sz="2400" dirty="0"/>
              <a:t>edge of </a:t>
            </a:r>
            <a:r>
              <a:rPr lang="en-US" sz="2400" dirty="0" smtClean="0"/>
              <a:t>branch</a:t>
            </a:r>
            <a:endParaRPr lang="en-US" sz="2400" dirty="0"/>
          </a:p>
        </p:txBody>
      </p:sp>
    </p:spTree>
    <p:extLst>
      <p:ext uri="{BB962C8B-B14F-4D97-AF65-F5344CB8AC3E}">
        <p14:creationId xmlns:p14="http://schemas.microsoft.com/office/powerpoint/2010/main" val="2773124431"/>
      </p:ext>
    </p:extLst>
  </p:cSld>
  <p:clrMapOvr>
    <a:masterClrMapping/>
  </p:clrMapOvr>
  <mc:AlternateContent xmlns:mc="http://schemas.openxmlformats.org/markup-compatibility/2006" xmlns:p14="http://schemas.microsoft.com/office/powerpoint/2010/main">
    <mc:Choice Requires="p14">
      <p:transition spd="slow" p14:dur="2000" advTm="97065"/>
    </mc:Choice>
    <mc:Fallback xmlns="">
      <p:transition spd="slow" advTm="9706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eaLnBrk="1" hangingPunct="1"/>
            <a:r>
              <a:rPr lang="en-US" dirty="0" smtClean="0"/>
              <a:t>Inlining</a:t>
            </a:r>
          </a:p>
        </p:txBody>
      </p:sp>
      <p:sp>
        <p:nvSpPr>
          <p:cNvPr id="67587" name="Text Box 3"/>
          <p:cNvSpPr txBox="1">
            <a:spLocks noChangeArrowheads="1"/>
          </p:cNvSpPr>
          <p:nvPr/>
        </p:nvSpPr>
        <p:spPr bwMode="auto">
          <a:xfrm>
            <a:off x="990600" y="1908175"/>
            <a:ext cx="3505200" cy="17684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a:lnSpc>
                <a:spcPct val="100000"/>
              </a:lnSpc>
            </a:pPr>
            <a:r>
              <a:rPr lang="en-US" sz="2000" b="1" dirty="0" err="1">
                <a:latin typeface="Courier New" pitchFamily="49" charset="0"/>
              </a:rPr>
              <a:t>int</a:t>
            </a:r>
            <a:r>
              <a:rPr lang="en-US" sz="2000" b="1" dirty="0">
                <a:latin typeface="Courier New" pitchFamily="49" charset="0"/>
              </a:rPr>
              <a:t> docount0(</a:t>
            </a:r>
            <a:r>
              <a:rPr lang="en-US" sz="2000" b="1" dirty="0" err="1">
                <a:latin typeface="Courier New" pitchFamily="49" charset="0"/>
              </a:rPr>
              <a:t>int</a:t>
            </a:r>
            <a:r>
              <a:rPr lang="en-US" sz="2000" b="1" dirty="0">
                <a:latin typeface="Courier New" pitchFamily="49" charset="0"/>
              </a:rPr>
              <a:t> i) {</a:t>
            </a:r>
          </a:p>
          <a:p>
            <a:pPr>
              <a:lnSpc>
                <a:spcPct val="100000"/>
              </a:lnSpc>
            </a:pPr>
            <a:r>
              <a:rPr lang="en-US" sz="2000" b="1" dirty="0">
                <a:latin typeface="Courier New" pitchFamily="49" charset="0"/>
              </a:rPr>
              <a:t>   x[i]++</a:t>
            </a:r>
          </a:p>
          <a:p>
            <a:pPr>
              <a:lnSpc>
                <a:spcPct val="100000"/>
              </a:lnSpc>
            </a:pPr>
            <a:r>
              <a:rPr lang="en-US" sz="2000" b="1" dirty="0">
                <a:latin typeface="Courier New" pitchFamily="49" charset="0"/>
              </a:rPr>
              <a:t>   return x[i];</a:t>
            </a:r>
          </a:p>
          <a:p>
            <a:pPr>
              <a:lnSpc>
                <a:spcPct val="100000"/>
              </a:lnSpc>
            </a:pPr>
            <a:r>
              <a:rPr lang="en-US" sz="2000" b="1" dirty="0">
                <a:latin typeface="Courier New" pitchFamily="49" charset="0"/>
              </a:rPr>
              <a:t>}</a:t>
            </a:r>
          </a:p>
        </p:txBody>
      </p:sp>
      <p:sp>
        <p:nvSpPr>
          <p:cNvPr id="67588" name="Text Box 4"/>
          <p:cNvSpPr txBox="1">
            <a:spLocks noChangeArrowheads="1"/>
          </p:cNvSpPr>
          <p:nvPr/>
        </p:nvSpPr>
        <p:spPr bwMode="auto">
          <a:xfrm>
            <a:off x="1752600" y="145097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algn="ctr">
              <a:lnSpc>
                <a:spcPct val="100000"/>
              </a:lnSpc>
            </a:pPr>
            <a:r>
              <a:rPr lang="en-US" sz="2400" u="sng" dirty="0" err="1">
                <a:solidFill>
                  <a:schemeClr val="bg1">
                    <a:lumMod val="65000"/>
                    <a:lumOff val="35000"/>
                  </a:schemeClr>
                </a:solidFill>
                <a:latin typeface="Tahoma" pitchFamily="34" charset="0"/>
              </a:rPr>
              <a:t>Inlinable</a:t>
            </a:r>
            <a:endParaRPr lang="en-US" sz="2400" u="sng" dirty="0">
              <a:solidFill>
                <a:schemeClr val="bg1">
                  <a:lumMod val="65000"/>
                  <a:lumOff val="35000"/>
                </a:schemeClr>
              </a:solidFill>
              <a:latin typeface="Tahoma" pitchFamily="34" charset="0"/>
            </a:endParaRPr>
          </a:p>
        </p:txBody>
      </p:sp>
      <p:sp>
        <p:nvSpPr>
          <p:cNvPr id="67589" name="Text Box 5"/>
          <p:cNvSpPr txBox="1">
            <a:spLocks noChangeArrowheads="1"/>
          </p:cNvSpPr>
          <p:nvPr/>
        </p:nvSpPr>
        <p:spPr bwMode="auto">
          <a:xfrm>
            <a:off x="4941888" y="1896110"/>
            <a:ext cx="3581400" cy="1780540"/>
          </a:xfrm>
          <a:prstGeom prst="rect">
            <a:avLst/>
          </a:prstGeom>
          <a:solidFill>
            <a:schemeClr val="accent2"/>
          </a:solidFill>
          <a:ln>
            <a:noFill/>
          </a:ln>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a:lnSpc>
                <a:spcPct val="100000"/>
              </a:lnSpc>
            </a:pPr>
            <a:r>
              <a:rPr lang="en-US" sz="2000" b="1" dirty="0" err="1">
                <a:latin typeface="Courier New" pitchFamily="49" charset="0"/>
              </a:rPr>
              <a:t>int</a:t>
            </a:r>
            <a:r>
              <a:rPr lang="en-US" sz="2000" b="1" dirty="0">
                <a:latin typeface="Courier New" pitchFamily="49" charset="0"/>
              </a:rPr>
              <a:t> docount1(</a:t>
            </a:r>
            <a:r>
              <a:rPr lang="en-US" sz="2000" b="1" dirty="0" err="1">
                <a:latin typeface="Courier New" pitchFamily="49" charset="0"/>
              </a:rPr>
              <a:t>int</a:t>
            </a:r>
            <a:r>
              <a:rPr lang="en-US" sz="2000" b="1" dirty="0">
                <a:latin typeface="Courier New" pitchFamily="49" charset="0"/>
              </a:rPr>
              <a:t> i) {</a:t>
            </a:r>
          </a:p>
          <a:p>
            <a:pPr>
              <a:lnSpc>
                <a:spcPct val="100000"/>
              </a:lnSpc>
            </a:pPr>
            <a:r>
              <a:rPr lang="en-US" sz="2000" b="1" dirty="0">
                <a:latin typeface="Courier New" pitchFamily="49" charset="0"/>
              </a:rPr>
              <a:t>   if (i == 1000)</a:t>
            </a:r>
          </a:p>
          <a:p>
            <a:pPr>
              <a:lnSpc>
                <a:spcPct val="100000"/>
              </a:lnSpc>
            </a:pPr>
            <a:r>
              <a:rPr lang="en-US" sz="2000" b="1" dirty="0">
                <a:latin typeface="Courier New" pitchFamily="49" charset="0"/>
              </a:rPr>
              <a:t>   	x[i]++;</a:t>
            </a:r>
          </a:p>
          <a:p>
            <a:pPr>
              <a:lnSpc>
                <a:spcPct val="100000"/>
              </a:lnSpc>
            </a:pPr>
            <a:r>
              <a:rPr lang="en-US" sz="2000" b="1" dirty="0">
                <a:latin typeface="Courier New" pitchFamily="49" charset="0"/>
              </a:rPr>
              <a:t>   return x[i];</a:t>
            </a:r>
          </a:p>
          <a:p>
            <a:pPr>
              <a:lnSpc>
                <a:spcPct val="100000"/>
              </a:lnSpc>
            </a:pPr>
            <a:r>
              <a:rPr lang="en-US" sz="2000" b="1" dirty="0">
                <a:latin typeface="Courier New" pitchFamily="49" charset="0"/>
              </a:rPr>
              <a:t>}</a:t>
            </a:r>
          </a:p>
        </p:txBody>
      </p:sp>
      <p:sp>
        <p:nvSpPr>
          <p:cNvPr id="67590" name="Text Box 6"/>
          <p:cNvSpPr txBox="1">
            <a:spLocks noChangeArrowheads="1"/>
          </p:cNvSpPr>
          <p:nvPr/>
        </p:nvSpPr>
        <p:spPr bwMode="auto">
          <a:xfrm>
            <a:off x="5703888" y="143637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algn="ctr">
              <a:lnSpc>
                <a:spcPct val="100000"/>
              </a:lnSpc>
            </a:pPr>
            <a:r>
              <a:rPr lang="en-US" sz="2400" u="sng" dirty="0">
                <a:solidFill>
                  <a:schemeClr val="bg1">
                    <a:lumMod val="65000"/>
                    <a:lumOff val="35000"/>
                  </a:schemeClr>
                </a:solidFill>
                <a:latin typeface="Tahoma" pitchFamily="34" charset="0"/>
              </a:rPr>
              <a:t>Not-</a:t>
            </a:r>
            <a:r>
              <a:rPr lang="en-US" sz="2400" u="sng" dirty="0" err="1">
                <a:solidFill>
                  <a:schemeClr val="bg1">
                    <a:lumMod val="65000"/>
                    <a:lumOff val="35000"/>
                  </a:schemeClr>
                </a:solidFill>
                <a:latin typeface="Tahoma" pitchFamily="34" charset="0"/>
              </a:rPr>
              <a:t>inlinable</a:t>
            </a:r>
            <a:endParaRPr lang="en-US" sz="2400" u="sng" dirty="0">
              <a:solidFill>
                <a:schemeClr val="bg1">
                  <a:lumMod val="65000"/>
                  <a:lumOff val="35000"/>
                </a:schemeClr>
              </a:solidFill>
              <a:latin typeface="Tahoma" pitchFamily="34" charset="0"/>
            </a:endParaRPr>
          </a:p>
        </p:txBody>
      </p:sp>
      <p:sp>
        <p:nvSpPr>
          <p:cNvPr id="67591" name="Text Box 7"/>
          <p:cNvSpPr txBox="1">
            <a:spLocks noChangeArrowheads="1"/>
          </p:cNvSpPr>
          <p:nvPr/>
        </p:nvSpPr>
        <p:spPr bwMode="auto">
          <a:xfrm>
            <a:off x="990600" y="4244340"/>
            <a:ext cx="3505200" cy="1761713"/>
          </a:xfrm>
          <a:prstGeom prst="rect">
            <a:avLst/>
          </a:prstGeom>
          <a:solidFill>
            <a:schemeClr val="accent2"/>
          </a:solidFill>
          <a:ln>
            <a:noFill/>
          </a:ln>
          <a:extLst/>
        </p:spPr>
        <p:txBody>
          <a:bodyPr wrap="square">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a:lnSpc>
                <a:spcPct val="100000"/>
              </a:lnSpc>
            </a:pPr>
            <a:r>
              <a:rPr lang="en-US" sz="2000" b="1" dirty="0" err="1">
                <a:latin typeface="Courier New" pitchFamily="49" charset="0"/>
              </a:rPr>
              <a:t>int</a:t>
            </a:r>
            <a:r>
              <a:rPr lang="en-US" sz="2000" b="1" dirty="0">
                <a:latin typeface="Courier New" pitchFamily="49" charset="0"/>
              </a:rPr>
              <a:t> docount2(</a:t>
            </a:r>
            <a:r>
              <a:rPr lang="en-US" sz="2000" b="1" dirty="0" err="1">
                <a:latin typeface="Courier New" pitchFamily="49" charset="0"/>
              </a:rPr>
              <a:t>int</a:t>
            </a:r>
            <a:r>
              <a:rPr lang="en-US" sz="2000" b="1" dirty="0">
                <a:latin typeface="Courier New" pitchFamily="49" charset="0"/>
              </a:rPr>
              <a:t> i) {</a:t>
            </a:r>
          </a:p>
          <a:p>
            <a:pPr>
              <a:lnSpc>
                <a:spcPct val="100000"/>
              </a:lnSpc>
            </a:pPr>
            <a:r>
              <a:rPr lang="en-US" sz="2000" b="1" dirty="0">
                <a:latin typeface="Courier New" pitchFamily="49" charset="0"/>
              </a:rPr>
              <a:t>   x[i]++;</a:t>
            </a:r>
          </a:p>
          <a:p>
            <a:pPr>
              <a:lnSpc>
                <a:spcPct val="100000"/>
              </a:lnSpc>
            </a:pPr>
            <a:r>
              <a:rPr lang="en-US" sz="2000" b="1" dirty="0">
                <a:latin typeface="Courier New" pitchFamily="49" charset="0"/>
              </a:rPr>
              <a:t>   </a:t>
            </a:r>
            <a:r>
              <a:rPr lang="en-US" sz="2000" b="1" dirty="0" err="1">
                <a:latin typeface="Courier New" pitchFamily="49" charset="0"/>
              </a:rPr>
              <a:t>printf</a:t>
            </a:r>
            <a:r>
              <a:rPr lang="en-US" sz="2000" b="1" dirty="0">
                <a:latin typeface="Courier New" pitchFamily="49" charset="0"/>
              </a:rPr>
              <a:t>(“%d”, i);</a:t>
            </a:r>
          </a:p>
          <a:p>
            <a:pPr>
              <a:lnSpc>
                <a:spcPct val="100000"/>
              </a:lnSpc>
            </a:pPr>
            <a:r>
              <a:rPr lang="en-US" sz="2000" b="1" dirty="0">
                <a:latin typeface="Courier New" pitchFamily="49" charset="0"/>
              </a:rPr>
              <a:t>   return x[i];</a:t>
            </a:r>
          </a:p>
          <a:p>
            <a:pPr>
              <a:lnSpc>
                <a:spcPct val="100000"/>
              </a:lnSpc>
            </a:pPr>
            <a:r>
              <a:rPr lang="en-US" sz="2000" b="1" dirty="0">
                <a:latin typeface="Courier New" pitchFamily="49" charset="0"/>
              </a:rPr>
              <a:t>}</a:t>
            </a:r>
          </a:p>
        </p:txBody>
      </p:sp>
      <p:sp>
        <p:nvSpPr>
          <p:cNvPr id="67592" name="Text Box 8"/>
          <p:cNvSpPr txBox="1">
            <a:spLocks noChangeArrowheads="1"/>
          </p:cNvSpPr>
          <p:nvPr/>
        </p:nvSpPr>
        <p:spPr bwMode="auto">
          <a:xfrm>
            <a:off x="1714500" y="379095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algn="ctr">
              <a:lnSpc>
                <a:spcPct val="100000"/>
              </a:lnSpc>
            </a:pPr>
            <a:r>
              <a:rPr lang="en-US" sz="2400" u="sng" dirty="0">
                <a:solidFill>
                  <a:schemeClr val="bg1">
                    <a:lumMod val="65000"/>
                    <a:lumOff val="35000"/>
                  </a:schemeClr>
                </a:solidFill>
                <a:latin typeface="Tahoma" pitchFamily="34" charset="0"/>
              </a:rPr>
              <a:t>Not-</a:t>
            </a:r>
            <a:r>
              <a:rPr lang="en-US" sz="2400" u="sng" dirty="0" err="1">
                <a:solidFill>
                  <a:schemeClr val="bg1">
                    <a:lumMod val="65000"/>
                    <a:lumOff val="35000"/>
                  </a:schemeClr>
                </a:solidFill>
                <a:latin typeface="Tahoma" pitchFamily="34" charset="0"/>
              </a:rPr>
              <a:t>inlinable</a:t>
            </a:r>
            <a:endParaRPr lang="en-US" sz="2400" u="sng" dirty="0">
              <a:solidFill>
                <a:schemeClr val="bg1">
                  <a:lumMod val="65000"/>
                  <a:lumOff val="35000"/>
                </a:schemeClr>
              </a:solidFill>
              <a:latin typeface="Tahoma" pitchFamily="34" charset="0"/>
            </a:endParaRPr>
          </a:p>
        </p:txBody>
      </p:sp>
      <p:sp>
        <p:nvSpPr>
          <p:cNvPr id="67593" name="Text Box 9"/>
          <p:cNvSpPr txBox="1">
            <a:spLocks noChangeArrowheads="1"/>
          </p:cNvSpPr>
          <p:nvPr/>
        </p:nvSpPr>
        <p:spPr bwMode="auto">
          <a:xfrm>
            <a:off x="4953000" y="4244340"/>
            <a:ext cx="3581400" cy="1768475"/>
          </a:xfrm>
          <a:prstGeom prst="rect">
            <a:avLst/>
          </a:prstGeom>
          <a:solidFill>
            <a:schemeClr val="accent2"/>
          </a:solidFill>
          <a:ln>
            <a:noFill/>
          </a:ln>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a:lnSpc>
                <a:spcPct val="100000"/>
              </a:lnSpc>
            </a:pPr>
            <a:r>
              <a:rPr lang="en-US" sz="2000" b="1" dirty="0">
                <a:latin typeface="Courier New" pitchFamily="49" charset="0"/>
              </a:rPr>
              <a:t>void docount3() {</a:t>
            </a:r>
          </a:p>
          <a:p>
            <a:pPr>
              <a:lnSpc>
                <a:spcPct val="100000"/>
              </a:lnSpc>
            </a:pPr>
            <a:r>
              <a:rPr lang="en-US" sz="2000" b="1" dirty="0">
                <a:latin typeface="Courier New" pitchFamily="49" charset="0"/>
              </a:rPr>
              <a:t>   for(i=0;i&lt;100;i++)</a:t>
            </a:r>
          </a:p>
          <a:p>
            <a:pPr>
              <a:lnSpc>
                <a:spcPct val="100000"/>
              </a:lnSpc>
            </a:pPr>
            <a:r>
              <a:rPr lang="en-US" sz="2000" b="1" dirty="0">
                <a:latin typeface="Courier New" pitchFamily="49" charset="0"/>
              </a:rPr>
              <a:t>	x[i]++;</a:t>
            </a:r>
          </a:p>
          <a:p>
            <a:pPr>
              <a:lnSpc>
                <a:spcPct val="100000"/>
              </a:lnSpc>
            </a:pPr>
            <a:r>
              <a:rPr lang="en-US" sz="2000" b="1" dirty="0">
                <a:latin typeface="Courier New" pitchFamily="49" charset="0"/>
              </a:rPr>
              <a:t>}</a:t>
            </a:r>
          </a:p>
        </p:txBody>
      </p:sp>
      <p:sp>
        <p:nvSpPr>
          <p:cNvPr id="67594" name="Text Box 10"/>
          <p:cNvSpPr txBox="1">
            <a:spLocks noChangeArrowheads="1"/>
          </p:cNvSpPr>
          <p:nvPr/>
        </p:nvSpPr>
        <p:spPr bwMode="auto">
          <a:xfrm>
            <a:off x="5598319" y="3787140"/>
            <a:ext cx="2290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algn="ctr">
              <a:lnSpc>
                <a:spcPct val="100000"/>
              </a:lnSpc>
            </a:pPr>
            <a:r>
              <a:rPr lang="en-US" sz="2400" u="sng" dirty="0">
                <a:solidFill>
                  <a:schemeClr val="bg1">
                    <a:lumMod val="65000"/>
                    <a:lumOff val="35000"/>
                  </a:schemeClr>
                </a:solidFill>
                <a:latin typeface="Tahoma" pitchFamily="34" charset="0"/>
              </a:rPr>
              <a:t>Not-</a:t>
            </a:r>
            <a:r>
              <a:rPr lang="en-US" sz="2400" u="sng" dirty="0" err="1">
                <a:solidFill>
                  <a:schemeClr val="bg1">
                    <a:lumMod val="65000"/>
                    <a:lumOff val="35000"/>
                  </a:schemeClr>
                </a:solidFill>
                <a:latin typeface="Tahoma" pitchFamily="34" charset="0"/>
              </a:rPr>
              <a:t>inlinable</a:t>
            </a:r>
            <a:endParaRPr lang="en-US" sz="2400" u="sng" dirty="0">
              <a:solidFill>
                <a:schemeClr val="bg1">
                  <a:lumMod val="65000"/>
                  <a:lumOff val="35000"/>
                </a:schemeClr>
              </a:solidFill>
              <a:latin typeface="Tahoma" pitchFamily="34" charset="0"/>
            </a:endParaRPr>
          </a:p>
        </p:txBody>
      </p:sp>
    </p:spTree>
    <p:extLst>
      <p:ext uri="{BB962C8B-B14F-4D97-AF65-F5344CB8AC3E}">
        <p14:creationId xmlns:p14="http://schemas.microsoft.com/office/powerpoint/2010/main" val="1539214305"/>
      </p:ext>
    </p:extLst>
  </p:cSld>
  <p:clrMapOvr>
    <a:masterClrMapping/>
  </p:clrMapOvr>
  <mc:AlternateContent xmlns:mc="http://schemas.openxmlformats.org/markup-compatibility/2006" xmlns:p14="http://schemas.microsoft.com/office/powerpoint/2010/main">
    <mc:Choice Requires="p14">
      <p:transition spd="slow" p14:dur="2000" advTm="214166"/>
    </mc:Choice>
    <mc:Fallback xmlns="">
      <p:transition spd="slow" advTm="21416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pPr eaLnBrk="1" hangingPunct="1"/>
            <a:r>
              <a:rPr lang="en-US" dirty="0" smtClean="0"/>
              <a:t>Inlining </a:t>
            </a:r>
          </a:p>
        </p:txBody>
      </p:sp>
      <p:sp>
        <p:nvSpPr>
          <p:cNvPr id="68611" name="Rectangle 3"/>
          <p:cNvSpPr>
            <a:spLocks noGrp="1" noChangeArrowheads="1"/>
          </p:cNvSpPr>
          <p:nvPr>
            <p:ph type="body" idx="4294967295"/>
          </p:nvPr>
        </p:nvSpPr>
        <p:spPr>
          <a:xfrm>
            <a:off x="609600" y="1600200"/>
            <a:ext cx="7924800" cy="4514850"/>
          </a:xfrm>
        </p:spPr>
        <p:txBody>
          <a:bodyPr>
            <a:normAutofit lnSpcReduction="10000"/>
          </a:bodyPr>
          <a:lstStyle/>
          <a:p>
            <a:pPr marL="0" indent="0" eaLnBrk="1" hangingPunct="1">
              <a:lnSpc>
                <a:spcPct val="80000"/>
              </a:lnSpc>
            </a:pPr>
            <a:r>
              <a:rPr lang="en-US" dirty="0" smtClean="0"/>
              <a:t>–</a:t>
            </a:r>
            <a:r>
              <a:rPr lang="en-US" dirty="0" err="1" smtClean="0"/>
              <a:t>log_inline</a:t>
            </a:r>
            <a:r>
              <a:rPr lang="en-US" dirty="0" smtClean="0"/>
              <a:t> records </a:t>
            </a:r>
            <a:r>
              <a:rPr lang="en-US" dirty="0" err="1" smtClean="0"/>
              <a:t>inlining</a:t>
            </a:r>
            <a:r>
              <a:rPr lang="en-US" dirty="0"/>
              <a:t> </a:t>
            </a:r>
            <a:r>
              <a:rPr lang="en-US" dirty="0" smtClean="0"/>
              <a:t>decisions in pin.log</a:t>
            </a:r>
          </a:p>
          <a:p>
            <a:pPr marL="0" indent="0" eaLnBrk="1" hangingPunct="1">
              <a:lnSpc>
                <a:spcPct val="80000"/>
              </a:lnSpc>
              <a:buFontTx/>
              <a:buNone/>
            </a:pPr>
            <a:r>
              <a:rPr lang="en-US" sz="1400" dirty="0" smtClean="0">
                <a:latin typeface="Courier New" pitchFamily="49" charset="0"/>
                <a:cs typeface="Courier New" pitchFamily="49" charset="0"/>
              </a:rPr>
              <a:t>Analysis function (0x2a9651854c) </a:t>
            </a:r>
            <a:r>
              <a:rPr lang="en-US" sz="1400" noProof="1" smtClean="0">
                <a:latin typeface="Courier New" pitchFamily="49" charset="0"/>
                <a:cs typeface="Courier New" pitchFamily="49" charset="0"/>
              </a:rPr>
              <a:t>from </a:t>
            </a:r>
            <a:r>
              <a:rPr lang="en-US" sz="1400" dirty="0" err="1" smtClean="0">
                <a:latin typeface="Courier New" pitchFamily="49" charset="0"/>
                <a:cs typeface="Courier New" pitchFamily="49" charset="0"/>
              </a:rPr>
              <a:t>mytool</a:t>
            </a:r>
            <a:r>
              <a:rPr lang="en-US" sz="1400" noProof="1" smtClean="0">
                <a:latin typeface="Courier New" pitchFamily="49" charset="0"/>
                <a:cs typeface="Courier New" pitchFamily="49" charset="0"/>
              </a:rPr>
              <a:t>.cpp:53</a:t>
            </a:r>
            <a:r>
              <a:rPr lang="en-US" sz="1400" dirty="0" smtClean="0">
                <a:latin typeface="Courier New" pitchFamily="49" charset="0"/>
                <a:cs typeface="Courier New" pitchFamily="49" charset="0"/>
              </a:rPr>
              <a:t>  INLINED</a:t>
            </a:r>
          </a:p>
          <a:p>
            <a:pPr marL="0" indent="0" eaLnBrk="1" hangingPunct="1">
              <a:lnSpc>
                <a:spcPct val="80000"/>
              </a:lnSpc>
              <a:buFontTx/>
              <a:buNone/>
            </a:pPr>
            <a:r>
              <a:rPr lang="en-US" sz="1400" dirty="0" smtClean="0">
                <a:latin typeface="Courier New" pitchFamily="49" charset="0"/>
                <a:cs typeface="Courier New" pitchFamily="49" charset="0"/>
              </a:rPr>
              <a:t>Analysis function (0x2a9651858a) </a:t>
            </a:r>
            <a:r>
              <a:rPr lang="en-US" sz="1400" noProof="1" smtClean="0">
                <a:latin typeface="Courier New" pitchFamily="49" charset="0"/>
                <a:cs typeface="Courier New" pitchFamily="49" charset="0"/>
              </a:rPr>
              <a:t>from </a:t>
            </a:r>
            <a:r>
              <a:rPr lang="en-US" sz="1400" dirty="0" err="1" smtClean="0">
                <a:latin typeface="Courier New" pitchFamily="49" charset="0"/>
                <a:cs typeface="Courier New" pitchFamily="49" charset="0"/>
              </a:rPr>
              <a:t>mytool</a:t>
            </a:r>
            <a:r>
              <a:rPr lang="en-US" sz="1400" noProof="1" smtClean="0">
                <a:latin typeface="Courier New" pitchFamily="49" charset="0"/>
                <a:cs typeface="Courier New" pitchFamily="49" charset="0"/>
              </a:rPr>
              <a:t>.cpp:</a:t>
            </a:r>
            <a:r>
              <a:rPr lang="en-US" sz="1400" dirty="0" smtClean="0">
                <a:latin typeface="Courier New" pitchFamily="49" charset="0"/>
                <a:cs typeface="Courier New" pitchFamily="49" charset="0"/>
              </a:rPr>
              <a:t>178 NOT INLINED </a:t>
            </a:r>
          </a:p>
          <a:p>
            <a:pPr marL="0" indent="0" eaLnBrk="1" hangingPunct="1">
              <a:lnSpc>
                <a:spcPct val="80000"/>
              </a:lnSpc>
              <a:buFontTx/>
              <a:buNone/>
            </a:pPr>
            <a:r>
              <a:rPr lang="en-US" sz="1400" dirty="0" smtClean="0">
                <a:latin typeface="Courier New" pitchFamily="49" charset="0"/>
                <a:cs typeface="Courier New" pitchFamily="49" charset="0"/>
              </a:rPr>
              <a:t>    </a:t>
            </a:r>
            <a:r>
              <a:rPr lang="en-US" sz="1400" noProof="1" smtClean="0">
                <a:latin typeface="Courier New" pitchFamily="49" charset="0"/>
                <a:cs typeface="Courier New" pitchFamily="49" charset="0"/>
              </a:rPr>
              <a:t>The last instruction of the first BBL fetched is not a ret instruction</a:t>
            </a:r>
            <a:endParaRPr lang="en-US" sz="1400" dirty="0" smtClean="0">
              <a:latin typeface="Courier New" pitchFamily="49" charset="0"/>
              <a:cs typeface="Courier New" pitchFamily="49" charset="0"/>
            </a:endParaRPr>
          </a:p>
          <a:p>
            <a:pPr marL="0" indent="0" eaLnBrk="1" hangingPunct="1">
              <a:lnSpc>
                <a:spcPct val="80000"/>
              </a:lnSpc>
            </a:pPr>
            <a:r>
              <a:rPr lang="en-US" dirty="0" smtClean="0"/>
              <a:t>The disassembly of an un-</a:t>
            </a:r>
            <a:r>
              <a:rPr lang="en-US" dirty="0" err="1" smtClean="0"/>
              <a:t>inlined</a:t>
            </a:r>
            <a:r>
              <a:rPr lang="en-US" dirty="0" smtClean="0"/>
              <a:t> analysis function</a:t>
            </a:r>
          </a:p>
          <a:p>
            <a:pPr marL="0" indent="0" eaLnBrk="1" hangingPunct="1">
              <a:lnSpc>
                <a:spcPct val="80000"/>
              </a:lnSpc>
              <a:buNone/>
            </a:pPr>
            <a:r>
              <a:rPr lang="en-US" sz="1400" dirty="0" smtClean="0">
                <a:latin typeface="Courier New" pitchFamily="49" charset="0"/>
                <a:cs typeface="Courier New" pitchFamily="49" charset="0"/>
              </a:rPr>
              <a:t>0x0000002a9651858a push </a:t>
            </a:r>
            <a:r>
              <a:rPr lang="en-US" sz="1400" dirty="0" err="1" smtClean="0">
                <a:latin typeface="Courier New" pitchFamily="49" charset="0"/>
                <a:cs typeface="Courier New" pitchFamily="49" charset="0"/>
              </a:rPr>
              <a:t>rbp</a:t>
            </a:r>
            <a:r>
              <a:rPr lang="en-US" sz="1400" dirty="0" smtClean="0">
                <a:latin typeface="Courier New" pitchFamily="49" charset="0"/>
                <a:cs typeface="Courier New" pitchFamily="49" charset="0"/>
              </a:rPr>
              <a:t> </a:t>
            </a:r>
          </a:p>
          <a:p>
            <a:pPr marL="0" indent="0" eaLnBrk="1" hangingPunct="1">
              <a:lnSpc>
                <a:spcPct val="80000"/>
              </a:lnSpc>
              <a:buFontTx/>
              <a:buNone/>
            </a:pPr>
            <a:r>
              <a:rPr lang="en-US" sz="1400" dirty="0" smtClean="0">
                <a:latin typeface="Courier New" pitchFamily="49" charset="0"/>
                <a:cs typeface="Courier New" pitchFamily="49" charset="0"/>
              </a:rPr>
              <a:t>0x0000002a9651858b </a:t>
            </a:r>
            <a:r>
              <a:rPr lang="en-US" sz="1400" dirty="0" err="1" smtClean="0">
                <a:latin typeface="Courier New" pitchFamily="49" charset="0"/>
                <a:cs typeface="Courier New" pitchFamily="49" charset="0"/>
              </a:rPr>
              <a:t>mov</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rbp</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rsp</a:t>
            </a:r>
            <a:r>
              <a:rPr lang="en-US" sz="1400" dirty="0" smtClean="0">
                <a:latin typeface="Courier New" pitchFamily="49" charset="0"/>
                <a:cs typeface="Courier New" pitchFamily="49" charset="0"/>
              </a:rPr>
              <a:t> </a:t>
            </a:r>
          </a:p>
          <a:p>
            <a:pPr marL="0" indent="0" eaLnBrk="1" hangingPunct="1">
              <a:lnSpc>
                <a:spcPct val="80000"/>
              </a:lnSpc>
              <a:buFontTx/>
              <a:buNone/>
            </a:pPr>
            <a:r>
              <a:rPr lang="en-US" sz="1400" dirty="0" smtClean="0">
                <a:latin typeface="Courier New" pitchFamily="49" charset="0"/>
                <a:cs typeface="Courier New" pitchFamily="49" charset="0"/>
              </a:rPr>
              <a:t>0x0000002a9651858e </a:t>
            </a:r>
            <a:r>
              <a:rPr lang="en-US" sz="1400" dirty="0" err="1" smtClean="0">
                <a:latin typeface="Courier New" pitchFamily="49" charset="0"/>
                <a:cs typeface="Courier New" pitchFamily="49" charset="0"/>
              </a:rPr>
              <a:t>mov</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rax</a:t>
            </a:r>
            <a:r>
              <a:rPr lang="en-US" sz="1400" dirty="0" smtClean="0">
                <a:latin typeface="Courier New" pitchFamily="49" charset="0"/>
                <a:cs typeface="Courier New" pitchFamily="49" charset="0"/>
              </a:rPr>
              <a:t>, qword </a:t>
            </a:r>
            <a:r>
              <a:rPr lang="en-US" sz="1400" dirty="0" err="1" smtClean="0">
                <a:latin typeface="Courier New" pitchFamily="49" charset="0"/>
                <a:cs typeface="Courier New" pitchFamily="49" charset="0"/>
              </a:rPr>
              <a:t>ptr</a:t>
            </a:r>
            <a:r>
              <a:rPr lang="en-US" sz="1400" dirty="0" smtClean="0">
                <a:latin typeface="Courier New" pitchFamily="49" charset="0"/>
                <a:cs typeface="Courier New" pitchFamily="49" charset="0"/>
              </a:rPr>
              <a:t> [rip+0x3ce2b3] </a:t>
            </a:r>
          </a:p>
          <a:p>
            <a:pPr marL="0" indent="0" eaLnBrk="1" hangingPunct="1">
              <a:lnSpc>
                <a:spcPct val="80000"/>
              </a:lnSpc>
              <a:buFontTx/>
              <a:buNone/>
            </a:pPr>
            <a:r>
              <a:rPr lang="en-US" sz="1400" dirty="0" smtClean="0">
                <a:latin typeface="Courier New" pitchFamily="49" charset="0"/>
                <a:cs typeface="Courier New" pitchFamily="49" charset="0"/>
              </a:rPr>
              <a:t>0x0000002a96518595 </a:t>
            </a:r>
            <a:r>
              <a:rPr lang="en-US" sz="1400" dirty="0" err="1" smtClean="0">
                <a:latin typeface="Courier New" pitchFamily="49" charset="0"/>
                <a:cs typeface="Courier New" pitchFamily="49" charset="0"/>
              </a:rPr>
              <a:t>inc</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dword</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ptr</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rax</a:t>
            </a:r>
            <a:r>
              <a:rPr lang="en-US" sz="1400" dirty="0" smtClean="0">
                <a:latin typeface="Courier New" pitchFamily="49" charset="0"/>
                <a:cs typeface="Courier New" pitchFamily="49" charset="0"/>
              </a:rPr>
              <a:t>] </a:t>
            </a:r>
          </a:p>
          <a:p>
            <a:pPr marL="0" indent="0" eaLnBrk="1" hangingPunct="1">
              <a:lnSpc>
                <a:spcPct val="80000"/>
              </a:lnSpc>
              <a:buFontTx/>
              <a:buNone/>
            </a:pPr>
            <a:r>
              <a:rPr lang="en-US" sz="1400" dirty="0" smtClean="0">
                <a:latin typeface="Courier New" pitchFamily="49" charset="0"/>
                <a:cs typeface="Courier New" pitchFamily="49" charset="0"/>
              </a:rPr>
              <a:t>0x0000002a96518597 </a:t>
            </a:r>
            <a:r>
              <a:rPr lang="en-US" sz="1400" dirty="0" err="1" smtClean="0">
                <a:latin typeface="Courier New" pitchFamily="49" charset="0"/>
                <a:cs typeface="Courier New" pitchFamily="49" charset="0"/>
              </a:rPr>
              <a:t>mov</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rax</a:t>
            </a:r>
            <a:r>
              <a:rPr lang="en-US" sz="1400" dirty="0" smtClean="0">
                <a:latin typeface="Courier New" pitchFamily="49" charset="0"/>
                <a:cs typeface="Courier New" pitchFamily="49" charset="0"/>
              </a:rPr>
              <a:t>, qword </a:t>
            </a:r>
            <a:r>
              <a:rPr lang="en-US" sz="1400" dirty="0" err="1" smtClean="0">
                <a:latin typeface="Courier New" pitchFamily="49" charset="0"/>
                <a:cs typeface="Courier New" pitchFamily="49" charset="0"/>
              </a:rPr>
              <a:t>ptr</a:t>
            </a:r>
            <a:r>
              <a:rPr lang="en-US" sz="1400" dirty="0" smtClean="0">
                <a:latin typeface="Courier New" pitchFamily="49" charset="0"/>
                <a:cs typeface="Courier New" pitchFamily="49" charset="0"/>
              </a:rPr>
              <a:t> [rip+0x3ce2aa] </a:t>
            </a:r>
          </a:p>
          <a:p>
            <a:pPr marL="0" indent="0" eaLnBrk="1" hangingPunct="1">
              <a:lnSpc>
                <a:spcPct val="80000"/>
              </a:lnSpc>
              <a:buFontTx/>
              <a:buNone/>
            </a:pPr>
            <a:r>
              <a:rPr lang="en-US" sz="1400" dirty="0" smtClean="0">
                <a:latin typeface="Courier New" pitchFamily="49" charset="0"/>
                <a:cs typeface="Courier New" pitchFamily="49" charset="0"/>
              </a:rPr>
              <a:t>0x0000002a9651859e </a:t>
            </a:r>
            <a:r>
              <a:rPr lang="en-US" sz="1400" dirty="0" err="1" smtClean="0">
                <a:latin typeface="Courier New" pitchFamily="49" charset="0"/>
                <a:cs typeface="Courier New" pitchFamily="49" charset="0"/>
              </a:rPr>
              <a:t>cmp</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dword</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ptr</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rax</a:t>
            </a:r>
            <a:r>
              <a:rPr lang="en-US" sz="1400" dirty="0" smtClean="0">
                <a:latin typeface="Courier New" pitchFamily="49" charset="0"/>
                <a:cs typeface="Courier New" pitchFamily="49" charset="0"/>
              </a:rPr>
              <a:t>], 0xf4240 </a:t>
            </a:r>
          </a:p>
          <a:p>
            <a:pPr marL="0" indent="0" eaLnBrk="1" hangingPunct="1">
              <a:lnSpc>
                <a:spcPct val="80000"/>
              </a:lnSpc>
              <a:buFontTx/>
              <a:buNone/>
            </a:pPr>
            <a:r>
              <a:rPr lang="en-US" sz="1400" dirty="0" smtClean="0">
                <a:latin typeface="Courier New" pitchFamily="49" charset="0"/>
                <a:cs typeface="Courier New" pitchFamily="49" charset="0"/>
              </a:rPr>
              <a:t>0x0000002a965185a4 </a:t>
            </a:r>
            <a:r>
              <a:rPr lang="en-US" sz="1400" dirty="0" err="1" smtClean="0">
                <a:latin typeface="Courier New" pitchFamily="49" charset="0"/>
                <a:cs typeface="Courier New" pitchFamily="49" charset="0"/>
              </a:rPr>
              <a:t>jnz</a:t>
            </a:r>
            <a:r>
              <a:rPr lang="en-US" sz="1400" dirty="0" smtClean="0">
                <a:latin typeface="Courier New" pitchFamily="49" charset="0"/>
                <a:cs typeface="Courier New" pitchFamily="49" charset="0"/>
              </a:rPr>
              <a:t> 0x11 </a:t>
            </a:r>
          </a:p>
          <a:p>
            <a:pPr marL="0" indent="0">
              <a:lnSpc>
                <a:spcPct val="90000"/>
              </a:lnSpc>
            </a:pPr>
            <a:r>
              <a:rPr lang="en-US" dirty="0"/>
              <a:t>The function could not be </a:t>
            </a:r>
            <a:r>
              <a:rPr lang="en-US" dirty="0" err="1"/>
              <a:t>inlined</a:t>
            </a:r>
            <a:r>
              <a:rPr lang="en-US" dirty="0"/>
              <a:t> because it contains a control-flow changing instruction (other than ret)</a:t>
            </a:r>
          </a:p>
          <a:p>
            <a:pPr marL="0" indent="0" eaLnBrk="1" hangingPunct="1">
              <a:lnSpc>
                <a:spcPct val="80000"/>
              </a:lnSpc>
              <a:buFontTx/>
              <a:buNone/>
            </a:pPr>
            <a:endParaRPr lang="en-US" sz="1000" dirty="0" smtClean="0">
              <a:latin typeface="Courier New" pitchFamily="49" charset="0"/>
              <a:cs typeface="Courier New" pitchFamily="49" charset="0"/>
            </a:endParaRPr>
          </a:p>
        </p:txBody>
      </p:sp>
    </p:spTree>
    <p:extLst>
      <p:ext uri="{BB962C8B-B14F-4D97-AF65-F5344CB8AC3E}">
        <p14:creationId xmlns:p14="http://schemas.microsoft.com/office/powerpoint/2010/main" val="2113871006"/>
      </p:ext>
    </p:extLst>
  </p:cSld>
  <p:clrMapOvr>
    <a:masterClrMapping/>
  </p:clrMapOvr>
  <mc:AlternateContent xmlns:mc="http://schemas.openxmlformats.org/markup-compatibility/2006" xmlns:p14="http://schemas.microsoft.com/office/powerpoint/2010/main">
    <mc:Choice Requires="p14">
      <p:transition spd="slow" p14:dur="2000" advTm="54468"/>
    </mc:Choice>
    <mc:Fallback xmlns="">
      <p:transition spd="slow" advTm="5446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instrumentation</a:t>
            </a:r>
            <a:endParaRPr lang="en-US" dirty="0"/>
          </a:p>
        </p:txBody>
      </p:sp>
      <p:sp>
        <p:nvSpPr>
          <p:cNvPr id="3" name="Content Placeholder 2"/>
          <p:cNvSpPr>
            <a:spLocks noGrp="1"/>
          </p:cNvSpPr>
          <p:nvPr>
            <p:ph sz="quarter" idx="13"/>
          </p:nvPr>
        </p:nvSpPr>
        <p:spPr/>
        <p:txBody>
          <a:bodyPr/>
          <a:lstStyle/>
          <a:p>
            <a:r>
              <a:rPr lang="en-US" i="1" dirty="0" err="1" smtClean="0"/>
              <a:t>XXX</a:t>
            </a:r>
            <a:r>
              <a:rPr lang="en-US" dirty="0" err="1" smtClean="0"/>
              <a:t>_InsertIfCall</a:t>
            </a:r>
            <a:endParaRPr lang="en-US" dirty="0"/>
          </a:p>
          <a:p>
            <a:r>
              <a:rPr lang="en-US" i="1" dirty="0" err="1" smtClean="0"/>
              <a:t>XXX</a:t>
            </a:r>
            <a:r>
              <a:rPr lang="en-US" dirty="0" err="1" smtClean="0"/>
              <a:t>_InsertThenCall</a:t>
            </a:r>
            <a:endParaRPr lang="en-US" dirty="0"/>
          </a:p>
        </p:txBody>
      </p:sp>
    </p:spTree>
    <p:extLst>
      <p:ext uri="{BB962C8B-B14F-4D97-AF65-F5344CB8AC3E}">
        <p14:creationId xmlns:p14="http://schemas.microsoft.com/office/powerpoint/2010/main" val="784351811"/>
      </p:ext>
    </p:extLst>
  </p:cSld>
  <p:clrMapOvr>
    <a:masterClrMapping/>
  </p:clrMapOvr>
  <mc:AlternateContent xmlns:mc="http://schemas.openxmlformats.org/markup-compatibility/2006" xmlns:p14="http://schemas.microsoft.com/office/powerpoint/2010/main">
    <mc:Choice Requires="p14">
      <p:transition spd="slow" p14:dur="2000" advTm="98503"/>
    </mc:Choice>
    <mc:Fallback xmlns="">
      <p:transition spd="slow" advTm="9850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Liveness</a:t>
            </a:r>
            <a:r>
              <a:rPr lang="en-US" dirty="0" smtClean="0"/>
              <a:t> Analysis</a:t>
            </a:r>
            <a:endParaRPr lang="en-US" dirty="0"/>
          </a:p>
        </p:txBody>
      </p:sp>
      <p:sp>
        <p:nvSpPr>
          <p:cNvPr id="3" name="Content Placeholder 2"/>
          <p:cNvSpPr>
            <a:spLocks noGrp="1"/>
          </p:cNvSpPr>
          <p:nvPr>
            <p:ph sz="quarter" idx="13"/>
          </p:nvPr>
        </p:nvSpPr>
        <p:spPr>
          <a:xfrm>
            <a:off x="609600" y="1600200"/>
            <a:ext cx="5505450" cy="4114800"/>
          </a:xfrm>
        </p:spPr>
        <p:txBody>
          <a:bodyPr>
            <a:normAutofit/>
          </a:bodyPr>
          <a:lstStyle/>
          <a:p>
            <a:r>
              <a:rPr lang="en-US" sz="2400" dirty="0" smtClean="0"/>
              <a:t>Not all registers are used by each program</a:t>
            </a:r>
          </a:p>
          <a:p>
            <a:r>
              <a:rPr lang="en-US" sz="2400" dirty="0" smtClean="0"/>
              <a:t>Pin takes control of “dead” registers</a:t>
            </a:r>
          </a:p>
          <a:p>
            <a:pPr lvl="1"/>
            <a:r>
              <a:rPr lang="en-US" sz="2400" dirty="0" smtClean="0"/>
              <a:t>Used for both Pin and tools</a:t>
            </a:r>
          </a:p>
          <a:p>
            <a:r>
              <a:rPr lang="en-US" sz="2400" dirty="0" smtClean="0"/>
              <a:t>Pin transparently reassigns registers</a:t>
            </a: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195" y="1417638"/>
            <a:ext cx="2438400" cy="503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415452"/>
      </p:ext>
    </p:extLst>
  </p:cSld>
  <p:clrMapOvr>
    <a:masterClrMapping/>
  </p:clrMapOvr>
  <mc:AlternateContent xmlns:mc="http://schemas.openxmlformats.org/markup-compatibility/2006" xmlns:p14="http://schemas.microsoft.com/office/powerpoint/2010/main">
    <mc:Choice Requires="p14">
      <p:transition spd="slow" p14:dur="2000" advTm="114481"/>
    </mc:Choice>
    <mc:Fallback xmlns="">
      <p:transition spd="slow" advTm="11448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800" smtClean="0"/>
              <a:t>All code in this presentation is covered by the following:</a:t>
            </a:r>
          </a:p>
        </p:txBody>
      </p:sp>
      <p:sp>
        <p:nvSpPr>
          <p:cNvPr id="25603" name="Rectangle 3"/>
          <p:cNvSpPr>
            <a:spLocks noGrp="1" noChangeArrowheads="1"/>
          </p:cNvSpPr>
          <p:nvPr>
            <p:ph sz="quarter" idx="13"/>
          </p:nvPr>
        </p:nvSpPr>
        <p:spPr>
          <a:prstGeom prst="rect">
            <a:avLst/>
          </a:prstGeom>
        </p:spPr>
        <p:txBody>
          <a:bodyPr vert="horz" lIns="91440" tIns="45720" rIns="91440" bIns="45720" rtlCol="0">
            <a:noAutofit/>
          </a:bodyPr>
          <a:lstStyle/>
          <a:p>
            <a:pPr marL="0" indent="0">
              <a:buNone/>
            </a:pPr>
            <a:r>
              <a:rPr lang="en-US" sz="1000" b="1" noProof="1">
                <a:latin typeface="Verdana" pitchFamily="34" charset="0"/>
                <a:ea typeface="Verdana" pitchFamily="34" charset="0"/>
                <a:cs typeface="Verdana" pitchFamily="34" charset="0"/>
              </a:rPr>
              <a:t>/*BEGIN_LEGAL </a:t>
            </a:r>
          </a:p>
          <a:p>
            <a:pPr marL="0" indent="0">
              <a:buNone/>
            </a:pPr>
            <a:r>
              <a:rPr lang="en-US" sz="1000" b="1" noProof="1">
                <a:latin typeface="Verdana" pitchFamily="34" charset="0"/>
                <a:ea typeface="Verdana" pitchFamily="34" charset="0"/>
                <a:cs typeface="Verdana" pitchFamily="34" charset="0"/>
              </a:rPr>
              <a:t>Intel Open Source License </a:t>
            </a:r>
          </a:p>
          <a:p>
            <a:pPr marL="0" indent="0">
              <a:buNone/>
            </a:pPr>
            <a:r>
              <a:rPr lang="en-US" sz="1000" b="1" noProof="1" smtClean="0">
                <a:latin typeface="Verdana" pitchFamily="34" charset="0"/>
                <a:ea typeface="Verdana" pitchFamily="34" charset="0"/>
                <a:cs typeface="Verdana" pitchFamily="34" charset="0"/>
              </a:rPr>
              <a:t>Copyright </a:t>
            </a:r>
            <a:r>
              <a:rPr lang="en-US" sz="1000" b="1" noProof="1">
                <a:latin typeface="Verdana" pitchFamily="34" charset="0"/>
                <a:ea typeface="Verdana" pitchFamily="34" charset="0"/>
                <a:cs typeface="Verdana" pitchFamily="34" charset="0"/>
              </a:rPr>
              <a:t>(c) </a:t>
            </a:r>
            <a:r>
              <a:rPr lang="en-US" sz="1000" b="1" noProof="1" smtClean="0">
                <a:latin typeface="Verdana" pitchFamily="34" charset="0"/>
                <a:ea typeface="Verdana" pitchFamily="34" charset="0"/>
                <a:cs typeface="Verdana" pitchFamily="34" charset="0"/>
              </a:rPr>
              <a:t>2002-2011 </a:t>
            </a:r>
            <a:r>
              <a:rPr lang="en-US" sz="1000" b="1" noProof="1">
                <a:latin typeface="Verdana" pitchFamily="34" charset="0"/>
                <a:ea typeface="Verdana" pitchFamily="34" charset="0"/>
                <a:cs typeface="Verdana" pitchFamily="34" charset="0"/>
              </a:rPr>
              <a:t>Intel Corporation. All rights reserved.</a:t>
            </a:r>
          </a:p>
          <a:p>
            <a:pPr marL="0" indent="0">
              <a:buNone/>
            </a:pPr>
            <a:r>
              <a:rPr lang="en-US" sz="1000" b="1" noProof="1">
                <a:latin typeface="Verdana" pitchFamily="34" charset="0"/>
                <a:ea typeface="Verdana" pitchFamily="34" charset="0"/>
                <a:cs typeface="Verdana" pitchFamily="34" charset="0"/>
              </a:rPr>
              <a:t> </a:t>
            </a:r>
          </a:p>
          <a:p>
            <a:pPr marL="0" indent="0">
              <a:buNone/>
            </a:pPr>
            <a:r>
              <a:rPr lang="en-US" sz="1000" b="1" noProof="1">
                <a:latin typeface="Verdana" pitchFamily="34" charset="0"/>
                <a:ea typeface="Verdana" pitchFamily="34" charset="0"/>
                <a:cs typeface="Verdana" pitchFamily="34" charset="0"/>
              </a:rPr>
              <a:t>Redistribution and use in source and binary forms, with or </a:t>
            </a:r>
            <a:r>
              <a:rPr lang="en-US" sz="1000" b="1" noProof="1" smtClean="0">
                <a:latin typeface="Verdana" pitchFamily="34" charset="0"/>
                <a:ea typeface="Verdana" pitchFamily="34" charset="0"/>
                <a:cs typeface="Verdana" pitchFamily="34" charset="0"/>
              </a:rPr>
              <a:t>without modification</a:t>
            </a:r>
            <a:r>
              <a:rPr lang="en-US" sz="1000" b="1" noProof="1">
                <a:latin typeface="Verdana" pitchFamily="34" charset="0"/>
                <a:ea typeface="Verdana" pitchFamily="34" charset="0"/>
                <a:cs typeface="Verdana" pitchFamily="34" charset="0"/>
              </a:rPr>
              <a:t>, are permitted provided that the following conditions </a:t>
            </a:r>
            <a:r>
              <a:rPr lang="en-US" sz="1000" b="1" noProof="1" smtClean="0">
                <a:latin typeface="Verdana" pitchFamily="34" charset="0"/>
                <a:ea typeface="Verdana" pitchFamily="34" charset="0"/>
                <a:cs typeface="Verdana" pitchFamily="34" charset="0"/>
              </a:rPr>
              <a:t>are met: </a:t>
            </a:r>
            <a:endParaRPr lang="en-US" sz="1000" b="1" noProof="1">
              <a:latin typeface="Verdana" pitchFamily="34" charset="0"/>
              <a:ea typeface="Verdana" pitchFamily="34" charset="0"/>
              <a:cs typeface="Verdana" pitchFamily="34" charset="0"/>
            </a:endParaRPr>
          </a:p>
          <a:p>
            <a:pPr marL="0" indent="0">
              <a:buNone/>
            </a:pPr>
            <a:r>
              <a:rPr lang="en-US" sz="1000" b="1" noProof="1">
                <a:latin typeface="Verdana" pitchFamily="34" charset="0"/>
                <a:ea typeface="Verdana" pitchFamily="34" charset="0"/>
                <a:cs typeface="Verdana" pitchFamily="34" charset="0"/>
              </a:rPr>
              <a:t>Redistributions of source code must retain the above copyright </a:t>
            </a:r>
            <a:r>
              <a:rPr lang="en-US" sz="1000" b="1" noProof="1" smtClean="0">
                <a:latin typeface="Verdana" pitchFamily="34" charset="0"/>
                <a:ea typeface="Verdana" pitchFamily="34" charset="0"/>
                <a:cs typeface="Verdana" pitchFamily="34" charset="0"/>
              </a:rPr>
              <a:t>notice, this </a:t>
            </a:r>
            <a:r>
              <a:rPr lang="en-US" sz="1000" b="1" noProof="1">
                <a:latin typeface="Verdana" pitchFamily="34" charset="0"/>
                <a:ea typeface="Verdana" pitchFamily="34" charset="0"/>
                <a:cs typeface="Verdana" pitchFamily="34" charset="0"/>
              </a:rPr>
              <a:t>list of conditions and the following disclaimer.  </a:t>
            </a:r>
            <a:r>
              <a:rPr lang="en-US" sz="1000" b="1" noProof="1" smtClean="0">
                <a:latin typeface="Verdana" pitchFamily="34" charset="0"/>
                <a:ea typeface="Verdana" pitchFamily="34" charset="0"/>
                <a:cs typeface="Verdana" pitchFamily="34" charset="0"/>
              </a:rPr>
              <a:t>Redistributions in </a:t>
            </a:r>
            <a:r>
              <a:rPr lang="en-US" sz="1000" b="1" noProof="1">
                <a:latin typeface="Verdana" pitchFamily="34" charset="0"/>
                <a:ea typeface="Verdana" pitchFamily="34" charset="0"/>
                <a:cs typeface="Verdana" pitchFamily="34" charset="0"/>
              </a:rPr>
              <a:t>binary form must reproduce the above copyright notice, this list </a:t>
            </a:r>
            <a:r>
              <a:rPr lang="en-US" sz="1000" b="1" noProof="1" smtClean="0">
                <a:latin typeface="Verdana" pitchFamily="34" charset="0"/>
                <a:ea typeface="Verdana" pitchFamily="34" charset="0"/>
                <a:cs typeface="Verdana" pitchFamily="34" charset="0"/>
              </a:rPr>
              <a:t>of conditions </a:t>
            </a:r>
            <a:r>
              <a:rPr lang="en-US" sz="1000" b="1" noProof="1">
                <a:latin typeface="Verdana" pitchFamily="34" charset="0"/>
                <a:ea typeface="Verdana" pitchFamily="34" charset="0"/>
                <a:cs typeface="Verdana" pitchFamily="34" charset="0"/>
              </a:rPr>
              <a:t>and the following disclaimer in the documentation </a:t>
            </a:r>
            <a:r>
              <a:rPr lang="en-US" sz="1000" b="1" noProof="1" smtClean="0">
                <a:latin typeface="Verdana" pitchFamily="34" charset="0"/>
                <a:ea typeface="Verdana" pitchFamily="34" charset="0"/>
                <a:cs typeface="Verdana" pitchFamily="34" charset="0"/>
              </a:rPr>
              <a:t>and/or other </a:t>
            </a:r>
            <a:r>
              <a:rPr lang="en-US" sz="1000" b="1" noProof="1">
                <a:latin typeface="Verdana" pitchFamily="34" charset="0"/>
                <a:ea typeface="Verdana" pitchFamily="34" charset="0"/>
                <a:cs typeface="Verdana" pitchFamily="34" charset="0"/>
              </a:rPr>
              <a:t>materials provided with the distribution.  Neither the name </a:t>
            </a:r>
            <a:r>
              <a:rPr lang="en-US" sz="1000" b="1" noProof="1" smtClean="0">
                <a:latin typeface="Verdana" pitchFamily="34" charset="0"/>
                <a:ea typeface="Verdana" pitchFamily="34" charset="0"/>
                <a:cs typeface="Verdana" pitchFamily="34" charset="0"/>
              </a:rPr>
              <a:t>of the </a:t>
            </a:r>
            <a:r>
              <a:rPr lang="en-US" sz="1000" b="1" noProof="1">
                <a:latin typeface="Verdana" pitchFamily="34" charset="0"/>
                <a:ea typeface="Verdana" pitchFamily="34" charset="0"/>
                <a:cs typeface="Verdana" pitchFamily="34" charset="0"/>
              </a:rPr>
              <a:t>Intel Corporation nor the names of its contributors may be used </a:t>
            </a:r>
            <a:r>
              <a:rPr lang="en-US" sz="1000" b="1" noProof="1" smtClean="0">
                <a:latin typeface="Verdana" pitchFamily="34" charset="0"/>
                <a:ea typeface="Verdana" pitchFamily="34" charset="0"/>
                <a:cs typeface="Verdana" pitchFamily="34" charset="0"/>
              </a:rPr>
              <a:t>to endorse </a:t>
            </a:r>
            <a:r>
              <a:rPr lang="en-US" sz="1000" b="1" noProof="1">
                <a:latin typeface="Verdana" pitchFamily="34" charset="0"/>
                <a:ea typeface="Verdana" pitchFamily="34" charset="0"/>
                <a:cs typeface="Verdana" pitchFamily="34" charset="0"/>
              </a:rPr>
              <a:t>or promote products derived from this software </a:t>
            </a:r>
            <a:r>
              <a:rPr lang="en-US" sz="1000" b="1" noProof="1" smtClean="0">
                <a:latin typeface="Verdana" pitchFamily="34" charset="0"/>
                <a:ea typeface="Verdana" pitchFamily="34" charset="0"/>
                <a:cs typeface="Verdana" pitchFamily="34" charset="0"/>
              </a:rPr>
              <a:t>without specific </a:t>
            </a:r>
            <a:r>
              <a:rPr lang="en-US" sz="1000" b="1" noProof="1">
                <a:latin typeface="Verdana" pitchFamily="34" charset="0"/>
                <a:ea typeface="Verdana" pitchFamily="34" charset="0"/>
                <a:cs typeface="Verdana" pitchFamily="34" charset="0"/>
              </a:rPr>
              <a:t>prior written permission.</a:t>
            </a:r>
          </a:p>
          <a:p>
            <a:pPr marL="0" indent="0">
              <a:buNone/>
            </a:pPr>
            <a:r>
              <a:rPr lang="en-US" sz="1000" b="1" noProof="1" smtClean="0">
                <a:latin typeface="Verdana" pitchFamily="34" charset="0"/>
                <a:ea typeface="Verdana" pitchFamily="34" charset="0"/>
                <a:cs typeface="Verdana" pitchFamily="34" charset="0"/>
              </a:rPr>
              <a:t>THIS </a:t>
            </a:r>
            <a:r>
              <a:rPr lang="en-US" sz="1000" b="1" noProof="1">
                <a:latin typeface="Verdana" pitchFamily="34" charset="0"/>
                <a:ea typeface="Verdana" pitchFamily="34" charset="0"/>
                <a:cs typeface="Verdana" pitchFamily="34" charset="0"/>
              </a:rPr>
              <a:t>SOFTWARE IS PROVIDED BY THE COPYRIGHT HOLDERS AND </a:t>
            </a:r>
            <a:r>
              <a:rPr lang="en-US" sz="1000" b="1" noProof="1" smtClean="0">
                <a:latin typeface="Verdana" pitchFamily="34" charset="0"/>
                <a:ea typeface="Verdana" pitchFamily="34" charset="0"/>
                <a:cs typeface="Verdana" pitchFamily="34" charset="0"/>
              </a:rPr>
              <a:t>CONTRIBUTORS ``</a:t>
            </a:r>
            <a:r>
              <a:rPr lang="en-US" sz="1000" b="1" noProof="1">
                <a:latin typeface="Verdana" pitchFamily="34" charset="0"/>
                <a:ea typeface="Verdana" pitchFamily="34" charset="0"/>
                <a:cs typeface="Verdana" pitchFamily="34" charset="0"/>
              </a:rPr>
              <a:t>AS IS'' AND ANY EXPRESS OR IMPLIED WARRANTIES, INCLUDING, BUT </a:t>
            </a:r>
            <a:r>
              <a:rPr lang="en-US" sz="1000" b="1" noProof="1" smtClean="0">
                <a:latin typeface="Verdana" pitchFamily="34" charset="0"/>
                <a:ea typeface="Verdana" pitchFamily="34" charset="0"/>
                <a:cs typeface="Verdana" pitchFamily="34" charset="0"/>
              </a:rPr>
              <a:t>NOT LIMITED </a:t>
            </a:r>
            <a:r>
              <a:rPr lang="en-US" sz="1000" b="1" noProof="1">
                <a:latin typeface="Verdana" pitchFamily="34" charset="0"/>
                <a:ea typeface="Verdana" pitchFamily="34" charset="0"/>
                <a:cs typeface="Verdana" pitchFamily="34" charset="0"/>
              </a:rPr>
              <a:t>TO, THE IMPLIED WARRANTIES OF MERCHANTABILITY AND FITNESS </a:t>
            </a:r>
            <a:r>
              <a:rPr lang="en-US" sz="1000" b="1" noProof="1" smtClean="0">
                <a:latin typeface="Verdana" pitchFamily="34" charset="0"/>
                <a:ea typeface="Verdana" pitchFamily="34" charset="0"/>
                <a:cs typeface="Verdana" pitchFamily="34" charset="0"/>
              </a:rPr>
              <a:t>FOR A </a:t>
            </a:r>
            <a:r>
              <a:rPr lang="en-US" sz="1000" b="1" noProof="1">
                <a:latin typeface="Verdana" pitchFamily="34" charset="0"/>
                <a:ea typeface="Verdana" pitchFamily="34" charset="0"/>
                <a:cs typeface="Verdana" pitchFamily="34" charset="0"/>
              </a:rPr>
              <a:t>PARTICULAR PURPOSE ARE DISCLAIMED. IN NO EVENT SHALL THE INTEL </a:t>
            </a:r>
            <a:r>
              <a:rPr lang="en-US" sz="1000" b="1" noProof="1" smtClean="0">
                <a:latin typeface="Verdana" pitchFamily="34" charset="0"/>
                <a:ea typeface="Verdana" pitchFamily="34" charset="0"/>
                <a:cs typeface="Verdana" pitchFamily="34" charset="0"/>
              </a:rPr>
              <a:t>OR ITS </a:t>
            </a:r>
            <a:r>
              <a:rPr lang="en-US" sz="1000" b="1" noProof="1">
                <a:latin typeface="Verdana" pitchFamily="34" charset="0"/>
                <a:ea typeface="Verdana" pitchFamily="34" charset="0"/>
                <a:cs typeface="Verdana" pitchFamily="34" charset="0"/>
              </a:rPr>
              <a:t>CONTRIBUTORS BE LIABLE FOR ANY DIRECT, INDIRECT, INCIDENTAL</a:t>
            </a:r>
            <a:r>
              <a:rPr lang="en-US" sz="1000" b="1" noProof="1" smtClean="0">
                <a:latin typeface="Verdana" pitchFamily="34" charset="0"/>
                <a:ea typeface="Verdana" pitchFamily="34" charset="0"/>
                <a:cs typeface="Verdana" pitchFamily="34" charset="0"/>
              </a:rPr>
              <a:t>, SPECIAL</a:t>
            </a:r>
            <a:r>
              <a:rPr lang="en-US" sz="1000" b="1" noProof="1">
                <a:latin typeface="Verdana" pitchFamily="34" charset="0"/>
                <a:ea typeface="Verdana" pitchFamily="34" charset="0"/>
                <a:cs typeface="Verdana" pitchFamily="34" charset="0"/>
              </a:rPr>
              <a:t>, EXEMPLARY, OR CONSEQUENTIAL DAMAGES (INCLUDING, BUT </a:t>
            </a:r>
            <a:r>
              <a:rPr lang="en-US" sz="1000" b="1" noProof="1" smtClean="0">
                <a:latin typeface="Verdana" pitchFamily="34" charset="0"/>
                <a:ea typeface="Verdana" pitchFamily="34" charset="0"/>
                <a:cs typeface="Verdana" pitchFamily="34" charset="0"/>
              </a:rPr>
              <a:t>NOT LIMITED </a:t>
            </a:r>
            <a:r>
              <a:rPr lang="en-US" sz="1000" b="1" noProof="1">
                <a:latin typeface="Verdana" pitchFamily="34" charset="0"/>
                <a:ea typeface="Verdana" pitchFamily="34" charset="0"/>
                <a:cs typeface="Verdana" pitchFamily="34" charset="0"/>
              </a:rPr>
              <a:t>TO, PROCUREMENT OF SUBSTITUTE GOODS OR SERVICES; LOSS OF USE</a:t>
            </a:r>
            <a:r>
              <a:rPr lang="en-US" sz="1000" b="1" noProof="1" smtClean="0">
                <a:latin typeface="Verdana" pitchFamily="34" charset="0"/>
                <a:ea typeface="Verdana" pitchFamily="34" charset="0"/>
                <a:cs typeface="Verdana" pitchFamily="34" charset="0"/>
              </a:rPr>
              <a:t>, DATA</a:t>
            </a:r>
            <a:r>
              <a:rPr lang="en-US" sz="1000" b="1" noProof="1">
                <a:latin typeface="Verdana" pitchFamily="34" charset="0"/>
                <a:ea typeface="Verdana" pitchFamily="34" charset="0"/>
                <a:cs typeface="Verdana" pitchFamily="34" charset="0"/>
              </a:rPr>
              <a:t>, OR PROFITS; OR BUSINESS INTERRUPTION) HOWEVER CAUSED AND ON </a:t>
            </a:r>
            <a:r>
              <a:rPr lang="en-US" sz="1000" b="1" noProof="1" smtClean="0">
                <a:latin typeface="Verdana" pitchFamily="34" charset="0"/>
                <a:ea typeface="Verdana" pitchFamily="34" charset="0"/>
                <a:cs typeface="Verdana" pitchFamily="34" charset="0"/>
              </a:rPr>
              <a:t>ANY THEORY </a:t>
            </a:r>
            <a:r>
              <a:rPr lang="en-US" sz="1000" b="1" noProof="1">
                <a:latin typeface="Verdana" pitchFamily="34" charset="0"/>
                <a:ea typeface="Verdana" pitchFamily="34" charset="0"/>
                <a:cs typeface="Verdana" pitchFamily="34" charset="0"/>
              </a:rPr>
              <a:t>OF LIABILITY, WHETHER IN CONTRACT, STRICT LIABILITY, OR </a:t>
            </a:r>
            <a:r>
              <a:rPr lang="en-US" sz="1000" b="1" noProof="1" smtClean="0">
                <a:latin typeface="Verdana" pitchFamily="34" charset="0"/>
                <a:ea typeface="Verdana" pitchFamily="34" charset="0"/>
                <a:cs typeface="Verdana" pitchFamily="34" charset="0"/>
              </a:rPr>
              <a:t>TORT (</a:t>
            </a:r>
            <a:r>
              <a:rPr lang="en-US" sz="1000" b="1" noProof="1">
                <a:latin typeface="Verdana" pitchFamily="34" charset="0"/>
                <a:ea typeface="Verdana" pitchFamily="34" charset="0"/>
                <a:cs typeface="Verdana" pitchFamily="34" charset="0"/>
              </a:rPr>
              <a:t>INCLUDING NEGLIGENCE OR OTHERWISE) ARISING IN ANY WAY OUT OF THE </a:t>
            </a:r>
            <a:r>
              <a:rPr lang="en-US" sz="1000" b="1" noProof="1" smtClean="0">
                <a:latin typeface="Verdana" pitchFamily="34" charset="0"/>
                <a:ea typeface="Verdana" pitchFamily="34" charset="0"/>
                <a:cs typeface="Verdana" pitchFamily="34" charset="0"/>
              </a:rPr>
              <a:t>USE OF </a:t>
            </a:r>
            <a:r>
              <a:rPr lang="en-US" sz="1000" b="1" noProof="1">
                <a:latin typeface="Verdana" pitchFamily="34" charset="0"/>
                <a:ea typeface="Verdana" pitchFamily="34" charset="0"/>
                <a:cs typeface="Verdana" pitchFamily="34" charset="0"/>
              </a:rPr>
              <a:t>THIS SOFTWARE, EVEN IF ADVISED OF THE POSSIBILITY OF SUCH DAMAGE.</a:t>
            </a:r>
          </a:p>
          <a:p>
            <a:pPr marL="0" indent="0">
              <a:buNone/>
            </a:pPr>
            <a:r>
              <a:rPr lang="en-US" sz="1000" b="1" noProof="1">
                <a:latin typeface="Verdana" pitchFamily="34" charset="0"/>
                <a:ea typeface="Verdana" pitchFamily="34" charset="0"/>
                <a:cs typeface="Verdana" pitchFamily="34" charset="0"/>
              </a:rPr>
              <a:t>END_LEGAL */</a:t>
            </a:r>
            <a:endParaRPr lang="en-US" sz="1000" b="1" dirty="0">
              <a:latin typeface="Verdana" pitchFamily="34" charset="0"/>
              <a:ea typeface="Verdana" pitchFamily="34" charset="0"/>
              <a:cs typeface="Verdana" pitchFamily="34" charset="0"/>
            </a:endParaRPr>
          </a:p>
          <a:p>
            <a:pPr marL="0" indent="0">
              <a:buNone/>
            </a:pPr>
            <a:endParaRPr lang="en-US" sz="1000" b="1" dirty="0">
              <a:latin typeface="Verdana" pitchFamily="34" charset="0"/>
              <a:ea typeface="Verdana" pitchFamily="34" charset="0"/>
              <a:cs typeface="Verdana" pitchFamily="34" charset="0"/>
            </a:endParaRPr>
          </a:p>
          <a:p>
            <a:pPr marL="0" indent="0">
              <a:buNone/>
            </a:pPr>
            <a:endParaRPr lang="en-US" sz="1000" b="1" noProof="1">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57183820"/>
      </p:ext>
    </p:extLst>
  </p:cSld>
  <p:clrMapOvr>
    <a:masterClrMapping/>
  </p:clrMapOvr>
  <mc:AlternateContent xmlns:mc="http://schemas.openxmlformats.org/markup-compatibility/2006" xmlns:p14="http://schemas.microsoft.com/office/powerpoint/2010/main">
    <mc:Choice Requires="p14">
      <p:transition spd="slow" p14:dur="2000" advTm="12948"/>
    </mc:Choice>
    <mc:Fallback xmlns="">
      <p:transition spd="slow" advTm="1294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r>
              <a:rPr lang="en-US" baseline="0" dirty="0" smtClean="0"/>
              <a:t> translated code looks?</a:t>
            </a:r>
            <a:endParaRPr lang="en-US" dirty="0"/>
          </a:p>
        </p:txBody>
      </p:sp>
    </p:spTree>
    <p:extLst>
      <p:ext uri="{BB962C8B-B14F-4D97-AF65-F5344CB8AC3E}">
        <p14:creationId xmlns:p14="http://schemas.microsoft.com/office/powerpoint/2010/main" val="1508565824"/>
      </p:ext>
    </p:extLst>
  </p:cSld>
  <p:clrMapOvr>
    <a:masterClrMapping/>
  </p:clrMapOvr>
  <mc:AlternateContent xmlns:mc="http://schemas.openxmlformats.org/markup-compatibility/2006" xmlns:p14="http://schemas.microsoft.com/office/powerpoint/2010/main">
    <mc:Choice Requires="p14">
      <p:transition spd="slow" p14:dur="2000" advTm="11492"/>
    </mc:Choice>
    <mc:Fallback xmlns="">
      <p:transition spd="slow" advTm="1149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6985" y="2442414"/>
            <a:ext cx="9052794" cy="3874167"/>
          </a:xfrm>
          <a:prstGeom prst="rect">
            <a:avLst/>
          </a:prstGeom>
          <a:noFill/>
          <a:ln w="9525">
            <a:solidFill>
              <a:schemeClr val="tx1"/>
            </a:solidFill>
            <a:miter lim="800000"/>
            <a:headEnd/>
            <a:tailEnd/>
          </a:ln>
        </p:spPr>
        <p:txBody>
          <a:bodyPr lIns="0" tIns="0" rIns="0" bIns="0"/>
          <a:lstStyle/>
          <a:p>
            <a:pPr marL="225425" indent="-225425">
              <a:lnSpc>
                <a:spcPct val="100000"/>
              </a:lnSpc>
              <a:spcBef>
                <a:spcPct val="20000"/>
              </a:spcBef>
            </a:pPr>
            <a:r>
              <a:rPr lang="en-US" sz="1400" b="1" noProof="1">
                <a:solidFill>
                  <a:schemeClr val="folHlink"/>
                </a:solidFill>
                <a:latin typeface="Courier New" pitchFamily="49" charset="0"/>
                <a:cs typeface="Courier New" pitchFamily="49" charset="0"/>
              </a:rPr>
              <a:t>20 0x001de0000</a:t>
            </a:r>
            <a:r>
              <a:rPr lang="en-US" sz="1400" b="1" dirty="0">
                <a:solidFill>
                  <a:schemeClr val="folHlink"/>
                </a:solidFill>
                <a:latin typeface="Courier New" pitchFamily="49" charset="0"/>
                <a:cs typeface="Courier New" pitchFamily="49" charset="0"/>
              </a:rPr>
              <a:t> </a:t>
            </a:r>
            <a:r>
              <a:rPr lang="en-US" sz="1400" b="1" noProof="1">
                <a:solidFill>
                  <a:schemeClr val="folHlink"/>
                </a:solidFill>
                <a:latin typeface="Courier New" pitchFamily="49" charset="0"/>
                <a:cs typeface="Courier New" pitchFamily="49" charset="0"/>
              </a:rPr>
              <a:t>mov r14, 0xc5267d40   //inscount2.docount</a:t>
            </a:r>
          </a:p>
          <a:p>
            <a:pPr marL="225425" indent="-225425">
              <a:lnSpc>
                <a:spcPct val="100000"/>
              </a:lnSpc>
              <a:spcBef>
                <a:spcPct val="20000"/>
              </a:spcBef>
            </a:pPr>
            <a:r>
              <a:rPr lang="en-US" sz="1400" b="1" noProof="1">
                <a:solidFill>
                  <a:schemeClr val="folHlink"/>
                </a:solidFill>
                <a:latin typeface="Courier New" pitchFamily="49" charset="0"/>
                <a:cs typeface="Courier New" pitchFamily="49" charset="0"/>
              </a:rPr>
              <a:t>58 0x001de000a</a:t>
            </a:r>
            <a:r>
              <a:rPr lang="en-US" sz="1400" b="1" dirty="0">
                <a:solidFill>
                  <a:schemeClr val="folHlink"/>
                </a:solidFill>
                <a:latin typeface="Courier New" pitchFamily="49" charset="0"/>
                <a:cs typeface="Courier New" pitchFamily="49" charset="0"/>
              </a:rPr>
              <a:t> </a:t>
            </a:r>
            <a:r>
              <a:rPr lang="en-US" sz="1400" b="1" noProof="1">
                <a:solidFill>
                  <a:schemeClr val="folHlink"/>
                </a:solidFill>
                <a:latin typeface="Courier New" pitchFamily="49" charset="0"/>
                <a:cs typeface="Courier New" pitchFamily="49" charset="0"/>
              </a:rPr>
              <a:t>add  [r14], 0x2       //inscount2.docount</a:t>
            </a:r>
            <a:r>
              <a:rPr lang="en-US" sz="1400" b="1" noProof="1">
                <a:latin typeface="Courier New" pitchFamily="49" charset="0"/>
                <a:cs typeface="Courier New" pitchFamily="49" charset="0"/>
              </a:rPr>
              <a:t> </a:t>
            </a:r>
          </a:p>
          <a:p>
            <a:pPr marL="225425" indent="-225425">
              <a:lnSpc>
                <a:spcPct val="100000"/>
              </a:lnSpc>
              <a:spcBef>
                <a:spcPct val="20000"/>
              </a:spcBef>
            </a:pPr>
            <a:r>
              <a:rPr lang="en-US" sz="1400" b="1" noProof="1">
                <a:latin typeface="Courier New" pitchFamily="49" charset="0"/>
                <a:cs typeface="Courier New" pitchFamily="49" charset="0"/>
              </a:rPr>
              <a:t> </a:t>
            </a:r>
            <a:r>
              <a:rPr lang="en-US" sz="1400" b="1" noProof="1">
                <a:solidFill>
                  <a:schemeClr val="bg2"/>
                </a:solidFill>
                <a:latin typeface="Courier New" pitchFamily="49" charset="0"/>
                <a:cs typeface="Courier New" pitchFamily="49" charset="0"/>
              </a:rPr>
              <a:t>2 0x001de0015 </a:t>
            </a:r>
            <a:r>
              <a:rPr lang="en-US" sz="1400" b="1" noProof="1" smtClean="0">
                <a:solidFill>
                  <a:schemeClr val="bg2"/>
                </a:solidFill>
                <a:latin typeface="Courier New" pitchFamily="49" charset="0"/>
                <a:cs typeface="Courier New" pitchFamily="49" charset="0"/>
              </a:rPr>
              <a:t>cmp </a:t>
            </a:r>
            <a:r>
              <a:rPr lang="en-US" sz="1400" b="1" noProof="1">
                <a:solidFill>
                  <a:schemeClr val="bg2"/>
                </a:solidFill>
                <a:latin typeface="Courier New" pitchFamily="49" charset="0"/>
                <a:cs typeface="Courier New" pitchFamily="49" charset="0"/>
              </a:rPr>
              <a:t>rax, rdx </a:t>
            </a:r>
          </a:p>
          <a:p>
            <a:pPr marL="225425" indent="-225425">
              <a:lnSpc>
                <a:spcPct val="100000"/>
              </a:lnSpc>
              <a:spcBef>
                <a:spcPct val="20000"/>
              </a:spcBef>
            </a:pPr>
            <a:r>
              <a:rPr lang="en-US" sz="1400" b="1" noProof="1">
                <a:latin typeface="Courier New" pitchFamily="49" charset="0"/>
                <a:cs typeface="Courier New" pitchFamily="49" charset="0"/>
              </a:rPr>
              <a:t> </a:t>
            </a:r>
            <a:r>
              <a:rPr lang="en-US" sz="1400" b="1" noProof="1">
                <a:solidFill>
                  <a:srgbClr val="FF33CC"/>
                </a:solidFill>
                <a:latin typeface="Courier New" pitchFamily="49" charset="0"/>
                <a:cs typeface="Courier New" pitchFamily="49" charset="0"/>
              </a:rPr>
              <a:t>9 0x001de0018</a:t>
            </a:r>
            <a:r>
              <a:rPr lang="en-US" sz="1400" b="1" dirty="0">
                <a:solidFill>
                  <a:srgbClr val="FF33CC"/>
                </a:solidFill>
                <a:latin typeface="Courier New" pitchFamily="49" charset="0"/>
                <a:cs typeface="Courier New" pitchFamily="49" charset="0"/>
              </a:rPr>
              <a:t> </a:t>
            </a:r>
            <a:r>
              <a:rPr lang="en-US" sz="1400" b="1" noProof="1">
                <a:solidFill>
                  <a:srgbClr val="FF33CC"/>
                </a:solidFill>
                <a:latin typeface="Courier New" pitchFamily="49" charset="0"/>
                <a:cs typeface="Courier New" pitchFamily="49" charset="0"/>
              </a:rPr>
              <a:t>jz 0x1deffa0 </a:t>
            </a:r>
            <a:r>
              <a:rPr lang="en-US" sz="1400" b="1" noProof="1" smtClean="0">
                <a:solidFill>
                  <a:srgbClr val="FF33CC"/>
                </a:solidFill>
                <a:latin typeface="Courier New" pitchFamily="49" charset="0"/>
                <a:cs typeface="Courier New" pitchFamily="49" charset="0"/>
              </a:rPr>
              <a:t>(PIN-VM)</a:t>
            </a:r>
            <a:r>
              <a:rPr lang="en-US" sz="1400" b="1" dirty="0" smtClean="0">
                <a:solidFill>
                  <a:srgbClr val="FF33CC"/>
                </a:solidFill>
                <a:latin typeface="Courier New" pitchFamily="49" charset="0"/>
                <a:cs typeface="Courier New" pitchFamily="49" charset="0"/>
              </a:rPr>
              <a:t> </a:t>
            </a:r>
            <a:r>
              <a:rPr lang="en-US" sz="1400" b="1" dirty="0">
                <a:solidFill>
                  <a:srgbClr val="FF33CC"/>
                </a:solidFill>
                <a:latin typeface="Courier New" pitchFamily="49" charset="0"/>
                <a:cs typeface="Courier New" pitchFamily="49" charset="0"/>
              </a:rPr>
              <a:t>//patched in future</a:t>
            </a:r>
            <a:endParaRPr lang="en-US" sz="1400" b="1" noProof="1">
              <a:solidFill>
                <a:srgbClr val="FF33CC"/>
              </a:solidFill>
              <a:latin typeface="Courier New" pitchFamily="49" charset="0"/>
              <a:cs typeface="Courier New" pitchFamily="49" charset="0"/>
            </a:endParaRPr>
          </a:p>
          <a:p>
            <a:pPr marL="225425" indent="-225425">
              <a:lnSpc>
                <a:spcPct val="100000"/>
              </a:lnSpc>
              <a:spcBef>
                <a:spcPct val="20000"/>
              </a:spcBef>
            </a:pPr>
            <a:r>
              <a:rPr lang="en-US" sz="1400" b="1" noProof="1">
                <a:solidFill>
                  <a:schemeClr val="folHlink"/>
                </a:solidFill>
                <a:latin typeface="Courier New" pitchFamily="49" charset="0"/>
                <a:cs typeface="Courier New" pitchFamily="49" charset="0"/>
              </a:rPr>
              <a:t>52 0x001de001e</a:t>
            </a:r>
            <a:r>
              <a:rPr lang="en-US" sz="1400" b="1" dirty="0">
                <a:solidFill>
                  <a:schemeClr val="folHlink"/>
                </a:solidFill>
                <a:latin typeface="Courier New" pitchFamily="49" charset="0"/>
                <a:cs typeface="Courier New" pitchFamily="49" charset="0"/>
              </a:rPr>
              <a:t> </a:t>
            </a:r>
            <a:r>
              <a:rPr lang="en-US" sz="1400" b="1" noProof="1">
                <a:solidFill>
                  <a:schemeClr val="folHlink"/>
                </a:solidFill>
                <a:latin typeface="Courier New" pitchFamily="49" charset="0"/>
                <a:cs typeface="Courier New" pitchFamily="49" charset="0"/>
              </a:rPr>
              <a:t>mov r14, 0xc5267d40</a:t>
            </a:r>
            <a:r>
              <a:rPr lang="en-US" sz="1400" b="1" noProof="1">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noProof="1">
                <a:solidFill>
                  <a:schemeClr val="folHlink"/>
                </a:solidFill>
                <a:latin typeface="Courier New" pitchFamily="49" charset="0"/>
                <a:cs typeface="Courier New" pitchFamily="49" charset="0"/>
              </a:rPr>
              <a:t>//inscount2.docount</a:t>
            </a:r>
            <a:r>
              <a:rPr lang="en-US" sz="1400" b="1" noProof="1">
                <a:latin typeface="Courier New" pitchFamily="49" charset="0"/>
                <a:cs typeface="Courier New" pitchFamily="49" charset="0"/>
              </a:rPr>
              <a:t> </a:t>
            </a:r>
          </a:p>
          <a:p>
            <a:pPr marL="225425" indent="-225425">
              <a:lnSpc>
                <a:spcPct val="100000"/>
              </a:lnSpc>
              <a:spcBef>
                <a:spcPct val="20000"/>
              </a:spcBef>
            </a:pPr>
            <a:r>
              <a:rPr lang="en-US" sz="1400" b="1" noProof="1">
                <a:latin typeface="Courier New" pitchFamily="49" charset="0"/>
                <a:cs typeface="Courier New" pitchFamily="49" charset="0"/>
              </a:rPr>
              <a:t>29 0x001de0028</a:t>
            </a:r>
            <a:r>
              <a:rPr lang="en-US" sz="1400" b="1" dirty="0">
                <a:latin typeface="Courier New" pitchFamily="49" charset="0"/>
                <a:cs typeface="Courier New" pitchFamily="49" charset="0"/>
              </a:rPr>
              <a:t> </a:t>
            </a:r>
            <a:r>
              <a:rPr lang="en-US" sz="1400" b="1" noProof="1">
                <a:latin typeface="Courier New" pitchFamily="49" charset="0"/>
                <a:cs typeface="Courier New" pitchFamily="49" charset="0"/>
              </a:rPr>
              <a:t>mov  [r15+0x60], rax  </a:t>
            </a:r>
          </a:p>
          <a:p>
            <a:pPr marL="225425" indent="-225425">
              <a:lnSpc>
                <a:spcPct val="100000"/>
              </a:lnSpc>
              <a:spcBef>
                <a:spcPct val="20000"/>
              </a:spcBef>
            </a:pPr>
            <a:r>
              <a:rPr lang="en-US" sz="1400" b="1" noProof="1">
                <a:latin typeface="Courier New" pitchFamily="49" charset="0"/>
                <a:cs typeface="Courier New" pitchFamily="49" charset="0"/>
              </a:rPr>
              <a:t>57 0x001de002c</a:t>
            </a:r>
            <a:r>
              <a:rPr lang="en-US" sz="1400" b="1" dirty="0">
                <a:latin typeface="Courier New" pitchFamily="49" charset="0"/>
                <a:cs typeface="Courier New" pitchFamily="49" charset="0"/>
              </a:rPr>
              <a:t> </a:t>
            </a:r>
            <a:r>
              <a:rPr lang="en-US" sz="1400" b="1" noProof="1">
                <a:latin typeface="Courier New" pitchFamily="49" charset="0"/>
                <a:cs typeface="Courier New" pitchFamily="49" charset="0"/>
              </a:rPr>
              <a:t>lahf  </a:t>
            </a:r>
          </a:p>
          <a:p>
            <a:pPr marL="225425" indent="-225425">
              <a:lnSpc>
                <a:spcPct val="100000"/>
              </a:lnSpc>
              <a:spcBef>
                <a:spcPct val="20000"/>
              </a:spcBef>
            </a:pPr>
            <a:r>
              <a:rPr lang="en-US" sz="1400" b="1" noProof="1">
                <a:latin typeface="Courier New" pitchFamily="49" charset="0"/>
                <a:cs typeface="Courier New" pitchFamily="49" charset="0"/>
              </a:rPr>
              <a:t>37 0x001de002e</a:t>
            </a:r>
            <a:r>
              <a:rPr lang="en-US" sz="1400" b="1" dirty="0">
                <a:latin typeface="Courier New" pitchFamily="49" charset="0"/>
                <a:cs typeface="Courier New" pitchFamily="49" charset="0"/>
              </a:rPr>
              <a:t> </a:t>
            </a:r>
            <a:r>
              <a:rPr lang="en-US" sz="1400" b="1" noProof="1">
                <a:latin typeface="Courier New" pitchFamily="49" charset="0"/>
                <a:cs typeface="Courier New" pitchFamily="49" charset="0"/>
              </a:rPr>
              <a:t>seto al </a:t>
            </a:r>
          </a:p>
          <a:p>
            <a:pPr marL="225425" indent="-225425">
              <a:lnSpc>
                <a:spcPct val="100000"/>
              </a:lnSpc>
              <a:spcBef>
                <a:spcPct val="20000"/>
              </a:spcBef>
            </a:pPr>
            <a:r>
              <a:rPr lang="en-US" sz="1400" b="1" noProof="1">
                <a:latin typeface="Courier New" pitchFamily="49" charset="0"/>
                <a:cs typeface="Courier New" pitchFamily="49" charset="0"/>
              </a:rPr>
              <a:t>50 0x001de0031</a:t>
            </a:r>
            <a:r>
              <a:rPr lang="en-US" sz="1400" b="1" dirty="0">
                <a:latin typeface="Courier New" pitchFamily="49" charset="0"/>
                <a:cs typeface="Courier New" pitchFamily="49" charset="0"/>
              </a:rPr>
              <a:t> </a:t>
            </a:r>
            <a:r>
              <a:rPr lang="en-US" sz="1400" b="1" noProof="1">
                <a:latin typeface="Courier New" pitchFamily="49" charset="0"/>
                <a:cs typeface="Courier New" pitchFamily="49" charset="0"/>
              </a:rPr>
              <a:t>mov  [r15+0xd8], ax  </a:t>
            </a:r>
          </a:p>
          <a:p>
            <a:pPr marL="225425" indent="-225425">
              <a:lnSpc>
                <a:spcPct val="100000"/>
              </a:lnSpc>
              <a:spcBef>
                <a:spcPct val="20000"/>
              </a:spcBef>
            </a:pPr>
            <a:r>
              <a:rPr lang="en-US" sz="1400" b="1" noProof="1">
                <a:latin typeface="Courier New" pitchFamily="49" charset="0"/>
                <a:cs typeface="Courier New" pitchFamily="49" charset="0"/>
              </a:rPr>
              <a:t>30 0x001de0039</a:t>
            </a:r>
            <a:r>
              <a:rPr lang="en-US" sz="1400" b="1" dirty="0">
                <a:latin typeface="Courier New" pitchFamily="49" charset="0"/>
                <a:cs typeface="Courier New" pitchFamily="49" charset="0"/>
              </a:rPr>
              <a:t> </a:t>
            </a:r>
            <a:r>
              <a:rPr lang="en-US" sz="1400" b="1" noProof="1">
                <a:latin typeface="Courier New" pitchFamily="49" charset="0"/>
                <a:cs typeface="Courier New" pitchFamily="49" charset="0"/>
              </a:rPr>
              <a:t>mov rax,  [r15+0x60] </a:t>
            </a:r>
          </a:p>
          <a:p>
            <a:pPr marL="225425" indent="-225425">
              <a:lnSpc>
                <a:spcPct val="100000"/>
              </a:lnSpc>
              <a:spcBef>
                <a:spcPct val="20000"/>
              </a:spcBef>
            </a:pPr>
            <a:r>
              <a:rPr lang="en-US" sz="1400" b="1" noProof="1">
                <a:solidFill>
                  <a:schemeClr val="folHlink"/>
                </a:solidFill>
                <a:latin typeface="Courier New" pitchFamily="49" charset="0"/>
                <a:cs typeface="Courier New" pitchFamily="49" charset="0"/>
              </a:rPr>
              <a:t>12 0x001de003d</a:t>
            </a:r>
            <a:r>
              <a:rPr lang="en-US" sz="1400" b="1" dirty="0">
                <a:solidFill>
                  <a:schemeClr val="folHlink"/>
                </a:solidFill>
                <a:latin typeface="Courier New" pitchFamily="49" charset="0"/>
                <a:cs typeface="Courier New" pitchFamily="49" charset="0"/>
              </a:rPr>
              <a:t> </a:t>
            </a:r>
            <a:r>
              <a:rPr lang="en-US" sz="1400" b="1" noProof="1">
                <a:solidFill>
                  <a:schemeClr val="folHlink"/>
                </a:solidFill>
                <a:latin typeface="Courier New" pitchFamily="49" charset="0"/>
                <a:cs typeface="Courier New" pitchFamily="49" charset="0"/>
              </a:rPr>
              <a:t>add  [r14], 0x2  </a:t>
            </a:r>
            <a:r>
              <a:rPr lang="en-US" sz="1400" b="1" dirty="0">
                <a:solidFill>
                  <a:schemeClr val="folHlink"/>
                </a:solidFill>
                <a:latin typeface="Courier New" pitchFamily="49" charset="0"/>
                <a:cs typeface="Courier New" pitchFamily="49" charset="0"/>
              </a:rPr>
              <a:t>      </a:t>
            </a:r>
            <a:r>
              <a:rPr lang="en-US" sz="1400" b="1" noProof="1">
                <a:solidFill>
                  <a:schemeClr val="folHlink"/>
                </a:solidFill>
                <a:latin typeface="Courier New" pitchFamily="49" charset="0"/>
                <a:cs typeface="Courier New" pitchFamily="49" charset="0"/>
              </a:rPr>
              <a:t>//inscount2.docount</a:t>
            </a:r>
          </a:p>
          <a:p>
            <a:pPr marL="225425" indent="-225425">
              <a:lnSpc>
                <a:spcPct val="100000"/>
              </a:lnSpc>
              <a:spcBef>
                <a:spcPct val="20000"/>
              </a:spcBef>
            </a:pPr>
            <a:r>
              <a:rPr lang="en-US" sz="1400" b="1" noProof="1">
                <a:solidFill>
                  <a:schemeClr val="bg2"/>
                </a:solidFill>
                <a:latin typeface="Courier New" pitchFamily="49" charset="0"/>
                <a:cs typeface="Courier New" pitchFamily="49" charset="0"/>
              </a:rPr>
              <a:t>40 0x001de0048 </a:t>
            </a:r>
            <a:r>
              <a:rPr lang="en-US" sz="1400" b="1" noProof="1" smtClean="0">
                <a:solidFill>
                  <a:schemeClr val="bg2"/>
                </a:solidFill>
                <a:latin typeface="Courier New" pitchFamily="49" charset="0"/>
                <a:cs typeface="Courier New" pitchFamily="49" charset="0"/>
              </a:rPr>
              <a:t>movzx </a:t>
            </a:r>
            <a:r>
              <a:rPr lang="en-US" sz="1400" b="1" noProof="1">
                <a:solidFill>
                  <a:schemeClr val="bg2"/>
                </a:solidFill>
                <a:latin typeface="Courier New" pitchFamily="49" charset="0"/>
                <a:cs typeface="Courier New" pitchFamily="49" charset="0"/>
              </a:rPr>
              <a:t>edi,</a:t>
            </a:r>
            <a:r>
              <a:rPr lang="en-US" sz="1400" b="1" dirty="0">
                <a:solidFill>
                  <a:schemeClr val="bg2"/>
                </a:solidFill>
                <a:latin typeface="Courier New" pitchFamily="49" charset="0"/>
                <a:cs typeface="Courier New" pitchFamily="49" charset="0"/>
              </a:rPr>
              <a:t> </a:t>
            </a:r>
            <a:r>
              <a:rPr lang="en-US" sz="1400" b="1" noProof="1">
                <a:solidFill>
                  <a:schemeClr val="bg2"/>
                </a:solidFill>
                <a:latin typeface="Courier New" pitchFamily="49" charset="0"/>
                <a:cs typeface="Courier New" pitchFamily="49" charset="0"/>
              </a:rPr>
              <a:t>[rax+0x2]</a:t>
            </a:r>
            <a:r>
              <a:rPr lang="en-US" sz="1400" b="1" noProof="1">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a:solidFill>
                  <a:schemeClr val="tx2"/>
                </a:solidFill>
                <a:latin typeface="Courier New" pitchFamily="49" charset="0"/>
                <a:cs typeface="Courier New" pitchFamily="49" charset="0"/>
              </a:rPr>
              <a:t>//</a:t>
            </a:r>
            <a:r>
              <a:rPr lang="en-US" sz="1400" b="1" dirty="0" err="1">
                <a:solidFill>
                  <a:schemeClr val="tx2"/>
                </a:solidFill>
                <a:latin typeface="Courier New" pitchFamily="49" charset="0"/>
                <a:cs typeface="Courier New" pitchFamily="49" charset="0"/>
              </a:rPr>
              <a:t>ecx</a:t>
            </a:r>
            <a:r>
              <a:rPr lang="en-US" sz="1400" b="1" dirty="0">
                <a:solidFill>
                  <a:schemeClr val="tx2"/>
                </a:solidFill>
                <a:latin typeface="Courier New" pitchFamily="49" charset="0"/>
                <a:cs typeface="Courier New" pitchFamily="49" charset="0"/>
              </a:rPr>
              <a:t> </a:t>
            </a:r>
            <a:r>
              <a:rPr lang="en-US" sz="1400" b="1" dirty="0" err="1">
                <a:solidFill>
                  <a:schemeClr val="tx2"/>
                </a:solidFill>
                <a:latin typeface="Courier New" pitchFamily="49" charset="0"/>
                <a:cs typeface="Courier New" pitchFamily="49" charset="0"/>
              </a:rPr>
              <a:t>alloced</a:t>
            </a:r>
            <a:r>
              <a:rPr lang="en-US" sz="1400" b="1" dirty="0">
                <a:solidFill>
                  <a:schemeClr val="tx2"/>
                </a:solidFill>
                <a:latin typeface="Courier New" pitchFamily="49" charset="0"/>
                <a:cs typeface="Courier New" pitchFamily="49" charset="0"/>
              </a:rPr>
              <a:t> to </a:t>
            </a:r>
            <a:r>
              <a:rPr lang="en-US" sz="1400" b="1" dirty="0" err="1">
                <a:solidFill>
                  <a:schemeClr val="tx2"/>
                </a:solidFill>
                <a:latin typeface="Courier New" pitchFamily="49" charset="0"/>
                <a:cs typeface="Courier New" pitchFamily="49" charset="0"/>
              </a:rPr>
              <a:t>edi</a:t>
            </a:r>
            <a:endParaRPr lang="en-US" sz="1400" b="1" noProof="1">
              <a:solidFill>
                <a:schemeClr val="tx2"/>
              </a:solidFill>
              <a:latin typeface="Courier New" pitchFamily="49" charset="0"/>
              <a:cs typeface="Courier New" pitchFamily="49" charset="0"/>
            </a:endParaRPr>
          </a:p>
          <a:p>
            <a:pPr marL="225425" indent="-225425">
              <a:lnSpc>
                <a:spcPct val="100000"/>
              </a:lnSpc>
              <a:spcBef>
                <a:spcPct val="20000"/>
              </a:spcBef>
            </a:pPr>
            <a:r>
              <a:rPr lang="en-US" sz="1400" b="1" noProof="1">
                <a:solidFill>
                  <a:srgbClr val="FF3300"/>
                </a:solidFill>
                <a:latin typeface="Courier New" pitchFamily="49" charset="0"/>
                <a:cs typeface="Courier New" pitchFamily="49" charset="0"/>
              </a:rPr>
              <a:t>22 0x001de004c</a:t>
            </a:r>
            <a:r>
              <a:rPr lang="en-US" sz="1400" b="1" dirty="0">
                <a:solidFill>
                  <a:srgbClr val="FF3300"/>
                </a:solidFill>
                <a:latin typeface="Courier New" pitchFamily="49" charset="0"/>
                <a:cs typeface="Courier New" pitchFamily="49" charset="0"/>
              </a:rPr>
              <a:t> </a:t>
            </a:r>
            <a:r>
              <a:rPr lang="en-US" sz="1400" b="1" noProof="1">
                <a:solidFill>
                  <a:srgbClr val="FF3300"/>
                </a:solidFill>
                <a:latin typeface="Courier New" pitchFamily="49" charset="0"/>
                <a:cs typeface="Courier New" pitchFamily="49" charset="0"/>
              </a:rPr>
              <a:t>push 0x77ec4612</a:t>
            </a:r>
            <a:r>
              <a:rPr lang="en-US" sz="1400" b="1" dirty="0">
                <a:solidFill>
                  <a:srgbClr val="FF3300"/>
                </a:solidFill>
                <a:latin typeface="Courier New" pitchFamily="49" charset="0"/>
                <a:cs typeface="Courier New" pitchFamily="49" charset="0"/>
              </a:rPr>
              <a:t>   //push </a:t>
            </a:r>
            <a:r>
              <a:rPr lang="en-US" sz="1400" b="1" dirty="0" err="1">
                <a:solidFill>
                  <a:srgbClr val="FF3300"/>
                </a:solidFill>
                <a:latin typeface="Courier New" pitchFamily="49" charset="0"/>
                <a:cs typeface="Courier New" pitchFamily="49" charset="0"/>
              </a:rPr>
              <a:t>retaddr</a:t>
            </a:r>
            <a:r>
              <a:rPr lang="en-US" sz="1400" b="1" noProof="1">
                <a:solidFill>
                  <a:srgbClr val="FF3300"/>
                </a:solidFill>
                <a:latin typeface="Courier New" pitchFamily="49" charset="0"/>
                <a:cs typeface="Courier New" pitchFamily="49" charset="0"/>
              </a:rPr>
              <a:t> </a:t>
            </a:r>
          </a:p>
          <a:p>
            <a:pPr marL="225425" indent="-225425">
              <a:lnSpc>
                <a:spcPct val="100000"/>
              </a:lnSpc>
              <a:spcBef>
                <a:spcPct val="20000"/>
              </a:spcBef>
            </a:pPr>
            <a:r>
              <a:rPr lang="en-US" sz="1400" b="1" noProof="1">
                <a:solidFill>
                  <a:srgbClr val="FF3300"/>
                </a:solidFill>
                <a:latin typeface="Courier New" pitchFamily="49" charset="0"/>
                <a:cs typeface="Courier New" pitchFamily="49" charset="0"/>
              </a:rPr>
              <a:t>61 0x001de0051</a:t>
            </a:r>
            <a:r>
              <a:rPr lang="en-US" sz="1400" b="1" dirty="0">
                <a:solidFill>
                  <a:srgbClr val="FF3300"/>
                </a:solidFill>
                <a:latin typeface="Courier New" pitchFamily="49" charset="0"/>
                <a:cs typeface="Courier New" pitchFamily="49" charset="0"/>
              </a:rPr>
              <a:t> </a:t>
            </a:r>
            <a:r>
              <a:rPr lang="en-US" sz="1400" b="1" noProof="1">
                <a:solidFill>
                  <a:srgbClr val="FF3300"/>
                </a:solidFill>
                <a:latin typeface="Courier New" pitchFamily="49" charset="0"/>
                <a:cs typeface="Courier New" pitchFamily="49" charset="0"/>
              </a:rPr>
              <a:t>nop  </a:t>
            </a:r>
          </a:p>
          <a:p>
            <a:pPr marL="225425" indent="-225425">
              <a:lnSpc>
                <a:spcPct val="100000"/>
              </a:lnSpc>
              <a:spcBef>
                <a:spcPct val="20000"/>
              </a:spcBef>
            </a:pPr>
            <a:r>
              <a:rPr lang="en-US" sz="1400" b="1" noProof="1">
                <a:solidFill>
                  <a:srgbClr val="FF3300"/>
                </a:solidFill>
                <a:latin typeface="Courier New" pitchFamily="49" charset="0"/>
                <a:cs typeface="Courier New" pitchFamily="49" charset="0"/>
              </a:rPr>
              <a:t>17 0x001de0052</a:t>
            </a:r>
            <a:r>
              <a:rPr lang="en-US" sz="1400" b="1" dirty="0">
                <a:solidFill>
                  <a:srgbClr val="FF3300"/>
                </a:solidFill>
                <a:latin typeface="Courier New" pitchFamily="49" charset="0"/>
                <a:cs typeface="Courier New" pitchFamily="49" charset="0"/>
              </a:rPr>
              <a:t> </a:t>
            </a:r>
            <a:r>
              <a:rPr lang="en-US" sz="1400" b="1" noProof="1">
                <a:solidFill>
                  <a:srgbClr val="FF3300"/>
                </a:solidFill>
                <a:latin typeface="Courier New" pitchFamily="49" charset="0"/>
                <a:cs typeface="Courier New" pitchFamily="49" charset="0"/>
              </a:rPr>
              <a:t>jmp 0x1deffd0 </a:t>
            </a:r>
            <a:r>
              <a:rPr lang="en-US" sz="1400" b="1" noProof="1" smtClean="0">
                <a:solidFill>
                  <a:srgbClr val="FF3300"/>
                </a:solidFill>
                <a:latin typeface="Courier New" pitchFamily="49" charset="0"/>
                <a:cs typeface="Courier New" pitchFamily="49" charset="0"/>
              </a:rPr>
              <a:t>(PIN-VM)</a:t>
            </a:r>
            <a:r>
              <a:rPr lang="en-US" sz="1400" b="1" dirty="0" smtClean="0">
                <a:solidFill>
                  <a:srgbClr val="FF3300"/>
                </a:solidFill>
                <a:latin typeface="Courier New" pitchFamily="49" charset="0"/>
                <a:cs typeface="Courier New" pitchFamily="49" charset="0"/>
              </a:rPr>
              <a:t>//</a:t>
            </a:r>
            <a:r>
              <a:rPr lang="en-US" sz="1400" b="1" dirty="0">
                <a:solidFill>
                  <a:srgbClr val="FF3300"/>
                </a:solidFill>
                <a:latin typeface="Courier New" pitchFamily="49" charset="0"/>
                <a:cs typeface="Courier New" pitchFamily="49" charset="0"/>
              </a:rPr>
              <a:t>patched in future</a:t>
            </a:r>
            <a:endParaRPr lang="en-US" sz="1400" b="1" noProof="1">
              <a:solidFill>
                <a:srgbClr val="FF3300"/>
              </a:solidFill>
              <a:latin typeface="Courier New" pitchFamily="49" charset="0"/>
              <a:cs typeface="Courier New" pitchFamily="49" charset="0"/>
            </a:endParaRPr>
          </a:p>
          <a:p>
            <a:pPr marL="225425" indent="-225425">
              <a:lnSpc>
                <a:spcPct val="100000"/>
              </a:lnSpc>
              <a:spcBef>
                <a:spcPct val="20000"/>
              </a:spcBef>
            </a:pPr>
            <a:r>
              <a:rPr lang="en-US" sz="1400" b="1" noProof="1" smtClean="0">
                <a:solidFill>
                  <a:srgbClr val="FF33CC"/>
                </a:solidFill>
                <a:latin typeface="Courier New" pitchFamily="49" charset="0"/>
                <a:cs typeface="Courier New" pitchFamily="49" charset="0"/>
              </a:rPr>
              <a:t>(</a:t>
            </a:r>
            <a:endParaRPr lang="en-US" sz="1400" b="1" dirty="0">
              <a:solidFill>
                <a:srgbClr val="FF3300"/>
              </a:solidFill>
              <a:latin typeface="Courier New" pitchFamily="49" charset="0"/>
              <a:cs typeface="Courier New" pitchFamily="49" charset="0"/>
            </a:endParaRPr>
          </a:p>
        </p:txBody>
      </p:sp>
      <p:sp>
        <p:nvSpPr>
          <p:cNvPr id="5" name="Rectangle 6"/>
          <p:cNvSpPr>
            <a:spLocks noChangeArrowheads="1"/>
          </p:cNvSpPr>
          <p:nvPr/>
        </p:nvSpPr>
        <p:spPr bwMode="auto">
          <a:xfrm>
            <a:off x="0" y="-1"/>
            <a:ext cx="3681664" cy="1227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marL="225425" indent="-225425">
              <a:lnSpc>
                <a:spcPct val="100000"/>
              </a:lnSpc>
              <a:spcBef>
                <a:spcPct val="20000"/>
              </a:spcBef>
            </a:pPr>
            <a:r>
              <a:rPr lang="en-US" sz="1400" dirty="0">
                <a:latin typeface="Courier New" pitchFamily="49" charset="0"/>
                <a:cs typeface="Courier New" pitchFamily="49" charset="0"/>
              </a:rPr>
              <a:t>     APP IP </a:t>
            </a:r>
          </a:p>
          <a:p>
            <a:pPr marL="225425" indent="-225425">
              <a:lnSpc>
                <a:spcPct val="100000"/>
              </a:lnSpc>
              <a:spcBef>
                <a:spcPct val="20000"/>
              </a:spcBef>
            </a:pPr>
            <a:r>
              <a:rPr lang="en-US" sz="1400" b="1" dirty="0">
                <a:solidFill>
                  <a:schemeClr val="bg2"/>
                </a:solidFill>
                <a:latin typeface="Courier New" pitchFamily="49" charset="0"/>
                <a:cs typeface="Courier New" pitchFamily="49" charset="0"/>
              </a:rPr>
              <a:t> </a:t>
            </a:r>
            <a:r>
              <a:rPr lang="en-US" sz="1400" b="1" noProof="1">
                <a:solidFill>
                  <a:schemeClr val="bg2"/>
                </a:solidFill>
                <a:latin typeface="Courier New" pitchFamily="49" charset="0"/>
                <a:cs typeface="Courier New" pitchFamily="49" charset="0"/>
              </a:rPr>
              <a:t>2 0x77ec4600</a:t>
            </a:r>
            <a:r>
              <a:rPr lang="en-US" sz="1400" b="1" dirty="0">
                <a:solidFill>
                  <a:schemeClr val="bg2"/>
                </a:solidFill>
                <a:latin typeface="Courier New" pitchFamily="49" charset="0"/>
                <a:cs typeface="Courier New" pitchFamily="49" charset="0"/>
              </a:rPr>
              <a:t> </a:t>
            </a:r>
            <a:r>
              <a:rPr lang="en-US" sz="1400" b="1" noProof="1">
                <a:solidFill>
                  <a:schemeClr val="bg2"/>
                </a:solidFill>
                <a:latin typeface="Courier New" pitchFamily="49" charset="0"/>
                <a:cs typeface="Courier New" pitchFamily="49" charset="0"/>
              </a:rPr>
              <a:t>cmp   rax, rdx</a:t>
            </a:r>
            <a:r>
              <a:rPr lang="en-US" sz="1400" b="1" noProof="1">
                <a:latin typeface="Courier New" pitchFamily="49" charset="0"/>
                <a:cs typeface="Courier New" pitchFamily="49" charset="0"/>
              </a:rPr>
              <a:t> </a:t>
            </a:r>
          </a:p>
          <a:p>
            <a:pPr marL="225425" indent="-225425">
              <a:lnSpc>
                <a:spcPct val="100000"/>
              </a:lnSpc>
              <a:spcBef>
                <a:spcPct val="20000"/>
              </a:spcBef>
            </a:pPr>
            <a:r>
              <a:rPr lang="en-US" sz="1400" b="1" noProof="1">
                <a:solidFill>
                  <a:srgbClr val="FF33CC"/>
                </a:solidFill>
                <a:latin typeface="Courier New" pitchFamily="49" charset="0"/>
                <a:cs typeface="Courier New" pitchFamily="49" charset="0"/>
              </a:rPr>
              <a:t>22 0x77ec4603 jz</a:t>
            </a:r>
            <a:r>
              <a:rPr lang="en-US" sz="1400" b="1" dirty="0">
                <a:solidFill>
                  <a:srgbClr val="FF33CC"/>
                </a:solidFill>
                <a:latin typeface="Courier New" pitchFamily="49" charset="0"/>
                <a:cs typeface="Courier New" pitchFamily="49" charset="0"/>
              </a:rPr>
              <a:t>    </a:t>
            </a:r>
            <a:r>
              <a:rPr lang="en-US" sz="1400" b="1" noProof="1">
                <a:solidFill>
                  <a:srgbClr val="FF33CC"/>
                </a:solidFill>
                <a:latin typeface="Courier New" pitchFamily="49" charset="0"/>
                <a:cs typeface="Courier New" pitchFamily="49" charset="0"/>
              </a:rPr>
              <a:t>0x77f1eac9</a:t>
            </a:r>
            <a:r>
              <a:rPr lang="en-US" sz="1400" b="1" noProof="1">
                <a:solidFill>
                  <a:schemeClr val="bg2"/>
                </a:solidFill>
                <a:latin typeface="Courier New" pitchFamily="49" charset="0"/>
                <a:cs typeface="Courier New" pitchFamily="49" charset="0"/>
              </a:rPr>
              <a:t> </a:t>
            </a:r>
          </a:p>
          <a:p>
            <a:pPr marL="225425" indent="-225425">
              <a:lnSpc>
                <a:spcPct val="100000"/>
              </a:lnSpc>
              <a:spcBef>
                <a:spcPct val="20000"/>
              </a:spcBef>
            </a:pPr>
            <a:r>
              <a:rPr lang="en-US" sz="1400" b="1" noProof="1">
                <a:solidFill>
                  <a:schemeClr val="bg2"/>
                </a:solidFill>
                <a:latin typeface="Courier New" pitchFamily="49" charset="0"/>
                <a:cs typeface="Courier New" pitchFamily="49" charset="0"/>
              </a:rPr>
              <a:t>40 0x77ec4609 movzx ecx, [rax+0x2]</a:t>
            </a:r>
            <a:endParaRPr lang="en-US" sz="1400" b="1" dirty="0">
              <a:solidFill>
                <a:schemeClr val="bg2"/>
              </a:solidFill>
              <a:latin typeface="Courier New" pitchFamily="49" charset="0"/>
              <a:cs typeface="Courier New" pitchFamily="49" charset="0"/>
            </a:endParaRPr>
          </a:p>
          <a:p>
            <a:pPr marL="225425" indent="-225425">
              <a:lnSpc>
                <a:spcPct val="100000"/>
              </a:lnSpc>
              <a:spcBef>
                <a:spcPct val="20000"/>
              </a:spcBef>
            </a:pPr>
            <a:r>
              <a:rPr lang="en-US" sz="1400" b="1" noProof="1">
                <a:solidFill>
                  <a:srgbClr val="FF3300"/>
                </a:solidFill>
                <a:latin typeface="Courier New" pitchFamily="49" charset="0"/>
                <a:cs typeface="Courier New" pitchFamily="49" charset="0"/>
              </a:rPr>
              <a:t>37 0x77ec460d call  0x77ef7870</a:t>
            </a:r>
            <a:r>
              <a:rPr lang="en-US" sz="1400" noProof="1">
                <a:latin typeface="Courier New" pitchFamily="49" charset="0"/>
                <a:cs typeface="Courier New" pitchFamily="49" charset="0"/>
              </a:rPr>
              <a:t> </a:t>
            </a:r>
            <a:endParaRPr lang="en-US" sz="1400" dirty="0">
              <a:latin typeface="Courier New" pitchFamily="49" charset="0"/>
              <a:cs typeface="Courier New" pitchFamily="49" charset="0"/>
            </a:endParaRPr>
          </a:p>
        </p:txBody>
      </p:sp>
      <p:sp>
        <p:nvSpPr>
          <p:cNvPr id="6" name="AutoShape 7"/>
          <p:cNvSpPr>
            <a:spLocks/>
          </p:cNvSpPr>
          <p:nvPr/>
        </p:nvSpPr>
        <p:spPr bwMode="auto">
          <a:xfrm>
            <a:off x="4360319" y="3896973"/>
            <a:ext cx="754063" cy="839787"/>
          </a:xfrm>
          <a:prstGeom prst="rightBrace">
            <a:avLst>
              <a:gd name="adj1" fmla="val 9281"/>
              <a:gd name="adj2" fmla="val 50000"/>
            </a:avLst>
          </a:prstGeom>
          <a:noFill/>
          <a:ln w="19050">
            <a:solidFill>
              <a:schemeClr val="tx1">
                <a:alpha val="70195"/>
              </a:schemeClr>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7" name="Text Box 8"/>
          <p:cNvSpPr txBox="1">
            <a:spLocks noChangeArrowheads="1"/>
          </p:cNvSpPr>
          <p:nvPr/>
        </p:nvSpPr>
        <p:spPr bwMode="auto">
          <a:xfrm>
            <a:off x="5114382" y="4068422"/>
            <a:ext cx="7413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r>
              <a:rPr lang="en-US" sz="1100" dirty="0">
                <a:latin typeface="Courier New" pitchFamily="49" charset="0"/>
                <a:cs typeface="Courier New" pitchFamily="49" charset="0"/>
              </a:rPr>
              <a:t>save status flags</a:t>
            </a:r>
          </a:p>
        </p:txBody>
      </p:sp>
      <p:sp>
        <p:nvSpPr>
          <p:cNvPr id="8" name="AutoShape 73"/>
          <p:cNvSpPr>
            <a:spLocks noChangeArrowheads="1"/>
          </p:cNvSpPr>
          <p:nvPr/>
        </p:nvSpPr>
        <p:spPr bwMode="auto">
          <a:xfrm>
            <a:off x="6985" y="1494920"/>
            <a:ext cx="2471520" cy="915385"/>
          </a:xfrm>
          <a:prstGeom prst="wedgeRectCallout">
            <a:avLst>
              <a:gd name="adj1" fmla="val -6829"/>
              <a:gd name="adj2" fmla="val -80595"/>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b="1" dirty="0">
                <a:solidFill>
                  <a:schemeClr val="bg2"/>
                </a:solidFill>
              </a:rPr>
              <a:t>Application Trace</a:t>
            </a:r>
          </a:p>
          <a:p>
            <a:r>
              <a:rPr lang="en-US" b="1" dirty="0" smtClean="0">
                <a:solidFill>
                  <a:schemeClr val="bg2"/>
                </a:solidFill>
              </a:rPr>
              <a:t>How </a:t>
            </a:r>
            <a:r>
              <a:rPr lang="en-US" b="1" dirty="0">
                <a:solidFill>
                  <a:schemeClr val="bg2"/>
                </a:solidFill>
              </a:rPr>
              <a:t>many BBLs in this trace?</a:t>
            </a:r>
          </a:p>
        </p:txBody>
      </p:sp>
      <p:sp>
        <p:nvSpPr>
          <p:cNvPr id="11" name="AutoShape 73"/>
          <p:cNvSpPr>
            <a:spLocks noChangeArrowheads="1"/>
          </p:cNvSpPr>
          <p:nvPr/>
        </p:nvSpPr>
        <p:spPr bwMode="auto">
          <a:xfrm>
            <a:off x="7380204" y="437995"/>
            <a:ext cx="1679575" cy="1985327"/>
          </a:xfrm>
          <a:prstGeom prst="wedgeRectCallout">
            <a:avLst>
              <a:gd name="adj1" fmla="val -330746"/>
              <a:gd name="adj2" fmla="val 114327"/>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b="1" dirty="0">
                <a:solidFill>
                  <a:schemeClr val="bg2"/>
                </a:solidFill>
              </a:rPr>
              <a:t>r15 allocated by Pin</a:t>
            </a:r>
          </a:p>
          <a:p>
            <a:endParaRPr lang="en-US" b="1" dirty="0">
              <a:solidFill>
                <a:schemeClr val="bg2"/>
              </a:solidFill>
            </a:endParaRPr>
          </a:p>
          <a:p>
            <a:r>
              <a:rPr lang="en-US" b="1" dirty="0">
                <a:solidFill>
                  <a:schemeClr val="bg2"/>
                </a:solidFill>
              </a:rPr>
              <a:t>Points to </a:t>
            </a:r>
          </a:p>
          <a:p>
            <a:r>
              <a:rPr lang="en-US" b="1" dirty="0">
                <a:solidFill>
                  <a:schemeClr val="bg2"/>
                </a:solidFill>
              </a:rPr>
              <a:t>per-thread spill area</a:t>
            </a:r>
          </a:p>
          <a:p>
            <a:endParaRPr lang="en-US" b="1" dirty="0">
              <a:solidFill>
                <a:schemeClr val="bg2"/>
              </a:solidFill>
            </a:endParaRPr>
          </a:p>
        </p:txBody>
      </p:sp>
      <p:sp>
        <p:nvSpPr>
          <p:cNvPr id="10" name="AutoShape 73"/>
          <p:cNvSpPr>
            <a:spLocks noChangeArrowheads="1"/>
          </p:cNvSpPr>
          <p:nvPr/>
        </p:nvSpPr>
        <p:spPr bwMode="auto">
          <a:xfrm>
            <a:off x="4040513" y="52932"/>
            <a:ext cx="2453589" cy="1765945"/>
          </a:xfrm>
          <a:prstGeom prst="wedgeRectCallout">
            <a:avLst>
              <a:gd name="adj1" fmla="val -112684"/>
              <a:gd name="adj2" fmla="val 87363"/>
            </a:avLst>
          </a:prstGeom>
          <a:noFill/>
          <a:ln w="19050" algn="ctr">
            <a:solidFill>
              <a:schemeClr val="tx1">
                <a:alpha val="70195"/>
              </a:schemeClr>
            </a:solidFill>
            <a:miter lim="800000"/>
            <a:headEnd/>
            <a:tailEnd/>
          </a:ln>
          <a:extLst/>
        </p:spPr>
        <p:txBody>
          <a:bodyPr/>
          <a:lstStyle/>
          <a:p>
            <a:r>
              <a:rPr lang="en-US" b="1" dirty="0">
                <a:solidFill>
                  <a:schemeClr val="bg2"/>
                </a:solidFill>
              </a:rPr>
              <a:t>Compiler generated code for </a:t>
            </a:r>
            <a:r>
              <a:rPr lang="en-US" b="1" dirty="0" err="1">
                <a:solidFill>
                  <a:schemeClr val="bg2"/>
                </a:solidFill>
              </a:rPr>
              <a:t>docount</a:t>
            </a:r>
            <a:endParaRPr lang="en-US" b="1" dirty="0">
              <a:solidFill>
                <a:schemeClr val="bg2"/>
              </a:solidFill>
            </a:endParaRPr>
          </a:p>
          <a:p>
            <a:r>
              <a:rPr lang="en-US" b="1" dirty="0" err="1">
                <a:solidFill>
                  <a:schemeClr val="bg2"/>
                </a:solidFill>
              </a:rPr>
              <a:t>Inlined</a:t>
            </a:r>
            <a:r>
              <a:rPr lang="en-US" b="1" dirty="0">
                <a:solidFill>
                  <a:schemeClr val="bg2"/>
                </a:solidFill>
              </a:rPr>
              <a:t> by Pin</a:t>
            </a:r>
          </a:p>
          <a:p>
            <a:r>
              <a:rPr lang="en-US" b="1" dirty="0">
                <a:solidFill>
                  <a:schemeClr val="bg2"/>
                </a:solidFill>
              </a:rPr>
              <a:t>r14 allocated by Pin</a:t>
            </a:r>
          </a:p>
          <a:p>
            <a:endParaRPr lang="en-US" b="1" dirty="0">
              <a:solidFill>
                <a:schemeClr val="bg2"/>
              </a:solidFill>
            </a:endParaRPr>
          </a:p>
        </p:txBody>
      </p:sp>
    </p:spTree>
    <p:custDataLst>
      <p:tags r:id="rId1"/>
    </p:custDataLst>
    <p:extLst>
      <p:ext uri="{BB962C8B-B14F-4D97-AF65-F5344CB8AC3E}">
        <p14:creationId xmlns:p14="http://schemas.microsoft.com/office/powerpoint/2010/main" val="3397229898"/>
      </p:ext>
    </p:extLst>
  </p:cSld>
  <p:clrMapOvr>
    <a:masterClrMapping/>
  </p:clrMapOvr>
  <p:transition advTm="32195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0" grpId="0" animBg="1"/>
      <p:bldP spid="1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sz="quarter" idx="13"/>
          </p:nvPr>
        </p:nvSpPr>
        <p:spPr/>
        <p:txBody>
          <a:bodyPr/>
          <a:lstStyle/>
          <a:p>
            <a:r>
              <a:rPr lang="en-US" dirty="0" smtClean="0"/>
              <a:t>The “Hello (DBI) World” is instruction counting</a:t>
            </a:r>
          </a:p>
          <a:p>
            <a:r>
              <a:rPr lang="en-US" dirty="0" smtClean="0"/>
              <a:t>There are various levels of granularity we can instrument as well as various points we can instrument in</a:t>
            </a:r>
          </a:p>
          <a:p>
            <a:r>
              <a:rPr lang="en-US" dirty="0" smtClean="0"/>
              <a:t>Instrumentation routines are called once, analysis routines are called every time</a:t>
            </a:r>
          </a:p>
          <a:p>
            <a:r>
              <a:rPr lang="en-US" dirty="0" smtClean="0"/>
              <a:t>Performance is better when working at higher granularity, when your heavy work is done in instrumentation routines and when your code is inline-able or you use conditional instrumentation</a:t>
            </a:r>
          </a:p>
        </p:txBody>
      </p:sp>
    </p:spTree>
    <p:extLst>
      <p:ext uri="{BB962C8B-B14F-4D97-AF65-F5344CB8AC3E}">
        <p14:creationId xmlns:p14="http://schemas.microsoft.com/office/powerpoint/2010/main" val="108339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 </a:t>
            </a:r>
            <a:r>
              <a:rPr lang="en-US" dirty="0" smtClean="0"/>
              <a:t>injection</a:t>
            </a:r>
            <a:endParaRPr lang="en-US" dirty="0"/>
          </a:p>
        </p:txBody>
      </p:sp>
      <p:sp>
        <p:nvSpPr>
          <p:cNvPr id="3" name="Content Placeholder 2"/>
          <p:cNvSpPr>
            <a:spLocks noGrp="1"/>
          </p:cNvSpPr>
          <p:nvPr>
            <p:ph sz="quarter" idx="13"/>
          </p:nvPr>
        </p:nvSpPr>
        <p:spPr/>
        <p:txBody>
          <a:bodyPr/>
          <a:lstStyle/>
          <a:p>
            <a:r>
              <a:rPr lang="en-US" dirty="0" smtClean="0"/>
              <a:t>Also known as “Early Injection”</a:t>
            </a:r>
            <a:endParaRPr lang="en-US" dirty="0"/>
          </a:p>
          <a:p>
            <a:r>
              <a:rPr lang="en-US" dirty="0" smtClean="0"/>
              <a:t>Allows you to instrument every instruction in the process starting from the very first loader instruction</a:t>
            </a:r>
            <a:endParaRPr lang="en-US" dirty="0"/>
          </a:p>
        </p:txBody>
      </p:sp>
    </p:spTree>
    <p:extLst>
      <p:ext uri="{BB962C8B-B14F-4D97-AF65-F5344CB8AC3E}">
        <p14:creationId xmlns:p14="http://schemas.microsoft.com/office/powerpoint/2010/main" val="3573939935"/>
      </p:ext>
    </p:extLst>
  </p:cSld>
  <p:clrMapOvr>
    <a:masterClrMapping/>
  </p:clrMapOvr>
  <mc:AlternateContent xmlns:mc="http://schemas.openxmlformats.org/markup-compatibility/2006" xmlns:p14="http://schemas.microsoft.com/office/powerpoint/2010/main">
    <mc:Choice Requires="p14">
      <p:transition spd="slow" p14:dur="2000" advTm="25195"/>
    </mc:Choice>
    <mc:Fallback xmlns="">
      <p:transition spd="slow" advTm="2519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23" name="AutoShape 55"/>
          <p:cNvSpPr>
            <a:spLocks noChangeArrowheads="1"/>
          </p:cNvSpPr>
          <p:nvPr/>
        </p:nvSpPr>
        <p:spPr bwMode="auto">
          <a:xfrm>
            <a:off x="3600450" y="300038"/>
            <a:ext cx="4757738" cy="333375"/>
          </a:xfrm>
          <a:prstGeom prst="wedgeRectCallout">
            <a:avLst>
              <a:gd name="adj1" fmla="val -29611"/>
              <a:gd name="adj2" fmla="val 9238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lstStyle/>
          <a:p>
            <a:pPr eaLnBrk="0" fontAlgn="base" hangingPunct="0">
              <a:lnSpc>
                <a:spcPct val="80000"/>
              </a:lnSpc>
              <a:spcBef>
                <a:spcPct val="50000"/>
              </a:spcBef>
              <a:spcAft>
                <a:spcPct val="0"/>
              </a:spcAft>
            </a:pPr>
            <a:r>
              <a:rPr lang="en-US" sz="1600" smtClean="0">
                <a:solidFill>
                  <a:srgbClr val="000000"/>
                </a:solidFill>
                <a:cs typeface="Arial" pitchFamily="34" charset="0"/>
              </a:rPr>
              <a:t>pin  </a:t>
            </a:r>
            <a:r>
              <a:rPr lang="en-US" sz="1600" smtClean="0">
                <a:solidFill>
                  <a:srgbClr val="000000"/>
                </a:solidFill>
                <a:latin typeface="Arial" pitchFamily="34" charset="0"/>
                <a:cs typeface="Arial" pitchFamily="34" charset="0"/>
              </a:rPr>
              <a:t>–</a:t>
            </a:r>
            <a:r>
              <a:rPr lang="en-US" sz="1600" smtClean="0">
                <a:solidFill>
                  <a:srgbClr val="000000"/>
                </a:solidFill>
                <a:cs typeface="Arial" pitchFamily="34" charset="0"/>
              </a:rPr>
              <a:t>t inscount.so  </a:t>
            </a:r>
            <a:r>
              <a:rPr lang="en-US" sz="1600" smtClean="0">
                <a:solidFill>
                  <a:srgbClr val="000000"/>
                </a:solidFill>
                <a:latin typeface="Arial" pitchFamily="34" charset="0"/>
                <a:cs typeface="Arial" pitchFamily="34" charset="0"/>
              </a:rPr>
              <a:t>–</a:t>
            </a:r>
            <a:r>
              <a:rPr lang="en-US" sz="1600" smtClean="0">
                <a:solidFill>
                  <a:srgbClr val="000000"/>
                </a:solidFill>
                <a:cs typeface="Arial" pitchFamily="34" charset="0"/>
              </a:rPr>
              <a:t> gzip  input.txt</a:t>
            </a:r>
          </a:p>
        </p:txBody>
      </p:sp>
      <p:sp>
        <p:nvSpPr>
          <p:cNvPr id="135173" name="AutoShape 5"/>
          <p:cNvSpPr>
            <a:spLocks noChangeArrowheads="1"/>
          </p:cNvSpPr>
          <p:nvPr/>
        </p:nvSpPr>
        <p:spPr bwMode="auto">
          <a:xfrm>
            <a:off x="4140200" y="222250"/>
            <a:ext cx="4448175" cy="333375"/>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lstStyle/>
          <a:p>
            <a:pPr eaLnBrk="0" fontAlgn="base" hangingPunct="0">
              <a:lnSpc>
                <a:spcPct val="80000"/>
              </a:lnSpc>
              <a:spcBef>
                <a:spcPct val="50000"/>
              </a:spcBef>
              <a:spcAft>
                <a:spcPct val="0"/>
              </a:spcAft>
            </a:pPr>
            <a:r>
              <a:rPr lang="en-US" sz="1600" smtClean="0">
                <a:solidFill>
                  <a:srgbClr val="000000"/>
                </a:solidFill>
                <a:cs typeface="Arial" pitchFamily="34" charset="0"/>
              </a:rPr>
              <a:t>Linux Invocation+Injection</a:t>
            </a:r>
          </a:p>
        </p:txBody>
      </p:sp>
      <p:sp>
        <p:nvSpPr>
          <p:cNvPr id="135174" name="AutoShape 6"/>
          <p:cNvSpPr>
            <a:spLocks noChangeArrowheads="1"/>
          </p:cNvSpPr>
          <p:nvPr/>
        </p:nvSpPr>
        <p:spPr bwMode="auto">
          <a:xfrm>
            <a:off x="4548188" y="319088"/>
            <a:ext cx="4448175" cy="333375"/>
          </a:xfrm>
          <a:prstGeom prst="wedgeRectCallout">
            <a:avLst>
              <a:gd name="adj1" fmla="val -44681"/>
              <a:gd name="adj2" fmla="val 176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lstStyle/>
          <a:p>
            <a:pPr eaLnBrk="0" fontAlgn="base" hangingPunct="0">
              <a:lnSpc>
                <a:spcPct val="80000"/>
              </a:lnSpc>
              <a:spcBef>
                <a:spcPct val="50000"/>
              </a:spcBef>
              <a:spcAft>
                <a:spcPct val="0"/>
              </a:spcAft>
            </a:pPr>
            <a:r>
              <a:rPr lang="en-US" sz="1200" smtClean="0">
                <a:solidFill>
                  <a:srgbClr val="000000"/>
                </a:solidFill>
                <a:cs typeface="Arial" pitchFamily="34" charset="0"/>
              </a:rPr>
              <a:t>  </a:t>
            </a:r>
            <a:r>
              <a:rPr lang="en-US" sz="1600" smtClean="0">
                <a:solidFill>
                  <a:srgbClr val="000000"/>
                </a:solidFill>
                <a:cs typeface="Arial" pitchFamily="34" charset="0"/>
              </a:rPr>
              <a:t>gzip input.txt</a:t>
            </a:r>
          </a:p>
        </p:txBody>
      </p:sp>
      <p:sp>
        <p:nvSpPr>
          <p:cNvPr id="135176" name="AutoShape 8"/>
          <p:cNvSpPr>
            <a:spLocks noChangeArrowheads="1"/>
          </p:cNvSpPr>
          <p:nvPr/>
        </p:nvSpPr>
        <p:spPr bwMode="auto">
          <a:xfrm rot="5400000">
            <a:off x="5416550" y="2252663"/>
            <a:ext cx="5568950" cy="1403350"/>
          </a:xfrm>
          <a:prstGeom prst="roundRect">
            <a:avLst>
              <a:gd name="adj" fmla="val 16667"/>
            </a:avLst>
          </a:prstGeom>
          <a:noFill/>
          <a:ln w="50800"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sp>
        <p:nvSpPr>
          <p:cNvPr id="135181" name="Text Box 13"/>
          <p:cNvSpPr txBox="1">
            <a:spLocks noChangeArrowheads="1"/>
          </p:cNvSpPr>
          <p:nvPr/>
        </p:nvSpPr>
        <p:spPr bwMode="auto">
          <a:xfrm>
            <a:off x="7900988" y="200025"/>
            <a:ext cx="1243012"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fontAlgn="base">
              <a:spcBef>
                <a:spcPct val="50000"/>
              </a:spcBef>
              <a:spcAft>
                <a:spcPct val="0"/>
              </a:spcAft>
            </a:pPr>
            <a:r>
              <a:rPr lang="en-US" sz="1800" b="1" dirty="0" smtClean="0">
                <a:solidFill>
                  <a:srgbClr val="0860A8"/>
                </a:solidFill>
                <a:latin typeface="Arial" pitchFamily="34" charset="0"/>
              </a:rPr>
              <a:t>Child (Injector)</a:t>
            </a:r>
          </a:p>
        </p:txBody>
      </p:sp>
      <p:sp>
        <p:nvSpPr>
          <p:cNvPr id="135210" name="AutoShape 42"/>
          <p:cNvSpPr>
            <a:spLocks noChangeArrowheads="1"/>
          </p:cNvSpPr>
          <p:nvPr/>
        </p:nvSpPr>
        <p:spPr bwMode="auto">
          <a:xfrm rot="-5400000">
            <a:off x="-1804194" y="2389982"/>
            <a:ext cx="5745163" cy="1409700"/>
          </a:xfrm>
          <a:prstGeom prst="roundRect">
            <a:avLst>
              <a:gd name="adj" fmla="val 16667"/>
            </a:avLst>
          </a:prstGeom>
          <a:noFill/>
          <a:ln w="571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sp>
        <p:nvSpPr>
          <p:cNvPr id="135211" name="Text Box 43"/>
          <p:cNvSpPr txBox="1">
            <a:spLocks noChangeArrowheads="1"/>
          </p:cNvSpPr>
          <p:nvPr/>
        </p:nvSpPr>
        <p:spPr bwMode="auto">
          <a:xfrm>
            <a:off x="0" y="306388"/>
            <a:ext cx="164941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fontAlgn="base">
              <a:spcBef>
                <a:spcPct val="50000"/>
              </a:spcBef>
              <a:spcAft>
                <a:spcPct val="0"/>
              </a:spcAft>
            </a:pPr>
            <a:r>
              <a:rPr lang="en-US" sz="1800" b="1" smtClean="0">
                <a:solidFill>
                  <a:srgbClr val="0860A8"/>
                </a:solidFill>
                <a:latin typeface="Arial" pitchFamily="34" charset="0"/>
              </a:rPr>
              <a:t>Pin (Injectee)</a:t>
            </a:r>
          </a:p>
        </p:txBody>
      </p:sp>
      <p:sp>
        <p:nvSpPr>
          <p:cNvPr id="135224" name="AutoShape 56"/>
          <p:cNvSpPr>
            <a:spLocks noChangeArrowheads="1"/>
          </p:cNvSpPr>
          <p:nvPr/>
        </p:nvSpPr>
        <p:spPr bwMode="auto">
          <a:xfrm>
            <a:off x="4246563" y="217488"/>
            <a:ext cx="4448175" cy="333375"/>
          </a:xfrm>
          <a:prstGeom prst="wedgeRectCallout">
            <a:avLst>
              <a:gd name="adj1" fmla="val -39292"/>
              <a:gd name="adj2" fmla="val 1628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lstStyle/>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cxnSp>
        <p:nvCxnSpPr>
          <p:cNvPr id="44042" name="AutoShape 64"/>
          <p:cNvCxnSpPr>
            <a:cxnSpLocks noChangeShapeType="1"/>
            <a:stCxn id="135176" idx="3"/>
          </p:cNvCxnSpPr>
          <p:nvPr/>
        </p:nvCxnSpPr>
        <p:spPr bwMode="auto">
          <a:xfrm>
            <a:off x="8201025" y="5764213"/>
            <a:ext cx="1588" cy="1587"/>
          </a:xfrm>
          <a:prstGeom prst="bentConnector2">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miter lim="800000"/>
                <a:headEnd/>
                <a:tailEnd type="triangle" w="med" len="med"/>
              </a14:hiddenLine>
            </a:ext>
          </a:extLst>
        </p:spPr>
      </p:cxnSp>
      <p:sp>
        <p:nvSpPr>
          <p:cNvPr id="135237" name="AutoShape 69"/>
          <p:cNvSpPr>
            <a:spLocks noChangeArrowheads="1"/>
          </p:cNvSpPr>
          <p:nvPr/>
        </p:nvSpPr>
        <p:spPr bwMode="auto">
          <a:xfrm>
            <a:off x="4205288" y="655638"/>
            <a:ext cx="4938712" cy="830262"/>
          </a:xfrm>
          <a:prstGeom prst="wedgeEllipseCallout">
            <a:avLst>
              <a:gd name="adj1" fmla="val -27273"/>
              <a:gd name="adj2" fmla="val -63574"/>
            </a:avLst>
          </a:prstGeom>
          <a:noFill/>
          <a:ln w="6350" algn="ctr">
            <a:solidFill>
              <a:srgbClr val="292929">
                <a:alpha val="70195"/>
              </a:srgb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400" smtClean="0">
                <a:solidFill>
                  <a:srgbClr val="000000"/>
                </a:solidFill>
                <a:cs typeface="Arial" pitchFamily="34" charset="0"/>
              </a:rPr>
              <a:t>PinTool that counts application instructions executed, prints Count at end</a:t>
            </a:r>
          </a:p>
        </p:txBody>
      </p:sp>
      <p:sp>
        <p:nvSpPr>
          <p:cNvPr id="44044" name="Line 82"/>
          <p:cNvSpPr>
            <a:spLocks noChangeShapeType="1"/>
          </p:cNvSpPr>
          <p:nvPr/>
        </p:nvSpPr>
        <p:spPr bwMode="auto">
          <a:xfrm flipH="1" flipV="1">
            <a:off x="1854200" y="1147763"/>
            <a:ext cx="3397250" cy="11001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type="triangle" w="med" len="med"/>
              </a14:hiddenLine>
            </a:ext>
          </a:extLst>
        </p:spPr>
        <p:txBody>
          <a:bodyPr>
            <a:spAutoFit/>
          </a:bodyPr>
          <a:lstStyle/>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grpSp>
        <p:nvGrpSpPr>
          <p:cNvPr id="2" name="Group 91"/>
          <p:cNvGrpSpPr>
            <a:grpSpLocks/>
          </p:cNvGrpSpPr>
          <p:nvPr/>
        </p:nvGrpSpPr>
        <p:grpSpPr bwMode="auto">
          <a:xfrm>
            <a:off x="1828800" y="0"/>
            <a:ext cx="5607050" cy="247650"/>
            <a:chOff x="1175" y="247"/>
            <a:chExt cx="1096" cy="141"/>
          </a:xfrm>
        </p:grpSpPr>
        <p:sp>
          <p:nvSpPr>
            <p:cNvPr id="44086" name="Line 36"/>
            <p:cNvSpPr>
              <a:spLocks noChangeShapeType="1"/>
            </p:cNvSpPr>
            <p:nvPr/>
          </p:nvSpPr>
          <p:spPr bwMode="auto">
            <a:xfrm flipH="1" flipV="1">
              <a:off x="1175" y="388"/>
              <a:ext cx="1096" cy="0"/>
            </a:xfrm>
            <a:prstGeom prst="line">
              <a:avLst/>
            </a:prstGeom>
            <a:noFill/>
            <a:ln w="508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sp>
          <p:nvSpPr>
            <p:cNvPr id="44087" name="Text Box 83"/>
            <p:cNvSpPr txBox="1">
              <a:spLocks noChangeArrowheads="1"/>
            </p:cNvSpPr>
            <p:nvPr/>
          </p:nvSpPr>
          <p:spPr bwMode="auto">
            <a:xfrm>
              <a:off x="1292" y="247"/>
              <a:ext cx="7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fork</a:t>
              </a:r>
            </a:p>
          </p:txBody>
        </p:sp>
      </p:grpSp>
      <p:sp>
        <p:nvSpPr>
          <p:cNvPr id="135263" name="AutoShape 95"/>
          <p:cNvSpPr>
            <a:spLocks noChangeArrowheads="1"/>
          </p:cNvSpPr>
          <p:nvPr/>
        </p:nvSpPr>
        <p:spPr bwMode="auto">
          <a:xfrm>
            <a:off x="2098675" y="347663"/>
            <a:ext cx="2509838" cy="692150"/>
          </a:xfrm>
          <a:prstGeom prst="wedgeRectCallout">
            <a:avLst>
              <a:gd name="adj1" fmla="val -62208"/>
              <a:gd name="adj2" fmla="val 0"/>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smtClean="0">
                <a:solidFill>
                  <a:srgbClr val="000000"/>
                </a:solidFill>
                <a:cs typeface="Courier New" pitchFamily="49" charset="0"/>
              </a:rPr>
              <a:t>exitLoop = FALSE;</a:t>
            </a:r>
          </a:p>
          <a:p>
            <a:pPr eaLnBrk="0" fontAlgn="base" hangingPunct="0">
              <a:lnSpc>
                <a:spcPct val="80000"/>
              </a:lnSpc>
              <a:spcBef>
                <a:spcPct val="50000"/>
              </a:spcBef>
              <a:spcAft>
                <a:spcPct val="0"/>
              </a:spcAft>
            </a:pPr>
            <a:r>
              <a:rPr lang="en-US" sz="1200" smtClean="0">
                <a:solidFill>
                  <a:srgbClr val="000000"/>
                </a:solidFill>
                <a:cs typeface="Courier New" pitchFamily="49" charset="0"/>
              </a:rPr>
              <a:t>Ptrace TraceMe</a:t>
            </a:r>
          </a:p>
          <a:p>
            <a:pPr eaLnBrk="0" fontAlgn="base" hangingPunct="0">
              <a:lnSpc>
                <a:spcPct val="80000"/>
              </a:lnSpc>
              <a:spcBef>
                <a:spcPct val="50000"/>
              </a:spcBef>
              <a:spcAft>
                <a:spcPct val="0"/>
              </a:spcAft>
            </a:pPr>
            <a:r>
              <a:rPr lang="en-US" sz="1200" smtClean="0">
                <a:solidFill>
                  <a:srgbClr val="000000"/>
                </a:solidFill>
                <a:cs typeface="Courier New" pitchFamily="49" charset="0"/>
              </a:rPr>
              <a:t>while(!exitLoop){}</a:t>
            </a:r>
          </a:p>
        </p:txBody>
      </p:sp>
      <p:grpSp>
        <p:nvGrpSpPr>
          <p:cNvPr id="3" name="Group 99"/>
          <p:cNvGrpSpPr>
            <a:grpSpLocks/>
          </p:cNvGrpSpPr>
          <p:nvPr/>
        </p:nvGrpSpPr>
        <p:grpSpPr bwMode="auto">
          <a:xfrm>
            <a:off x="1792288" y="1050925"/>
            <a:ext cx="5737225" cy="238125"/>
            <a:chOff x="1167" y="1300"/>
            <a:chExt cx="3514" cy="158"/>
          </a:xfrm>
        </p:grpSpPr>
        <p:sp>
          <p:nvSpPr>
            <p:cNvPr id="44084" name="Line 97"/>
            <p:cNvSpPr>
              <a:spLocks noChangeShapeType="1"/>
            </p:cNvSpPr>
            <p:nvPr/>
          </p:nvSpPr>
          <p:spPr bwMode="auto">
            <a:xfrm>
              <a:off x="1167" y="1442"/>
              <a:ext cx="3514" cy="0"/>
            </a:xfrm>
            <a:prstGeom prst="line">
              <a:avLst/>
            </a:prstGeom>
            <a:noFill/>
            <a:ln w="508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sp>
          <p:nvSpPr>
            <p:cNvPr id="44085" name="Text Box 98"/>
            <p:cNvSpPr txBox="1">
              <a:spLocks noChangeArrowheads="1"/>
            </p:cNvSpPr>
            <p:nvPr/>
          </p:nvSpPr>
          <p:spPr bwMode="auto">
            <a:xfrm rot="10800000" flipH="1" flipV="1">
              <a:off x="1988" y="1300"/>
              <a:ext cx="230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Ptrace Injectee </a:t>
              </a:r>
              <a:r>
                <a:rPr lang="en-US" smtClean="0">
                  <a:solidFill>
                    <a:srgbClr val="000000"/>
                  </a:solidFill>
                  <a:latin typeface="Arial" pitchFamily="34" charset="0"/>
                </a:rPr>
                <a:t>–</a:t>
              </a:r>
              <a:r>
                <a:rPr lang="en-US" smtClean="0">
                  <a:solidFill>
                    <a:srgbClr val="000000"/>
                  </a:solidFill>
                </a:rPr>
                <a:t> Injectee Freezes</a:t>
              </a:r>
            </a:p>
          </p:txBody>
        </p:sp>
      </p:grpSp>
      <p:sp>
        <p:nvSpPr>
          <p:cNvPr id="135268" name="AutoShape 100"/>
          <p:cNvSpPr>
            <a:spLocks noChangeArrowheads="1"/>
          </p:cNvSpPr>
          <p:nvPr/>
        </p:nvSpPr>
        <p:spPr bwMode="auto">
          <a:xfrm>
            <a:off x="4464050" y="1406525"/>
            <a:ext cx="2287588" cy="282575"/>
          </a:xfrm>
          <a:prstGeom prst="wedgeRectCallout">
            <a:avLst>
              <a:gd name="adj1" fmla="val 79773"/>
              <a:gd name="adj2" fmla="val 6181"/>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smtClean="0">
                <a:solidFill>
                  <a:srgbClr val="000000"/>
                </a:solidFill>
                <a:cs typeface="Arial" pitchFamily="34" charset="0"/>
              </a:rPr>
              <a:t>Injectee.exitLoop = TRUE;</a:t>
            </a:r>
          </a:p>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sp>
        <p:nvSpPr>
          <p:cNvPr id="135269" name="AutoShape 101"/>
          <p:cNvSpPr>
            <a:spLocks noChangeArrowheads="1"/>
          </p:cNvSpPr>
          <p:nvPr/>
        </p:nvSpPr>
        <p:spPr bwMode="auto">
          <a:xfrm>
            <a:off x="2425700" y="2046288"/>
            <a:ext cx="1708150" cy="541337"/>
          </a:xfrm>
          <a:prstGeom prst="wedgeRectCallout">
            <a:avLst>
              <a:gd name="adj1" fmla="val -83551"/>
              <a:gd name="adj2" fmla="val -13051"/>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smtClean="0">
                <a:solidFill>
                  <a:srgbClr val="000000"/>
                </a:solidFill>
                <a:cs typeface="Arial" pitchFamily="34" charset="0"/>
              </a:rPr>
              <a:t>execv(gzip);</a:t>
            </a:r>
          </a:p>
          <a:p>
            <a:pPr eaLnBrk="0" fontAlgn="base" hangingPunct="0">
              <a:lnSpc>
                <a:spcPct val="80000"/>
              </a:lnSpc>
              <a:spcBef>
                <a:spcPct val="50000"/>
              </a:spcBef>
              <a:spcAft>
                <a:spcPct val="0"/>
              </a:spcAft>
            </a:pPr>
            <a:r>
              <a:rPr lang="en-US" sz="1200" smtClean="0">
                <a:solidFill>
                  <a:srgbClr val="000000"/>
                </a:solidFill>
                <a:cs typeface="Arial" pitchFamily="34" charset="0"/>
              </a:rPr>
              <a:t>// Injectee Freezes</a:t>
            </a:r>
          </a:p>
        </p:txBody>
      </p:sp>
      <p:grpSp>
        <p:nvGrpSpPr>
          <p:cNvPr id="4" name="Group 102"/>
          <p:cNvGrpSpPr>
            <a:grpSpLocks/>
          </p:cNvGrpSpPr>
          <p:nvPr/>
        </p:nvGrpSpPr>
        <p:grpSpPr bwMode="auto">
          <a:xfrm>
            <a:off x="1773238" y="1706563"/>
            <a:ext cx="5726112" cy="238125"/>
            <a:chOff x="1167" y="1300"/>
            <a:chExt cx="3514" cy="144"/>
          </a:xfrm>
        </p:grpSpPr>
        <p:sp>
          <p:nvSpPr>
            <p:cNvPr id="44082" name="Line 103"/>
            <p:cNvSpPr>
              <a:spLocks noChangeShapeType="1"/>
            </p:cNvSpPr>
            <p:nvPr/>
          </p:nvSpPr>
          <p:spPr bwMode="auto">
            <a:xfrm>
              <a:off x="1167" y="1442"/>
              <a:ext cx="3514" cy="0"/>
            </a:xfrm>
            <a:prstGeom prst="line">
              <a:avLst/>
            </a:prstGeom>
            <a:noFill/>
            <a:ln w="508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sp>
          <p:nvSpPr>
            <p:cNvPr id="44083" name="Text Box 104"/>
            <p:cNvSpPr txBox="1">
              <a:spLocks noChangeArrowheads="1"/>
            </p:cNvSpPr>
            <p:nvPr/>
          </p:nvSpPr>
          <p:spPr bwMode="auto">
            <a:xfrm rot="10800000" flipH="1" flipV="1">
              <a:off x="1988" y="1300"/>
              <a:ext cx="230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Ptrace continue (unFreezes Injectee)</a:t>
              </a:r>
            </a:p>
          </p:txBody>
        </p:sp>
      </p:grpSp>
      <p:sp>
        <p:nvSpPr>
          <p:cNvPr id="135278" name="AutoShape 110"/>
          <p:cNvSpPr>
            <a:spLocks noChangeArrowheads="1"/>
          </p:cNvSpPr>
          <p:nvPr/>
        </p:nvSpPr>
        <p:spPr bwMode="auto">
          <a:xfrm>
            <a:off x="1825625" y="2760663"/>
            <a:ext cx="5562600" cy="741362"/>
          </a:xfrm>
          <a:prstGeom prst="wedgeRectCallout">
            <a:avLst>
              <a:gd name="adj1" fmla="val 51597"/>
              <a:gd name="adj2" fmla="val -40148"/>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b="1" smtClean="0">
                <a:solidFill>
                  <a:srgbClr val="00CC00"/>
                </a:solidFill>
                <a:cs typeface="Arial" pitchFamily="34" charset="0"/>
              </a:rPr>
              <a:t>Ptrace Copy (save, gzip.CodeSegment, sizeof(MiniLoader))</a:t>
            </a:r>
          </a:p>
          <a:p>
            <a:pPr eaLnBrk="0" fontAlgn="base" hangingPunct="0">
              <a:lnSpc>
                <a:spcPct val="80000"/>
              </a:lnSpc>
              <a:spcBef>
                <a:spcPct val="50000"/>
              </a:spcBef>
              <a:spcAft>
                <a:spcPct val="0"/>
              </a:spcAft>
            </a:pPr>
            <a:r>
              <a:rPr lang="en-US" sz="1200" b="1" smtClean="0">
                <a:solidFill>
                  <a:srgbClr val="F80AC5"/>
                </a:solidFill>
                <a:cs typeface="Arial" pitchFamily="34" charset="0"/>
              </a:rPr>
              <a:t>PtraceGetContext (gzip.OrigContext)</a:t>
            </a:r>
          </a:p>
          <a:p>
            <a:pPr eaLnBrk="0" fontAlgn="base" hangingPunct="0">
              <a:lnSpc>
                <a:spcPct val="80000"/>
              </a:lnSpc>
              <a:spcBef>
                <a:spcPct val="50000"/>
              </a:spcBef>
              <a:spcAft>
                <a:spcPct val="0"/>
              </a:spcAft>
            </a:pPr>
            <a:r>
              <a:rPr lang="en-US" sz="1200" b="1" smtClean="0">
                <a:solidFill>
                  <a:srgbClr val="FDB605"/>
                </a:solidFill>
                <a:cs typeface="Arial" pitchFamily="34" charset="0"/>
              </a:rPr>
              <a:t>PtraceCopy</a:t>
            </a:r>
            <a:r>
              <a:rPr lang="en-US" sz="1200" smtClean="0">
                <a:solidFill>
                  <a:srgbClr val="FDB605"/>
                </a:solidFill>
                <a:cs typeface="Arial" pitchFamily="34" charset="0"/>
              </a:rPr>
              <a:t> (gzip.CodeSegment, MiniLoader, sizeof(MiniLoader))</a:t>
            </a:r>
          </a:p>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grpSp>
        <p:nvGrpSpPr>
          <p:cNvPr id="5" name="Group 127"/>
          <p:cNvGrpSpPr>
            <a:grpSpLocks/>
          </p:cNvGrpSpPr>
          <p:nvPr/>
        </p:nvGrpSpPr>
        <p:grpSpPr bwMode="auto">
          <a:xfrm>
            <a:off x="1771650" y="3554413"/>
            <a:ext cx="5691188" cy="261937"/>
            <a:chOff x="1203" y="2239"/>
            <a:chExt cx="3514" cy="165"/>
          </a:xfrm>
        </p:grpSpPr>
        <p:sp>
          <p:nvSpPr>
            <p:cNvPr id="44080" name="Line 112"/>
            <p:cNvSpPr>
              <a:spLocks noChangeShapeType="1"/>
            </p:cNvSpPr>
            <p:nvPr/>
          </p:nvSpPr>
          <p:spPr bwMode="auto">
            <a:xfrm>
              <a:off x="1203" y="2404"/>
              <a:ext cx="3514" cy="0"/>
            </a:xfrm>
            <a:prstGeom prst="line">
              <a:avLst/>
            </a:prstGeom>
            <a:noFill/>
            <a:ln w="508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sp>
          <p:nvSpPr>
            <p:cNvPr id="44081" name="Text Box 113"/>
            <p:cNvSpPr txBox="1">
              <a:spLocks noChangeArrowheads="1"/>
            </p:cNvSpPr>
            <p:nvPr/>
          </p:nvSpPr>
          <p:spPr bwMode="auto">
            <a:xfrm rot="10800000" flipH="1" flipV="1">
              <a:off x="1790" y="2239"/>
              <a:ext cx="254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Ptrace continue@MiniLoader (unFreezes Injectee)</a:t>
              </a:r>
            </a:p>
          </p:txBody>
        </p:sp>
      </p:grpSp>
      <p:sp>
        <p:nvSpPr>
          <p:cNvPr id="135285" name="AutoShape 117"/>
          <p:cNvSpPr>
            <a:spLocks noChangeArrowheads="1"/>
          </p:cNvSpPr>
          <p:nvPr/>
        </p:nvSpPr>
        <p:spPr bwMode="auto">
          <a:xfrm>
            <a:off x="2216150" y="3927475"/>
            <a:ext cx="2274888" cy="752475"/>
          </a:xfrm>
          <a:prstGeom prst="wedgeRectCallout">
            <a:avLst>
              <a:gd name="adj1" fmla="val -67935"/>
              <a:gd name="adj2" fmla="val -20042"/>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smtClean="0">
                <a:solidFill>
                  <a:srgbClr val="000000"/>
                </a:solidFill>
                <a:cs typeface="Arial" pitchFamily="34" charset="0"/>
              </a:rPr>
              <a:t>MiniLoader loads Pin+Tool, allocates Pin stack</a:t>
            </a:r>
          </a:p>
          <a:p>
            <a:pPr eaLnBrk="0" fontAlgn="base" hangingPunct="0">
              <a:lnSpc>
                <a:spcPct val="80000"/>
              </a:lnSpc>
              <a:spcBef>
                <a:spcPct val="50000"/>
              </a:spcBef>
              <a:spcAft>
                <a:spcPct val="0"/>
              </a:spcAft>
            </a:pPr>
            <a:r>
              <a:rPr lang="en-US" sz="1200" smtClean="0">
                <a:solidFill>
                  <a:srgbClr val="000000"/>
                </a:solidFill>
                <a:cs typeface="Arial" pitchFamily="34" charset="0"/>
              </a:rPr>
              <a:t>Kill(SigTrace, Injector): Freezes until Ptrace Cont</a:t>
            </a:r>
          </a:p>
        </p:txBody>
      </p:sp>
      <p:sp>
        <p:nvSpPr>
          <p:cNvPr id="135289" name="AutoShape 121"/>
          <p:cNvSpPr>
            <a:spLocks noChangeArrowheads="1"/>
          </p:cNvSpPr>
          <p:nvPr/>
        </p:nvSpPr>
        <p:spPr bwMode="auto">
          <a:xfrm>
            <a:off x="4565650" y="2114550"/>
            <a:ext cx="2238375" cy="517525"/>
          </a:xfrm>
          <a:prstGeom prst="wedgeRectCallout">
            <a:avLst>
              <a:gd name="adj1" fmla="val 78227"/>
              <a:gd name="adj2" fmla="val -11963"/>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smtClean="0">
                <a:solidFill>
                  <a:srgbClr val="000000"/>
                </a:solidFill>
                <a:cs typeface="Arial" pitchFamily="34" charset="0"/>
              </a:rPr>
              <a:t>Execution of Injector resumes after execv(gzip) in Injectee completes</a:t>
            </a:r>
          </a:p>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sp>
        <p:nvSpPr>
          <p:cNvPr id="135293" name="AutoShape 125"/>
          <p:cNvSpPr>
            <a:spLocks noChangeArrowheads="1"/>
          </p:cNvSpPr>
          <p:nvPr/>
        </p:nvSpPr>
        <p:spPr bwMode="auto">
          <a:xfrm>
            <a:off x="4740275" y="5648325"/>
            <a:ext cx="2238375" cy="222250"/>
          </a:xfrm>
          <a:prstGeom prst="wedgeRectCallout">
            <a:avLst>
              <a:gd name="adj1" fmla="val 71134"/>
              <a:gd name="adj2" fmla="val -83569"/>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smtClean="0">
                <a:solidFill>
                  <a:srgbClr val="000000"/>
                </a:solidFill>
                <a:cs typeface="Arial" pitchFamily="34" charset="0"/>
              </a:rPr>
              <a:t>Ptrace Detach</a:t>
            </a:r>
          </a:p>
        </p:txBody>
      </p:sp>
      <p:sp>
        <p:nvSpPr>
          <p:cNvPr id="135294" name="AutoShape 126"/>
          <p:cNvSpPr>
            <a:spLocks noChangeArrowheads="1"/>
          </p:cNvSpPr>
          <p:nvPr/>
        </p:nvSpPr>
        <p:spPr bwMode="auto">
          <a:xfrm>
            <a:off x="4719638" y="4084638"/>
            <a:ext cx="2238375" cy="506412"/>
          </a:xfrm>
          <a:prstGeom prst="wedgeRectCallout">
            <a:avLst>
              <a:gd name="adj1" fmla="val 72199"/>
              <a:gd name="adj2" fmla="val -60032"/>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smtClean="0">
                <a:solidFill>
                  <a:srgbClr val="000000"/>
                </a:solidFill>
                <a:cs typeface="Arial" pitchFamily="34" charset="0"/>
              </a:rPr>
              <a:t>Wait for MiniLoader complete (SigTrace from Injectee)</a:t>
            </a:r>
          </a:p>
        </p:txBody>
      </p:sp>
      <p:grpSp>
        <p:nvGrpSpPr>
          <p:cNvPr id="6" name="Group 135"/>
          <p:cNvGrpSpPr>
            <a:grpSpLocks/>
          </p:cNvGrpSpPr>
          <p:nvPr/>
        </p:nvGrpSpPr>
        <p:grpSpPr bwMode="auto">
          <a:xfrm>
            <a:off x="450850" y="1230313"/>
            <a:ext cx="1250950" cy="2119312"/>
            <a:chOff x="284" y="775"/>
            <a:chExt cx="788" cy="1335"/>
          </a:xfrm>
        </p:grpSpPr>
        <p:sp>
          <p:nvSpPr>
            <p:cNvPr id="44078" name="Text Box 128"/>
            <p:cNvSpPr txBox="1">
              <a:spLocks noChangeArrowheads="1"/>
            </p:cNvSpPr>
            <p:nvPr/>
          </p:nvSpPr>
          <p:spPr bwMode="auto">
            <a:xfrm>
              <a:off x="284" y="775"/>
              <a:ext cx="788" cy="133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r>
                <a:rPr lang="en-US" b="1" smtClean="0">
                  <a:solidFill>
                    <a:srgbClr val="0860A8"/>
                  </a:solidFill>
                  <a:latin typeface="Arial" pitchFamily="34" charset="0"/>
                </a:rPr>
                <a:t>Pin Code and Data</a:t>
              </a:r>
            </a:p>
          </p:txBody>
        </p:sp>
        <p:sp>
          <p:nvSpPr>
            <p:cNvPr id="44079" name="Text Box 130"/>
            <p:cNvSpPr txBox="1">
              <a:spLocks noChangeArrowheads="1"/>
            </p:cNvSpPr>
            <p:nvPr/>
          </p:nvSpPr>
          <p:spPr bwMode="auto">
            <a:xfrm>
              <a:off x="297" y="787"/>
              <a:ext cx="763" cy="150"/>
            </a:xfrm>
            <a:prstGeom prst="rect">
              <a:avLst/>
            </a:prstGeom>
            <a:solidFill>
              <a:schemeClr val="accent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MiniLoader</a:t>
              </a:r>
            </a:p>
          </p:txBody>
        </p:sp>
      </p:grpSp>
      <p:grpSp>
        <p:nvGrpSpPr>
          <p:cNvPr id="7" name="Group 136"/>
          <p:cNvGrpSpPr>
            <a:grpSpLocks/>
          </p:cNvGrpSpPr>
          <p:nvPr/>
        </p:nvGrpSpPr>
        <p:grpSpPr bwMode="auto">
          <a:xfrm>
            <a:off x="7596188" y="1246188"/>
            <a:ext cx="1250950" cy="2119312"/>
            <a:chOff x="284" y="775"/>
            <a:chExt cx="788" cy="1335"/>
          </a:xfrm>
        </p:grpSpPr>
        <p:sp>
          <p:nvSpPr>
            <p:cNvPr id="44076" name="Text Box 137"/>
            <p:cNvSpPr txBox="1">
              <a:spLocks noChangeArrowheads="1"/>
            </p:cNvSpPr>
            <p:nvPr/>
          </p:nvSpPr>
          <p:spPr bwMode="auto">
            <a:xfrm>
              <a:off x="284" y="775"/>
              <a:ext cx="788" cy="133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r>
                <a:rPr lang="en-US" b="1" smtClean="0">
                  <a:solidFill>
                    <a:srgbClr val="0860A8"/>
                  </a:solidFill>
                  <a:latin typeface="Arial" pitchFamily="34" charset="0"/>
                </a:rPr>
                <a:t>Pin Code and Data</a:t>
              </a:r>
            </a:p>
          </p:txBody>
        </p:sp>
        <p:sp>
          <p:nvSpPr>
            <p:cNvPr id="44077" name="Text Box 138"/>
            <p:cNvSpPr txBox="1">
              <a:spLocks noChangeArrowheads="1"/>
            </p:cNvSpPr>
            <p:nvPr/>
          </p:nvSpPr>
          <p:spPr bwMode="auto">
            <a:xfrm>
              <a:off x="297" y="787"/>
              <a:ext cx="763" cy="150"/>
            </a:xfrm>
            <a:prstGeom prst="rect">
              <a:avLst/>
            </a:prstGeom>
            <a:solidFill>
              <a:schemeClr val="accent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MiniLoader</a:t>
              </a:r>
            </a:p>
          </p:txBody>
        </p:sp>
      </p:grpSp>
      <p:sp>
        <p:nvSpPr>
          <p:cNvPr id="135308" name="Text Box 140"/>
          <p:cNvSpPr txBox="1">
            <a:spLocks noChangeArrowheads="1"/>
          </p:cNvSpPr>
          <p:nvPr/>
        </p:nvSpPr>
        <p:spPr bwMode="auto">
          <a:xfrm>
            <a:off x="454025" y="1235075"/>
            <a:ext cx="1250950" cy="2119313"/>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r>
              <a:rPr lang="en-US" b="1" smtClean="0">
                <a:solidFill>
                  <a:srgbClr val="0860A8"/>
                </a:solidFill>
                <a:latin typeface="Arial" pitchFamily="34" charset="0"/>
              </a:rPr>
              <a:t>gzip Code and Data</a:t>
            </a:r>
          </a:p>
        </p:txBody>
      </p:sp>
      <p:sp>
        <p:nvSpPr>
          <p:cNvPr id="135312" name="Text Box 144"/>
          <p:cNvSpPr txBox="1">
            <a:spLocks noChangeArrowheads="1"/>
          </p:cNvSpPr>
          <p:nvPr/>
        </p:nvSpPr>
        <p:spPr bwMode="auto">
          <a:xfrm>
            <a:off x="474663" y="1241425"/>
            <a:ext cx="1211262" cy="238125"/>
          </a:xfrm>
          <a:prstGeom prst="rect">
            <a:avLst/>
          </a:prstGeom>
          <a:solidFill>
            <a:srgbClr val="0BF72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Code to Save</a:t>
            </a:r>
          </a:p>
        </p:txBody>
      </p:sp>
      <p:sp>
        <p:nvSpPr>
          <p:cNvPr id="135314" name="Text Box 146"/>
          <p:cNvSpPr txBox="1">
            <a:spLocks noChangeArrowheads="1"/>
          </p:cNvSpPr>
          <p:nvPr/>
        </p:nvSpPr>
        <p:spPr bwMode="auto">
          <a:xfrm>
            <a:off x="627063" y="1393825"/>
            <a:ext cx="1211262" cy="238125"/>
          </a:xfrm>
          <a:prstGeom prst="rect">
            <a:avLst/>
          </a:prstGeom>
          <a:solidFill>
            <a:srgbClr val="0BF72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Code to Save</a:t>
            </a:r>
          </a:p>
        </p:txBody>
      </p:sp>
      <p:sp>
        <p:nvSpPr>
          <p:cNvPr id="135315" name="Text Box 147"/>
          <p:cNvSpPr txBox="1">
            <a:spLocks noChangeArrowheads="1"/>
          </p:cNvSpPr>
          <p:nvPr/>
        </p:nvSpPr>
        <p:spPr bwMode="auto">
          <a:xfrm>
            <a:off x="7254875" y="1473200"/>
            <a:ext cx="1211263" cy="238125"/>
          </a:xfrm>
          <a:prstGeom prst="rect">
            <a:avLst/>
          </a:prstGeom>
          <a:solidFill>
            <a:schemeClr val="accent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MiniLoader</a:t>
            </a:r>
          </a:p>
        </p:txBody>
      </p:sp>
      <p:sp>
        <p:nvSpPr>
          <p:cNvPr id="135316" name="Text Box 148"/>
          <p:cNvSpPr txBox="1">
            <a:spLocks noChangeArrowheads="1"/>
          </p:cNvSpPr>
          <p:nvPr/>
        </p:nvSpPr>
        <p:spPr bwMode="auto">
          <a:xfrm>
            <a:off x="7254875" y="5054600"/>
            <a:ext cx="1211263" cy="238125"/>
          </a:xfrm>
          <a:prstGeom prst="rect">
            <a:avLst/>
          </a:prstGeom>
          <a:solidFill>
            <a:srgbClr val="0BF72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Code to Save</a:t>
            </a:r>
          </a:p>
        </p:txBody>
      </p:sp>
      <p:sp>
        <p:nvSpPr>
          <p:cNvPr id="135317" name="AutoShape 149"/>
          <p:cNvSpPr>
            <a:spLocks noChangeArrowheads="1"/>
          </p:cNvSpPr>
          <p:nvPr/>
        </p:nvSpPr>
        <p:spPr bwMode="auto">
          <a:xfrm>
            <a:off x="1879600" y="4741863"/>
            <a:ext cx="5526088" cy="741362"/>
          </a:xfrm>
          <a:prstGeom prst="wedgeRectCallout">
            <a:avLst>
              <a:gd name="adj1" fmla="val 51120"/>
              <a:gd name="adj2" fmla="val -60065"/>
            </a:avLst>
          </a:prstGeom>
          <a:noFill/>
          <a:ln w="19050" algn="ctr">
            <a:solidFill>
              <a:schemeClr val="tx1">
                <a:alpha val="70195"/>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lnSpc>
                <a:spcPct val="80000"/>
              </a:lnSpc>
              <a:spcBef>
                <a:spcPct val="50000"/>
              </a:spcBef>
              <a:spcAft>
                <a:spcPct val="0"/>
              </a:spcAft>
            </a:pPr>
            <a:r>
              <a:rPr lang="en-US" sz="1200" b="1" smtClean="0">
                <a:solidFill>
                  <a:srgbClr val="0BF721"/>
                </a:solidFill>
                <a:cs typeface="Arial" pitchFamily="34" charset="0"/>
              </a:rPr>
              <a:t>Ptrace Copy (gzip.CodeSegment, save, sizeof(MiniLoader))</a:t>
            </a:r>
          </a:p>
          <a:p>
            <a:pPr eaLnBrk="0" fontAlgn="base" hangingPunct="0">
              <a:lnSpc>
                <a:spcPct val="80000"/>
              </a:lnSpc>
              <a:spcBef>
                <a:spcPct val="50000"/>
              </a:spcBef>
              <a:spcAft>
                <a:spcPct val="0"/>
              </a:spcAft>
            </a:pPr>
            <a:r>
              <a:rPr lang="en-US" sz="1200" b="1" smtClean="0">
                <a:solidFill>
                  <a:srgbClr val="F80AC5"/>
                </a:solidFill>
                <a:cs typeface="Arial" pitchFamily="34" charset="0"/>
              </a:rPr>
              <a:t>Ptrace Copy (gzip.pin.stack, gzip.OrigCtxt, sizeof (ctxt))</a:t>
            </a:r>
          </a:p>
          <a:p>
            <a:pPr eaLnBrk="0" fontAlgn="base" hangingPunct="0">
              <a:lnSpc>
                <a:spcPct val="80000"/>
              </a:lnSpc>
              <a:spcBef>
                <a:spcPct val="50000"/>
              </a:spcBef>
              <a:spcAft>
                <a:spcPct val="0"/>
              </a:spcAft>
            </a:pPr>
            <a:r>
              <a:rPr lang="en-US" sz="1200" b="1" smtClean="0">
                <a:solidFill>
                  <a:srgbClr val="AA014C"/>
                </a:solidFill>
                <a:cs typeface="Arial" pitchFamily="34" charset="0"/>
              </a:rPr>
              <a:t>Ptrace SetContext (gzip.IP=pin, gzip.SP=pin.Stack)</a:t>
            </a:r>
          </a:p>
          <a:p>
            <a:pPr eaLnBrk="0" fontAlgn="base" hangingPunct="0">
              <a:lnSpc>
                <a:spcPct val="80000"/>
              </a:lnSpc>
              <a:spcBef>
                <a:spcPct val="50000"/>
              </a:spcBef>
              <a:spcAft>
                <a:spcPct val="0"/>
              </a:spcAft>
            </a:pPr>
            <a:endParaRPr lang="en-US" sz="1200" b="1" smtClean="0">
              <a:solidFill>
                <a:srgbClr val="AA014C"/>
              </a:solidFill>
              <a:cs typeface="Arial" pitchFamily="34" charset="0"/>
            </a:endParaRPr>
          </a:p>
        </p:txBody>
      </p:sp>
      <p:sp>
        <p:nvSpPr>
          <p:cNvPr id="135318" name="Text Box 150"/>
          <p:cNvSpPr txBox="1">
            <a:spLocks noChangeArrowheads="1"/>
          </p:cNvSpPr>
          <p:nvPr/>
        </p:nvSpPr>
        <p:spPr bwMode="auto">
          <a:xfrm>
            <a:off x="7599363" y="4103688"/>
            <a:ext cx="1173162" cy="214312"/>
          </a:xfrm>
          <a:prstGeom prst="rect">
            <a:avLst/>
          </a:prstGeom>
          <a:solidFill>
            <a:srgbClr val="F80AC5"/>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z="1000" smtClean="0">
                <a:solidFill>
                  <a:srgbClr val="000000"/>
                </a:solidFill>
              </a:rPr>
              <a:t>gzip OrigCtxt</a:t>
            </a:r>
          </a:p>
        </p:txBody>
      </p:sp>
      <p:grpSp>
        <p:nvGrpSpPr>
          <p:cNvPr id="8" name="Group 151"/>
          <p:cNvGrpSpPr>
            <a:grpSpLocks/>
          </p:cNvGrpSpPr>
          <p:nvPr/>
        </p:nvGrpSpPr>
        <p:grpSpPr bwMode="auto">
          <a:xfrm>
            <a:off x="446088" y="3449638"/>
            <a:ext cx="1263650" cy="1822450"/>
            <a:chOff x="284" y="775"/>
            <a:chExt cx="788" cy="1335"/>
          </a:xfrm>
        </p:grpSpPr>
        <p:sp>
          <p:nvSpPr>
            <p:cNvPr id="44074" name="Text Box 152"/>
            <p:cNvSpPr txBox="1">
              <a:spLocks noChangeArrowheads="1"/>
            </p:cNvSpPr>
            <p:nvPr/>
          </p:nvSpPr>
          <p:spPr bwMode="auto">
            <a:xfrm>
              <a:off x="284" y="775"/>
              <a:ext cx="788" cy="133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r>
                <a:rPr lang="en-US" b="1" smtClean="0">
                  <a:solidFill>
                    <a:srgbClr val="0860A8"/>
                  </a:solidFill>
                  <a:latin typeface="Arial" pitchFamily="34" charset="0"/>
                </a:rPr>
                <a:t>Pin Code and Data</a:t>
              </a:r>
            </a:p>
          </p:txBody>
        </p:sp>
        <p:sp>
          <p:nvSpPr>
            <p:cNvPr id="44075" name="Text Box 153"/>
            <p:cNvSpPr txBox="1">
              <a:spLocks noChangeArrowheads="1"/>
            </p:cNvSpPr>
            <p:nvPr/>
          </p:nvSpPr>
          <p:spPr bwMode="auto">
            <a:xfrm>
              <a:off x="297" y="787"/>
              <a:ext cx="763" cy="174"/>
            </a:xfrm>
            <a:prstGeom prst="rect">
              <a:avLst/>
            </a:prstGeom>
            <a:solidFill>
              <a:schemeClr val="accent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mtClean="0">
                  <a:solidFill>
                    <a:srgbClr val="000000"/>
                  </a:solidFill>
                </a:rPr>
                <a:t>MiniLoader</a:t>
              </a:r>
            </a:p>
          </p:txBody>
        </p:sp>
      </p:grpSp>
      <p:sp>
        <p:nvSpPr>
          <p:cNvPr id="135323" name="Text Box 155"/>
          <p:cNvSpPr txBox="1">
            <a:spLocks noChangeArrowheads="1"/>
          </p:cNvSpPr>
          <p:nvPr/>
        </p:nvSpPr>
        <p:spPr bwMode="auto">
          <a:xfrm>
            <a:off x="450850" y="5343525"/>
            <a:ext cx="1201738" cy="500063"/>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r>
              <a:rPr lang="en-US" b="1" smtClean="0">
                <a:solidFill>
                  <a:srgbClr val="0860A8"/>
                </a:solidFill>
                <a:latin typeface="Arial" pitchFamily="34" charset="0"/>
              </a:rPr>
              <a:t>Inscount2.so</a:t>
            </a:r>
          </a:p>
        </p:txBody>
      </p:sp>
      <p:sp>
        <p:nvSpPr>
          <p:cNvPr id="135328" name="Text Box 160"/>
          <p:cNvSpPr txBox="1">
            <a:spLocks noChangeArrowheads="1"/>
          </p:cNvSpPr>
          <p:nvPr/>
        </p:nvSpPr>
        <p:spPr bwMode="auto">
          <a:xfrm>
            <a:off x="0" y="261938"/>
            <a:ext cx="1747838"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fontAlgn="base">
              <a:spcBef>
                <a:spcPct val="50000"/>
              </a:spcBef>
              <a:spcAft>
                <a:spcPct val="0"/>
              </a:spcAft>
            </a:pPr>
            <a:r>
              <a:rPr lang="en-US" sz="1800" b="1" smtClean="0">
                <a:solidFill>
                  <a:srgbClr val="0860A8"/>
                </a:solidFill>
                <a:latin typeface="Arial" pitchFamily="34" charset="0"/>
              </a:rPr>
              <a:t>gzip (Injectee)</a:t>
            </a:r>
          </a:p>
        </p:txBody>
      </p:sp>
      <p:sp>
        <p:nvSpPr>
          <p:cNvPr id="135329" name="Text Box 161"/>
          <p:cNvSpPr txBox="1">
            <a:spLocks noChangeArrowheads="1"/>
          </p:cNvSpPr>
          <p:nvPr/>
        </p:nvSpPr>
        <p:spPr bwMode="auto">
          <a:xfrm>
            <a:off x="442913" y="627063"/>
            <a:ext cx="1201737" cy="500062"/>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1"/>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spcBef>
                <a:spcPct val="0"/>
              </a:spcBef>
              <a:spcAft>
                <a:spcPct val="0"/>
              </a:spcAft>
            </a:pPr>
            <a:endParaRPr lang="en-US" b="1" smtClean="0">
              <a:solidFill>
                <a:srgbClr val="0860A8"/>
              </a:solidFill>
              <a:latin typeface="Arial" pitchFamily="34" charset="0"/>
            </a:endParaRPr>
          </a:p>
          <a:p>
            <a:pPr eaLnBrk="0" fontAlgn="base" hangingPunct="0">
              <a:spcBef>
                <a:spcPct val="0"/>
              </a:spcBef>
              <a:spcAft>
                <a:spcPct val="0"/>
              </a:spcAft>
            </a:pPr>
            <a:r>
              <a:rPr lang="en-US" b="1" smtClean="0">
                <a:solidFill>
                  <a:srgbClr val="0860A8"/>
                </a:solidFill>
                <a:latin typeface="Arial" pitchFamily="34" charset="0"/>
              </a:rPr>
              <a:t>Pin stack</a:t>
            </a:r>
          </a:p>
        </p:txBody>
      </p:sp>
      <p:sp>
        <p:nvSpPr>
          <p:cNvPr id="135330" name="Text Box 162"/>
          <p:cNvSpPr txBox="1">
            <a:spLocks noChangeArrowheads="1"/>
          </p:cNvSpPr>
          <p:nvPr/>
        </p:nvSpPr>
        <p:spPr bwMode="auto">
          <a:xfrm>
            <a:off x="7170738" y="4268788"/>
            <a:ext cx="1173162" cy="214312"/>
          </a:xfrm>
          <a:prstGeom prst="rect">
            <a:avLst/>
          </a:prstGeom>
          <a:solidFill>
            <a:srgbClr val="F80AC5"/>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sz="1000" smtClean="0">
                <a:solidFill>
                  <a:srgbClr val="000000"/>
                </a:solidFill>
              </a:rPr>
              <a:t>gzip OrigCtxt</a:t>
            </a:r>
          </a:p>
        </p:txBody>
      </p:sp>
      <p:grpSp>
        <p:nvGrpSpPr>
          <p:cNvPr id="9" name="Group 167"/>
          <p:cNvGrpSpPr>
            <a:grpSpLocks/>
          </p:cNvGrpSpPr>
          <p:nvPr/>
        </p:nvGrpSpPr>
        <p:grpSpPr bwMode="auto">
          <a:xfrm>
            <a:off x="0" y="3803650"/>
            <a:ext cx="485775" cy="476250"/>
            <a:chOff x="0" y="2396"/>
            <a:chExt cx="306" cy="300"/>
          </a:xfrm>
        </p:grpSpPr>
        <p:sp>
          <p:nvSpPr>
            <p:cNvPr id="44072" name="Line 165"/>
            <p:cNvSpPr>
              <a:spLocks noChangeShapeType="1"/>
            </p:cNvSpPr>
            <p:nvPr/>
          </p:nvSpPr>
          <p:spPr bwMode="auto">
            <a:xfrm flipH="1">
              <a:off x="0" y="2531"/>
              <a:ext cx="280" cy="1"/>
            </a:xfrm>
            <a:prstGeom prst="line">
              <a:avLst/>
            </a:prstGeom>
            <a:noFill/>
            <a:ln w="508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lnSpc>
                  <a:spcPct val="80000"/>
                </a:lnSpc>
                <a:spcBef>
                  <a:spcPct val="50000"/>
                </a:spcBef>
                <a:spcAft>
                  <a:spcPct val="0"/>
                </a:spcAft>
              </a:pPr>
              <a:endParaRPr lang="en-US" sz="1200" smtClean="0">
                <a:solidFill>
                  <a:srgbClr val="000000"/>
                </a:solidFill>
                <a:cs typeface="Arial" pitchFamily="34" charset="0"/>
              </a:endParaRPr>
            </a:p>
          </p:txBody>
        </p:sp>
        <p:sp>
          <p:nvSpPr>
            <p:cNvPr id="44073" name="Text Box 166"/>
            <p:cNvSpPr txBox="1">
              <a:spLocks noChangeArrowheads="1"/>
            </p:cNvSpPr>
            <p:nvPr/>
          </p:nvSpPr>
          <p:spPr bwMode="auto">
            <a:xfrm rot="10800000" flipV="1">
              <a:off x="30" y="2396"/>
              <a:ext cx="27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0" fontAlgn="base" hangingPunct="0">
                <a:lnSpc>
                  <a:spcPct val="80000"/>
                </a:lnSpc>
                <a:spcBef>
                  <a:spcPct val="50000"/>
                </a:spcBef>
                <a:spcAft>
                  <a:spcPct val="0"/>
                </a:spcAft>
              </a:pPr>
              <a:r>
                <a:rPr lang="en-US" b="1" smtClean="0">
                  <a:solidFill>
                    <a:srgbClr val="AA014C"/>
                  </a:solidFill>
                </a:rPr>
                <a:t>IP</a:t>
              </a:r>
            </a:p>
            <a:p>
              <a:pPr eaLnBrk="0" fontAlgn="base" hangingPunct="0">
                <a:lnSpc>
                  <a:spcPct val="80000"/>
                </a:lnSpc>
                <a:spcBef>
                  <a:spcPct val="50000"/>
                </a:spcBef>
                <a:spcAft>
                  <a:spcPct val="0"/>
                </a:spcAft>
              </a:pPr>
              <a:endParaRPr lang="en-US" smtClean="0">
                <a:solidFill>
                  <a:srgbClr val="AA014C"/>
                </a:solidFill>
              </a:endParaRPr>
            </a:p>
          </p:txBody>
        </p:sp>
      </p:grpSp>
    </p:spTree>
    <p:custDataLst>
      <p:tags r:id="rId1"/>
    </p:custDataLst>
    <p:extLst>
      <p:ext uri="{BB962C8B-B14F-4D97-AF65-F5344CB8AC3E}">
        <p14:creationId xmlns:p14="http://schemas.microsoft.com/office/powerpoint/2010/main" val="4269272932"/>
      </p:ext>
    </p:extLst>
  </p:cSld>
  <p:clrMapOvr>
    <a:masterClrMapping/>
  </p:clrMapOvr>
  <mc:AlternateContent xmlns:mc="http://schemas.openxmlformats.org/markup-compatibility/2006">
    <mc:Choice xmlns:p14="http://schemas.microsoft.com/office/powerpoint/2010/main" Requires="p14">
      <p:transition spd="slow" p14:dur="2000" advTm="870516"/>
    </mc:Choice>
    <mc:Fallback>
      <p:transition spd="slow" advTm="87051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35173"/>
                                        </p:tgtEl>
                                      </p:cBhvr>
                                    </p:animEffect>
                                    <p:set>
                                      <p:cBhvr>
                                        <p:cTn id="7" dur="1" fill="hold">
                                          <p:stCondLst>
                                            <p:cond delay="499"/>
                                          </p:stCondLst>
                                        </p:cTn>
                                        <p:tgtEl>
                                          <p:spTgt spid="135173"/>
                                        </p:tgtEl>
                                        <p:attrNameLst>
                                          <p:attrName>style.visibility</p:attrName>
                                        </p:attrNameLst>
                                      </p:cBhvr>
                                      <p:to>
                                        <p:strVal val="hidden"/>
                                      </p:to>
                                    </p:se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51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135174"/>
                                        </p:tgtEl>
                                      </p:cBhvr>
                                    </p:animEffect>
                                    <p:set>
                                      <p:cBhvr>
                                        <p:cTn id="15" dur="1" fill="hold">
                                          <p:stCondLst>
                                            <p:cond delay="499"/>
                                          </p:stCondLst>
                                        </p:cTn>
                                        <p:tgtEl>
                                          <p:spTgt spid="135174"/>
                                        </p:tgtEl>
                                        <p:attrNameLst>
                                          <p:attrName>style.visibility</p:attrName>
                                        </p:attrNameLst>
                                      </p:cBhvr>
                                      <p:to>
                                        <p:strVal val="hidden"/>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352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352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0" nodeType="clickEffect">
                                  <p:stCondLst>
                                    <p:cond delay="0"/>
                                  </p:stCondLst>
                                  <p:childTnLst>
                                    <p:animEffect transition="out" filter="box(in)">
                                      <p:cBhvr>
                                        <p:cTn id="26" dur="500"/>
                                        <p:tgtEl>
                                          <p:spTgt spid="135237"/>
                                        </p:tgtEl>
                                      </p:cBhvr>
                                    </p:animEffect>
                                    <p:set>
                                      <p:cBhvr>
                                        <p:cTn id="27" dur="1" fill="hold">
                                          <p:stCondLst>
                                            <p:cond delay="499"/>
                                          </p:stCondLst>
                                        </p:cTn>
                                        <p:tgtEl>
                                          <p:spTgt spid="13523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135223"/>
                                        </p:tgtEl>
                                      </p:cBhvr>
                                    </p:animEffect>
                                    <p:set>
                                      <p:cBhvr>
                                        <p:cTn id="32" dur="1" fill="hold">
                                          <p:stCondLst>
                                            <p:cond delay="499"/>
                                          </p:stCondLst>
                                        </p:cTn>
                                        <p:tgtEl>
                                          <p:spTgt spid="13522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52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2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51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51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526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grpId="0" nodeType="afterEffect" nodePh="1">
                                  <p:stCondLst>
                                    <p:cond delay="0"/>
                                  </p:stCondLst>
                                  <p:endCondLst>
                                    <p:cond evt="begin" delay="0">
                                      <p:tn val="62"/>
                                    </p:cond>
                                  </p:endCondLst>
                                  <p:childTnLst>
                                    <p:set>
                                      <p:cBhvr>
                                        <p:cTn id="63" dur="1" fill="hold">
                                          <p:stCondLst>
                                            <p:cond delay="0"/>
                                          </p:stCondLst>
                                        </p:cTn>
                                        <p:tgtEl>
                                          <p:spTgt spid="135224"/>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35268"/>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35269"/>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nodeType="clickEffect">
                                  <p:stCondLst>
                                    <p:cond delay="0"/>
                                  </p:stCondLst>
                                  <p:childTnLst>
                                    <p:animEffect transition="out" filter="box(in)">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4" presetClass="exit" presetSubtype="16" fill="hold" grpId="1" nodeType="withEffect">
                                  <p:stCondLst>
                                    <p:cond delay="0"/>
                                  </p:stCondLst>
                                  <p:childTnLst>
                                    <p:animEffect transition="out" filter="box(in)">
                                      <p:cBhvr>
                                        <p:cTn id="82" dur="500"/>
                                        <p:tgtEl>
                                          <p:spTgt spid="135211"/>
                                        </p:tgtEl>
                                      </p:cBhvr>
                                    </p:animEffect>
                                    <p:set>
                                      <p:cBhvr>
                                        <p:cTn id="83" dur="1" fill="hold">
                                          <p:stCondLst>
                                            <p:cond delay="499"/>
                                          </p:stCondLst>
                                        </p:cTn>
                                        <p:tgtEl>
                                          <p:spTgt spid="135211"/>
                                        </p:tgtEl>
                                        <p:attrNameLst>
                                          <p:attrName>style.visibility</p:attrName>
                                        </p:attrNameLst>
                                      </p:cBhvr>
                                      <p:to>
                                        <p:strVal val="hidden"/>
                                      </p:to>
                                    </p:set>
                                  </p:childTnLst>
                                </p:cTn>
                              </p:par>
                            </p:childTnLst>
                          </p:cTn>
                        </p:par>
                        <p:par>
                          <p:cTn id="84" fill="hold" nodeType="afterGroup">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135328"/>
                                        </p:tgtEl>
                                        <p:attrNameLst>
                                          <p:attrName>style.visibility</p:attrName>
                                        </p:attrNameLst>
                                      </p:cBhvr>
                                      <p:to>
                                        <p:strVal val="visible"/>
                                      </p:to>
                                    </p:set>
                                  </p:childTnLst>
                                </p:cTn>
                              </p:par>
                            </p:childTnLst>
                          </p:cTn>
                        </p:par>
                        <p:par>
                          <p:cTn id="87" fill="hold" nodeType="afterGroup">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13530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35312"/>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35289"/>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3527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1" nodeType="clickEffect">
                                  <p:stCondLst>
                                    <p:cond delay="0"/>
                                  </p:stCondLst>
                                  <p:childTnLst>
                                    <p:set>
                                      <p:cBhvr>
                                        <p:cTn id="103" dur="1" fill="hold">
                                          <p:stCondLst>
                                            <p:cond delay="0"/>
                                          </p:stCondLst>
                                        </p:cTn>
                                        <p:tgtEl>
                                          <p:spTgt spid="135314"/>
                                        </p:tgtEl>
                                        <p:attrNameLst>
                                          <p:attrName>style.visibility</p:attrName>
                                        </p:attrNameLst>
                                      </p:cBhvr>
                                      <p:to>
                                        <p:strVal val="visible"/>
                                      </p:to>
                                    </p:set>
                                  </p:childTnLst>
                                </p:cTn>
                              </p:par>
                              <p:par>
                                <p:cTn id="104" presetID="49" presetClass="path" presetSubtype="0" accel="50000" decel="50000" fill="hold" grpId="0" nodeType="withEffect">
                                  <p:stCondLst>
                                    <p:cond delay="0"/>
                                  </p:stCondLst>
                                  <p:childTnLst>
                                    <p:animMotion origin="layout" path="M 0.00556 -1.85185E-6 L 0.75972 0.47963 " pathEditMode="relative" rAng="0" ptsTypes="AA">
                                      <p:cBhvr>
                                        <p:cTn id="105" dur="2000" fill="hold"/>
                                        <p:tgtEl>
                                          <p:spTgt spid="135314"/>
                                        </p:tgtEl>
                                        <p:attrNameLst>
                                          <p:attrName>ppt_x</p:attrName>
                                          <p:attrName>ppt_y</p:attrName>
                                        </p:attrNameLst>
                                      </p:cBhvr>
                                      <p:rCtr x="37708" y="23981"/>
                                    </p:animMotion>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35318"/>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135315"/>
                                        </p:tgtEl>
                                        <p:attrNameLst>
                                          <p:attrName>style.visibility</p:attrName>
                                        </p:attrNameLst>
                                      </p:cBhvr>
                                      <p:to>
                                        <p:strVal val="visible"/>
                                      </p:to>
                                    </p:set>
                                  </p:childTnLst>
                                </p:cTn>
                              </p:par>
                            </p:childTnLst>
                          </p:cTn>
                        </p:par>
                        <p:par>
                          <p:cTn id="114" fill="hold" nodeType="afterGroup">
                            <p:stCondLst>
                              <p:cond delay="0"/>
                            </p:stCondLst>
                            <p:childTnLst>
                              <p:par>
                                <p:cTn id="115" presetID="56" presetClass="path" presetSubtype="0" accel="50000" decel="50000" fill="hold" grpId="1" nodeType="afterEffect">
                                  <p:stCondLst>
                                    <p:cond delay="0"/>
                                  </p:stCondLst>
                                  <p:childTnLst>
                                    <p:animMotion origin="layout" path="M 0.02083 -0.03149 L -0.74149 -0.03496 " pathEditMode="relative" rAng="0" ptsTypes="AA">
                                      <p:cBhvr>
                                        <p:cTn id="116" dur="2000" fill="hold"/>
                                        <p:tgtEl>
                                          <p:spTgt spid="135315"/>
                                        </p:tgtEl>
                                        <p:attrNameLst>
                                          <p:attrName>ppt_x</p:attrName>
                                          <p:attrName>ppt_y</p:attrName>
                                        </p:attrNameLst>
                                      </p:cBhvr>
                                      <p:rCtr x="-38125" y="-185"/>
                                    </p:animMotion>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nodeType="clickEffect">
                                  <p:stCondLst>
                                    <p:cond delay="0"/>
                                  </p:stCondLst>
                                  <p:childTnLst>
                                    <p:set>
                                      <p:cBhvr>
                                        <p:cTn id="120" dur="1" fill="hold">
                                          <p:stCondLst>
                                            <p:cond delay="0"/>
                                          </p:stCondLst>
                                        </p:cTn>
                                        <p:tgtEl>
                                          <p:spTgt spid="5"/>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3528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35294"/>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35323"/>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13532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35317"/>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35316"/>
                                        </p:tgtEl>
                                        <p:attrNameLst>
                                          <p:attrName>style.visibility</p:attrName>
                                        </p:attrNameLst>
                                      </p:cBhvr>
                                      <p:to>
                                        <p:strVal val="visible"/>
                                      </p:to>
                                    </p:set>
                                  </p:childTnLst>
                                </p:cTn>
                              </p:par>
                            </p:childTnLst>
                          </p:cTn>
                        </p:par>
                        <p:par>
                          <p:cTn id="143" fill="hold" nodeType="afterGroup">
                            <p:stCondLst>
                              <p:cond delay="0"/>
                            </p:stCondLst>
                            <p:childTnLst>
                              <p:par>
                                <p:cTn id="144" presetID="56" presetClass="path" presetSubtype="0" accel="50000" decel="50000" fill="hold" grpId="1" nodeType="afterEffect">
                                  <p:stCondLst>
                                    <p:cond delay="0"/>
                                  </p:stCondLst>
                                  <p:childTnLst>
                                    <p:animMotion origin="layout" path="M -0.05139 -0.01852 L -0.74045 -0.55556 " pathEditMode="relative" rAng="0" ptsTypes="AA">
                                      <p:cBhvr>
                                        <p:cTn id="145" dur="2000" fill="hold"/>
                                        <p:tgtEl>
                                          <p:spTgt spid="135316"/>
                                        </p:tgtEl>
                                        <p:attrNameLst>
                                          <p:attrName>ppt_x</p:attrName>
                                          <p:attrName>ppt_y</p:attrName>
                                        </p:attrNameLst>
                                      </p:cBhvr>
                                      <p:rCtr x="-34462" y="-26852"/>
                                    </p:animMotion>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35330"/>
                                        </p:tgtEl>
                                        <p:attrNameLst>
                                          <p:attrName>style.visibility</p:attrName>
                                        </p:attrNameLst>
                                      </p:cBhvr>
                                      <p:to>
                                        <p:strVal val="visible"/>
                                      </p:to>
                                    </p:set>
                                  </p:childTnLst>
                                </p:cTn>
                              </p:par>
                            </p:childTnLst>
                          </p:cTn>
                        </p:par>
                        <p:par>
                          <p:cTn id="150" fill="hold" nodeType="afterGroup">
                            <p:stCondLst>
                              <p:cond delay="0"/>
                            </p:stCondLst>
                            <p:childTnLst>
                              <p:par>
                                <p:cTn id="151" presetID="56" presetClass="path" presetSubtype="0" accel="50000" decel="50000" fill="hold" grpId="1" nodeType="afterEffect">
                                  <p:stCondLst>
                                    <p:cond delay="0"/>
                                  </p:stCondLst>
                                  <p:childTnLst>
                                    <p:animMotion origin="layout" path="M -0.04583 -0.00949 L -0.73368 -0.52847 " pathEditMode="relative" rAng="0" ptsTypes="AA">
                                      <p:cBhvr>
                                        <p:cTn id="152" dur="2000" fill="hold"/>
                                        <p:tgtEl>
                                          <p:spTgt spid="135330"/>
                                        </p:tgtEl>
                                        <p:attrNameLst>
                                          <p:attrName>ppt_x</p:attrName>
                                          <p:attrName>ppt_y</p:attrName>
                                        </p:attrNameLst>
                                      </p:cBhvr>
                                      <p:rCtr x="-34392" y="-25949"/>
                                    </p:animMotion>
                                  </p:childTnLst>
                                </p:cTn>
                              </p:par>
                              <p:par>
                                <p:cTn id="153" presetID="1" presetClass="entr" presetSubtype="0" fill="hold" grpId="0" nodeType="withEffect">
                                  <p:stCondLst>
                                    <p:cond delay="0"/>
                                  </p:stCondLst>
                                  <p:childTnLst>
                                    <p:set>
                                      <p:cBhvr>
                                        <p:cTn id="154" dur="1" fill="hold">
                                          <p:stCondLst>
                                            <p:cond delay="0"/>
                                          </p:stCondLst>
                                        </p:cTn>
                                        <p:tgtEl>
                                          <p:spTgt spid="135329"/>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nodeType="clickEffect">
                                  <p:stCondLst>
                                    <p:cond delay="0"/>
                                  </p:stCondLst>
                                  <p:childTnLst>
                                    <p:set>
                                      <p:cBhvr>
                                        <p:cTn id="158" dur="1" fill="hold">
                                          <p:stCondLst>
                                            <p:cond delay="0"/>
                                          </p:stCondLst>
                                        </p:cTn>
                                        <p:tgtEl>
                                          <p:spTgt spid="9"/>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35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23" grpId="0"/>
      <p:bldP spid="135223" grpId="1"/>
      <p:bldP spid="135173" grpId="0"/>
      <p:bldP spid="135174" grpId="0"/>
      <p:bldP spid="135174" grpId="1"/>
      <p:bldP spid="135176" grpId="0" animBg="1"/>
      <p:bldP spid="135181" grpId="0" animBg="1"/>
      <p:bldP spid="135210" grpId="0" animBg="1"/>
      <p:bldP spid="135211" grpId="0" animBg="1"/>
      <p:bldP spid="135211" grpId="1" animBg="1"/>
      <p:bldP spid="135224" grpId="0"/>
      <p:bldP spid="135237" grpId="0" animBg="1"/>
      <p:bldP spid="135237" grpId="1" animBg="1"/>
      <p:bldP spid="135263" grpId="0" animBg="1"/>
      <p:bldP spid="135268" grpId="0" animBg="1"/>
      <p:bldP spid="135269" grpId="0" animBg="1"/>
      <p:bldP spid="135278" grpId="0" animBg="1"/>
      <p:bldP spid="135285" grpId="0" animBg="1"/>
      <p:bldP spid="135289" grpId="0" animBg="1"/>
      <p:bldP spid="135293" grpId="0" animBg="1"/>
      <p:bldP spid="135294" grpId="0" animBg="1"/>
      <p:bldP spid="135308" grpId="0" animBg="1"/>
      <p:bldP spid="135312" grpId="0" animBg="1"/>
      <p:bldP spid="135314" grpId="0" animBg="1"/>
      <p:bldP spid="135314" grpId="1" animBg="1"/>
      <p:bldP spid="135315" grpId="0" animBg="1"/>
      <p:bldP spid="135315" grpId="1" animBg="1"/>
      <p:bldP spid="135316" grpId="0" animBg="1"/>
      <p:bldP spid="135316" grpId="1" animBg="1"/>
      <p:bldP spid="135317" grpId="0" animBg="1"/>
      <p:bldP spid="135318" grpId="0" animBg="1"/>
      <p:bldP spid="135323" grpId="0" animBg="1"/>
      <p:bldP spid="135328" grpId="0" animBg="1"/>
      <p:bldP spid="135329" grpId="0" animBg="1"/>
      <p:bldP spid="135329" grpId="1" animBg="1"/>
      <p:bldP spid="135330" grpId="0" animBg="1"/>
      <p:bldP spid="13533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Transparent Debugging &amp; Extending the debugger</a:t>
            </a:r>
            <a:endParaRPr lang="en-US" dirty="0"/>
          </a:p>
        </p:txBody>
      </p:sp>
      <p:sp>
        <p:nvSpPr>
          <p:cNvPr id="7" name="Text Placeholder 6"/>
          <p:cNvSpPr>
            <a:spLocks noGrp="1"/>
          </p:cNvSpPr>
          <p:nvPr>
            <p:ph type="body" idx="1"/>
          </p:nvPr>
        </p:nvSpPr>
        <p:spPr/>
        <p:txBody>
          <a:bodyPr/>
          <a:lstStyle/>
          <a:p>
            <a:r>
              <a:rPr lang="en-US" dirty="0" smtClean="0"/>
              <a:t>Simple, yet powerful</a:t>
            </a:r>
            <a:endParaRPr lang="en-US" dirty="0"/>
          </a:p>
        </p:txBody>
      </p:sp>
    </p:spTree>
    <p:extLst>
      <p:ext uri="{BB962C8B-B14F-4D97-AF65-F5344CB8AC3E}">
        <p14:creationId xmlns:p14="http://schemas.microsoft.com/office/powerpoint/2010/main" val="268339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Transparent debugging</a:t>
            </a:r>
            <a:endParaRPr lang="en-US" dirty="0"/>
          </a:p>
        </p:txBody>
      </p:sp>
      <p:sp>
        <p:nvSpPr>
          <p:cNvPr id="3" name="Content Placeholder 2"/>
          <p:cNvSpPr>
            <a:spLocks noGrp="1"/>
          </p:cNvSpPr>
          <p:nvPr>
            <p:ph sz="quarter" idx="13"/>
          </p:nvPr>
        </p:nvSpPr>
        <p:spPr/>
        <p:txBody>
          <a:bodyPr/>
          <a:lstStyle/>
          <a:p>
            <a:r>
              <a:rPr lang="en-US" dirty="0" smtClean="0"/>
              <a:t>Transparent debugging</a:t>
            </a:r>
          </a:p>
          <a:p>
            <a:pPr lvl="1"/>
            <a:r>
              <a:rPr lang="en-US" dirty="0" smtClean="0"/>
              <a:t>“-</a:t>
            </a:r>
            <a:r>
              <a:rPr lang="en-US" dirty="0" err="1" smtClean="0"/>
              <a:t>appdebug</a:t>
            </a:r>
            <a:r>
              <a:rPr lang="en-US" dirty="0" smtClean="0"/>
              <a:t>” on Linux</a:t>
            </a:r>
          </a:p>
          <a:p>
            <a:endParaRPr lang="en-US" dirty="0" smtClean="0"/>
          </a:p>
          <a:p>
            <a:r>
              <a:rPr lang="en-US" dirty="0" smtClean="0"/>
              <a:t>Experimental Windows support exists and might go mainline soon (look for vsdbg</a:t>
            </a:r>
            <a:r>
              <a:rPr lang="en-US" dirty="0" smtClean="0"/>
              <a:t>.bat in the Pin kit)</a:t>
            </a:r>
            <a:endParaRPr lang="en-US" dirty="0" smtClean="0"/>
          </a:p>
          <a:p>
            <a:endParaRPr lang="en-US" dirty="0" smtClean="0"/>
          </a:p>
        </p:txBody>
      </p:sp>
    </p:spTree>
    <p:extLst>
      <p:ext uri="{BB962C8B-B14F-4D97-AF65-F5344CB8AC3E}">
        <p14:creationId xmlns:p14="http://schemas.microsoft.com/office/powerpoint/2010/main" val="3106262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8"/>
          <p:cNvSpPr>
            <a:spLocks noGrp="1" noChangeArrowheads="1"/>
          </p:cNvSpPr>
          <p:nvPr>
            <p:ph type="title"/>
          </p:nvPr>
        </p:nvSpPr>
        <p:spPr/>
        <p:txBody>
          <a:bodyPr/>
          <a:lstStyle/>
          <a:p>
            <a:pPr eaLnBrk="1" hangingPunct="1"/>
            <a:r>
              <a:rPr lang="en-US" smtClean="0"/>
              <a:t>Pin Debugger Interface</a:t>
            </a:r>
          </a:p>
        </p:txBody>
      </p:sp>
      <p:sp>
        <p:nvSpPr>
          <p:cNvPr id="171011" name="Slide Number Placeholder 5"/>
          <p:cNvSpPr>
            <a:spLocks noGrp="1"/>
          </p:cNvSpPr>
          <p:nvPr>
            <p:ph type="sldNum" sz="quarter" idx="4294967295"/>
          </p:nvPr>
        </p:nvSpPr>
        <p:spPr bwMode="auto">
          <a:xfrm>
            <a:off x="268288" y="6461125"/>
            <a:ext cx="415925"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fld id="{E77D0E76-833B-4E0E-A53F-D084295C43CD}" type="slidenum">
              <a:rPr lang="en-US"/>
              <a:pPr/>
              <a:t>37</a:t>
            </a:fld>
            <a:endParaRPr lang="en-US"/>
          </a:p>
        </p:txBody>
      </p:sp>
      <p:sp>
        <p:nvSpPr>
          <p:cNvPr id="171012" name="AutoShape 2"/>
          <p:cNvSpPr>
            <a:spLocks noChangeArrowheads="1"/>
          </p:cNvSpPr>
          <p:nvPr/>
        </p:nvSpPr>
        <p:spPr bwMode="auto">
          <a:xfrm>
            <a:off x="3962400" y="2574925"/>
            <a:ext cx="3581400" cy="2209800"/>
          </a:xfrm>
          <a:prstGeom prst="roundRect">
            <a:avLst>
              <a:gd name="adj" fmla="val 16667"/>
            </a:avLst>
          </a:prstGeom>
          <a:noFill/>
          <a:ln w="50800" algn="ctr">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1013" name="AutoShape 3"/>
          <p:cNvSpPr>
            <a:spLocks noChangeArrowheads="1"/>
          </p:cNvSpPr>
          <p:nvPr/>
        </p:nvSpPr>
        <p:spPr bwMode="auto">
          <a:xfrm>
            <a:off x="4114800" y="3489325"/>
            <a:ext cx="2438400" cy="1066800"/>
          </a:xfrm>
          <a:prstGeom prst="flowChartAlternateProcess">
            <a:avLst/>
          </a:prstGeom>
          <a:noFill/>
          <a:ln w="508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71014" name="AutoShape 4"/>
          <p:cNvSpPr>
            <a:spLocks noChangeArrowheads="1"/>
          </p:cNvSpPr>
          <p:nvPr/>
        </p:nvSpPr>
        <p:spPr bwMode="auto">
          <a:xfrm>
            <a:off x="4114800" y="2727325"/>
            <a:ext cx="2438400" cy="533400"/>
          </a:xfrm>
          <a:prstGeom prst="flowChartAlternateProcess">
            <a:avLst/>
          </a:prstGeom>
          <a:noFill/>
          <a:ln w="508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solidFill>
                  <a:schemeClr val="accent2"/>
                </a:solidFill>
              </a:rPr>
              <a:t>Application</a:t>
            </a:r>
          </a:p>
        </p:txBody>
      </p:sp>
      <p:sp>
        <p:nvSpPr>
          <p:cNvPr id="171015" name="AutoShape 5"/>
          <p:cNvSpPr>
            <a:spLocks noChangeArrowheads="1"/>
          </p:cNvSpPr>
          <p:nvPr/>
        </p:nvSpPr>
        <p:spPr bwMode="auto">
          <a:xfrm>
            <a:off x="6781800" y="3489325"/>
            <a:ext cx="609600" cy="1066800"/>
          </a:xfrm>
          <a:prstGeom prst="flowChartAlternateProcess">
            <a:avLst/>
          </a:prstGeom>
          <a:noFill/>
          <a:ln w="508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r>
              <a:rPr lang="en-US">
                <a:solidFill>
                  <a:schemeClr val="accent2"/>
                </a:solidFill>
              </a:rPr>
              <a:t>Tool</a:t>
            </a:r>
          </a:p>
        </p:txBody>
      </p:sp>
      <p:sp>
        <p:nvSpPr>
          <p:cNvPr id="171016" name="AutoShape 6"/>
          <p:cNvSpPr>
            <a:spLocks noChangeArrowheads="1"/>
          </p:cNvSpPr>
          <p:nvPr/>
        </p:nvSpPr>
        <p:spPr bwMode="auto">
          <a:xfrm>
            <a:off x="1600200" y="3667125"/>
            <a:ext cx="1219200" cy="685800"/>
          </a:xfrm>
          <a:prstGeom prst="flowChartAlternateProcess">
            <a:avLst/>
          </a:prstGeom>
          <a:noFill/>
          <a:ln w="508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solidFill>
                  <a:schemeClr val="folHlink"/>
                </a:solidFill>
              </a:rPr>
              <a:t>GDB</a:t>
            </a:r>
          </a:p>
        </p:txBody>
      </p:sp>
      <p:cxnSp>
        <p:nvCxnSpPr>
          <p:cNvPr id="171017" name="AutoShape 7"/>
          <p:cNvCxnSpPr>
            <a:cxnSpLocks noChangeShapeType="1"/>
            <a:stCxn id="171016" idx="3"/>
            <a:endCxn id="171018" idx="1"/>
          </p:cNvCxnSpPr>
          <p:nvPr/>
        </p:nvCxnSpPr>
        <p:spPr bwMode="auto">
          <a:xfrm>
            <a:off x="2844800" y="4010025"/>
            <a:ext cx="1320800" cy="0"/>
          </a:xfrm>
          <a:prstGeom prst="straightConnector1">
            <a:avLst/>
          </a:prstGeom>
          <a:noFill/>
          <a:ln w="50800">
            <a:solidFill>
              <a:schemeClr val="folHlink"/>
            </a:solidFill>
            <a:round/>
            <a:headEnd type="triangle" w="med" len="med"/>
            <a:tailEnd type="triangle" w="med" len="med"/>
          </a:ln>
          <a:extLst>
            <a:ext uri="{909E8E84-426E-40DD-AFC4-6F175D3DCCD1}">
              <a14:hiddenFill xmlns:a14="http://schemas.microsoft.com/office/drawing/2010/main">
                <a:noFill/>
              </a14:hiddenFill>
            </a:ext>
          </a:extLst>
        </p:spPr>
      </p:cxnSp>
      <p:sp>
        <p:nvSpPr>
          <p:cNvPr id="171018" name="AutoShape 9"/>
          <p:cNvSpPr>
            <a:spLocks noChangeArrowheads="1"/>
          </p:cNvSpPr>
          <p:nvPr/>
        </p:nvSpPr>
        <p:spPr bwMode="auto">
          <a:xfrm>
            <a:off x="4191000" y="3667125"/>
            <a:ext cx="1219200" cy="685800"/>
          </a:xfrm>
          <a:prstGeom prst="flowChartAlternateProcess">
            <a:avLst/>
          </a:prstGeom>
          <a:noFill/>
          <a:ln w="5080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600" b="1">
                <a:solidFill>
                  <a:schemeClr val="folHlink"/>
                </a:solidFill>
              </a:rPr>
              <a:t>Debug</a:t>
            </a:r>
          </a:p>
          <a:p>
            <a:r>
              <a:rPr lang="en-US" sz="1600" b="1">
                <a:solidFill>
                  <a:schemeClr val="folHlink"/>
                </a:solidFill>
              </a:rPr>
              <a:t>Agent</a:t>
            </a:r>
          </a:p>
        </p:txBody>
      </p:sp>
      <p:sp>
        <p:nvSpPr>
          <p:cNvPr id="171019" name="Text Box 10"/>
          <p:cNvSpPr txBox="1">
            <a:spLocks noChangeArrowheads="1"/>
          </p:cNvSpPr>
          <p:nvPr/>
        </p:nvSpPr>
        <p:spPr bwMode="auto">
          <a:xfrm>
            <a:off x="5410200" y="3794125"/>
            <a:ext cx="990600" cy="276999"/>
          </a:xfrm>
          <a:prstGeom prst="rect">
            <a:avLst/>
          </a:prstGeom>
          <a:noFill/>
          <a:ln w="5080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r>
              <a:rPr lang="en-US">
                <a:solidFill>
                  <a:schemeClr val="bg1"/>
                </a:solidFill>
              </a:rPr>
              <a:t>Pin</a:t>
            </a:r>
          </a:p>
        </p:txBody>
      </p:sp>
      <p:sp>
        <p:nvSpPr>
          <p:cNvPr id="171020" name="AutoShape 11"/>
          <p:cNvSpPr>
            <a:spLocks/>
          </p:cNvSpPr>
          <p:nvPr/>
        </p:nvSpPr>
        <p:spPr bwMode="auto">
          <a:xfrm>
            <a:off x="1030288" y="1939925"/>
            <a:ext cx="1600200" cy="939800"/>
          </a:xfrm>
          <a:prstGeom prst="borderCallout2">
            <a:avLst>
              <a:gd name="adj1" fmla="val 12162"/>
              <a:gd name="adj2" fmla="val 104764"/>
              <a:gd name="adj3" fmla="val 12162"/>
              <a:gd name="adj4" fmla="val 128671"/>
              <a:gd name="adj5" fmla="val 212838"/>
              <a:gd name="adj6" fmla="val 153569"/>
            </a:avLst>
          </a:prstGeom>
          <a:noFill/>
          <a:ln w="50800" algn="ctr">
            <a:solidFill>
              <a:schemeClr val="bg1"/>
            </a:solidFill>
            <a:miter lim="800000"/>
            <a:headEnd/>
            <a:tailEnd type="arrow" w="sm" len="sm"/>
          </a:ln>
          <a:extLst>
            <a:ext uri="{909E8E84-426E-40DD-AFC4-6F175D3DCCD1}">
              <a14:hiddenFill xmlns:a14="http://schemas.microsoft.com/office/drawing/2010/main">
                <a:solidFill>
                  <a:srgbClr val="FFFFFF"/>
                </a:solidFill>
              </a14:hiddenFill>
            </a:ext>
          </a:extLst>
        </p:spPr>
        <p:txBody>
          <a:bodyPr anchor="ctr"/>
          <a:lstStyle/>
          <a:p>
            <a:r>
              <a:rPr lang="en-US" sz="1600">
                <a:solidFill>
                  <a:schemeClr val="bg1"/>
                </a:solidFill>
              </a:rPr>
              <a:t>GDB remote protocol(tcp)</a:t>
            </a:r>
          </a:p>
        </p:txBody>
      </p:sp>
      <p:sp>
        <p:nvSpPr>
          <p:cNvPr id="171021" name="Text Box 12"/>
          <p:cNvSpPr txBox="1">
            <a:spLocks noChangeArrowheads="1"/>
          </p:cNvSpPr>
          <p:nvPr/>
        </p:nvSpPr>
        <p:spPr bwMode="auto">
          <a:xfrm>
            <a:off x="4708525" y="4860925"/>
            <a:ext cx="1997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r>
              <a:rPr lang="en-US" sz="2000">
                <a:solidFill>
                  <a:srgbClr val="00CC66"/>
                </a:solidFill>
              </a:rPr>
              <a:t>Pin process</a:t>
            </a:r>
          </a:p>
        </p:txBody>
      </p:sp>
      <p:sp>
        <p:nvSpPr>
          <p:cNvPr id="171022" name="Text Box 13"/>
          <p:cNvSpPr txBox="1">
            <a:spLocks noChangeArrowheads="1"/>
          </p:cNvSpPr>
          <p:nvPr/>
        </p:nvSpPr>
        <p:spPr bwMode="auto">
          <a:xfrm>
            <a:off x="1219200" y="440372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r>
              <a:rPr lang="en-US" sz="1800">
                <a:solidFill>
                  <a:schemeClr val="folHlink"/>
                </a:solidFill>
              </a:rPr>
              <a:t>(unmodified)</a:t>
            </a:r>
          </a:p>
        </p:txBody>
      </p:sp>
    </p:spTree>
    <p:extLst>
      <p:ext uri="{BB962C8B-B14F-4D97-AF65-F5344CB8AC3E}">
        <p14:creationId xmlns:p14="http://schemas.microsoft.com/office/powerpoint/2010/main" val="197121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the debugger</a:t>
            </a:r>
            <a:endParaRPr lang="en-US" dirty="0"/>
          </a:p>
        </p:txBody>
      </p:sp>
      <p:sp>
        <p:nvSpPr>
          <p:cNvPr id="3" name="Content Placeholder 2"/>
          <p:cNvSpPr>
            <a:spLocks noGrp="1"/>
          </p:cNvSpPr>
          <p:nvPr>
            <p:ph sz="quarter" idx="13"/>
          </p:nvPr>
        </p:nvSpPr>
        <p:spPr/>
        <p:txBody>
          <a:bodyPr>
            <a:normAutofit/>
          </a:bodyPr>
          <a:lstStyle/>
          <a:p>
            <a:r>
              <a:rPr lang="en-US" dirty="0" err="1" smtClean="0"/>
              <a:t>PIN_AddDebugInterpreter</a:t>
            </a:r>
            <a:endParaRPr lang="en-US" dirty="0"/>
          </a:p>
          <a:p>
            <a:r>
              <a:rPr lang="en-US" dirty="0" err="1" smtClean="0"/>
              <a:t>PIN_RemoveDebugInterpreter</a:t>
            </a:r>
            <a:r>
              <a:rPr lang="en-US" dirty="0" smtClean="0"/>
              <a:t> </a:t>
            </a:r>
          </a:p>
          <a:p>
            <a:r>
              <a:rPr lang="en-US" dirty="0" err="1" smtClean="0"/>
              <a:t>PIN_ApplicationBreakpoint</a:t>
            </a:r>
            <a:r>
              <a:rPr lang="en-US" dirty="0" smtClean="0"/>
              <a:t> </a:t>
            </a:r>
          </a:p>
          <a:p>
            <a:r>
              <a:rPr lang="en-US" dirty="0" err="1" smtClean="0"/>
              <a:t>PIN_SetDebugMode</a:t>
            </a:r>
            <a:r>
              <a:rPr lang="en-US" dirty="0" smtClean="0"/>
              <a:t> </a:t>
            </a:r>
          </a:p>
          <a:p>
            <a:r>
              <a:rPr lang="en-US" dirty="0" err="1" smtClean="0"/>
              <a:t>PIN_GetDebugStatus</a:t>
            </a:r>
            <a:endParaRPr lang="en-US" dirty="0"/>
          </a:p>
          <a:p>
            <a:r>
              <a:rPr lang="en-US" dirty="0" err="1" smtClean="0"/>
              <a:t>PIN_GetDebugConnectionInfo</a:t>
            </a:r>
            <a:r>
              <a:rPr lang="en-US" dirty="0" smtClean="0"/>
              <a:t> </a:t>
            </a:r>
          </a:p>
          <a:p>
            <a:r>
              <a:rPr lang="en-US" dirty="0" err="1" smtClean="0"/>
              <a:t>PIN_GetDebuggerType</a:t>
            </a:r>
            <a:r>
              <a:rPr lang="en-US" dirty="0" smtClean="0"/>
              <a:t> </a:t>
            </a:r>
            <a:endParaRPr lang="en-US" dirty="0"/>
          </a:p>
          <a:p>
            <a:r>
              <a:rPr lang="en-US" dirty="0" err="1" smtClean="0"/>
              <a:t>PIN_WaitForDebuggerToConnect</a:t>
            </a:r>
            <a:endParaRPr lang="en-US" dirty="0"/>
          </a:p>
        </p:txBody>
      </p:sp>
    </p:spTree>
    <p:extLst>
      <p:ext uri="{BB962C8B-B14F-4D97-AF65-F5344CB8AC3E}">
        <p14:creationId xmlns:p14="http://schemas.microsoft.com/office/powerpoint/2010/main" val="2871643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Symbols, Functions &amp; Probes</a:t>
            </a:r>
            <a:endParaRPr lang="en-US" dirty="0"/>
          </a:p>
        </p:txBody>
      </p:sp>
      <p:sp>
        <p:nvSpPr>
          <p:cNvPr id="5" name="Text Placeholder 4"/>
          <p:cNvSpPr>
            <a:spLocks noGrp="1"/>
          </p:cNvSpPr>
          <p:nvPr>
            <p:ph type="body" idx="1"/>
          </p:nvPr>
        </p:nvSpPr>
        <p:spPr/>
        <p:txBody>
          <a:bodyPr/>
          <a:lstStyle/>
          <a:p>
            <a:r>
              <a:rPr lang="en-US" dirty="0" smtClean="0"/>
              <a:t>We don’t want to concentrate on instructions all the time.</a:t>
            </a:r>
            <a:endParaRPr lang="en-US" dirty="0"/>
          </a:p>
        </p:txBody>
      </p:sp>
    </p:spTree>
    <p:extLst>
      <p:ext uri="{BB962C8B-B14F-4D97-AF65-F5344CB8AC3E}">
        <p14:creationId xmlns:p14="http://schemas.microsoft.com/office/powerpoint/2010/main" val="160246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sz="quarter" idx="13"/>
          </p:nvPr>
        </p:nvSpPr>
        <p:spPr>
          <a:xfrm>
            <a:off x="609600" y="1600200"/>
            <a:ext cx="5435600" cy="4331970"/>
          </a:xfrm>
        </p:spPr>
        <p:txBody>
          <a:bodyPr>
            <a:noAutofit/>
          </a:bodyPr>
          <a:lstStyle/>
          <a:p>
            <a:r>
              <a:rPr lang="en-US" sz="2000" dirty="0" smtClean="0"/>
              <a:t>Currently @ Intel</a:t>
            </a:r>
          </a:p>
          <a:p>
            <a:pPr lvl="1"/>
            <a:r>
              <a:rPr lang="en-US" sz="2000" dirty="0" smtClean="0"/>
              <a:t>Security researcher </a:t>
            </a:r>
          </a:p>
          <a:p>
            <a:pPr lvl="1"/>
            <a:r>
              <a:rPr lang="en-US" sz="2000" dirty="0" smtClean="0"/>
              <a:t>Evaluation team leader</a:t>
            </a:r>
          </a:p>
          <a:p>
            <a:r>
              <a:rPr lang="en-US" sz="2000" dirty="0" smtClean="0"/>
              <a:t>Formerly a member of the binary instrumentation team @ Intel</a:t>
            </a:r>
          </a:p>
          <a:p>
            <a:r>
              <a:rPr lang="en-US" sz="2000" dirty="0" smtClean="0"/>
              <a:t>Before that a private consultant</a:t>
            </a:r>
          </a:p>
          <a:p>
            <a:r>
              <a:rPr lang="en-US" sz="2000" dirty="0" smtClean="0"/>
              <a:t>Always a hacker</a:t>
            </a:r>
          </a:p>
          <a:p>
            <a:r>
              <a:rPr lang="en-US" sz="2000" dirty="0" smtClean="0"/>
              <a:t>…</a:t>
            </a:r>
          </a:p>
          <a:p>
            <a:pPr marL="0" indent="0">
              <a:buNone/>
            </a:pPr>
            <a:r>
              <a:rPr lang="en-US" sz="2000" dirty="0" smtClean="0"/>
              <a:t>Online presence: </a:t>
            </a:r>
            <a:r>
              <a:rPr lang="en-US" sz="2000" dirty="0" smtClean="0">
                <a:hlinkClick r:id="rId3"/>
              </a:rPr>
              <a:t>www.diskin.org</a:t>
            </a:r>
            <a:r>
              <a:rPr lang="en-US" sz="2000" dirty="0" smtClean="0"/>
              <a:t>, </a:t>
            </a:r>
            <a:r>
              <a:rPr lang="en-US" sz="2000" dirty="0" smtClean="0">
                <a:hlinkClick r:id="rId4"/>
              </a:rPr>
              <a:t>@</a:t>
            </a:r>
            <a:r>
              <a:rPr lang="en-US" sz="2000" dirty="0" err="1" smtClean="0">
                <a:hlinkClick r:id="rId4"/>
              </a:rPr>
              <a:t>gal_diskin</a:t>
            </a:r>
            <a:r>
              <a:rPr lang="en-US" sz="2000" dirty="0" smtClean="0"/>
              <a:t>, </a:t>
            </a:r>
            <a:r>
              <a:rPr lang="en-US" sz="2000" dirty="0" smtClean="0">
                <a:hlinkClick r:id="rId5"/>
              </a:rPr>
              <a:t>LinkedIn</a:t>
            </a:r>
            <a:r>
              <a:rPr lang="en-US" sz="2000" dirty="0" smtClean="0"/>
              <a:t>, </a:t>
            </a:r>
            <a:r>
              <a:rPr lang="en-US" sz="2000" dirty="0" smtClean="0">
                <a:hlinkClick r:id="rId6"/>
              </a:rPr>
              <a:t>E-mail</a:t>
            </a:r>
            <a:r>
              <a:rPr lang="en-US" sz="2000" dirty="0" smtClean="0"/>
              <a:t> (yeah, even FB &amp; G+)</a:t>
            </a:r>
            <a:endParaRPr lang="en-US" sz="2000" dirty="0"/>
          </a:p>
        </p:txBody>
      </p:sp>
    </p:spTree>
    <p:extLst>
      <p:ext uri="{BB962C8B-B14F-4D97-AF65-F5344CB8AC3E}">
        <p14:creationId xmlns:p14="http://schemas.microsoft.com/office/powerpoint/2010/main" val="3785107826"/>
      </p:ext>
    </p:extLst>
  </p:cSld>
  <p:clrMapOvr>
    <a:masterClrMapping/>
  </p:clrMapOvr>
  <mc:AlternateContent xmlns:mc="http://schemas.openxmlformats.org/markup-compatibility/2006" xmlns:p14="http://schemas.microsoft.com/office/powerpoint/2010/main">
    <mc:Choice Requires="p14">
      <p:transition spd="slow" p14:dur="2000" advTm="31433"/>
    </mc:Choice>
    <mc:Fallback xmlns="">
      <p:transition spd="slow" advTm="31433"/>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a:t>
            </a:r>
            <a:endParaRPr lang="en-US" dirty="0"/>
          </a:p>
        </p:txBody>
      </p:sp>
      <p:sp>
        <p:nvSpPr>
          <p:cNvPr id="3" name="Content Placeholder 2"/>
          <p:cNvSpPr>
            <a:spLocks noGrp="1"/>
          </p:cNvSpPr>
          <p:nvPr>
            <p:ph sz="quarter" idx="13"/>
          </p:nvPr>
        </p:nvSpPr>
        <p:spPr/>
        <p:txBody>
          <a:bodyPr>
            <a:normAutofit/>
          </a:bodyPr>
          <a:lstStyle/>
          <a:p>
            <a:r>
              <a:rPr lang="en-US" sz="2400" dirty="0" smtClean="0"/>
              <a:t>Function symbols</a:t>
            </a:r>
          </a:p>
          <a:p>
            <a:r>
              <a:rPr lang="en-US" sz="2400" dirty="0" smtClean="0"/>
              <a:t>Debug symbols</a:t>
            </a:r>
          </a:p>
          <a:p>
            <a:endParaRPr lang="en-US" sz="2400" dirty="0" smtClean="0"/>
          </a:p>
          <a:p>
            <a:r>
              <a:rPr lang="en-US" sz="2400" dirty="0" smtClean="0"/>
              <a:t>Stripped </a:t>
            </a:r>
            <a:r>
              <a:rPr lang="en-US" sz="2400" dirty="0" err="1" smtClean="0"/>
              <a:t>executables</a:t>
            </a:r>
            <a:endParaRPr lang="en-US" sz="2400" dirty="0" smtClean="0"/>
          </a:p>
          <a:p>
            <a:endParaRPr lang="en-US" sz="2400" dirty="0" smtClean="0"/>
          </a:p>
          <a:p>
            <a:r>
              <a:rPr lang="en-US" dirty="0" err="1" smtClean="0"/>
              <a:t>Init</a:t>
            </a:r>
            <a:r>
              <a:rPr lang="en-US" dirty="0" smtClean="0"/>
              <a:t> APIs:</a:t>
            </a:r>
            <a:endParaRPr lang="en-US" dirty="0"/>
          </a:p>
          <a:p>
            <a:pPr lvl="1"/>
            <a:r>
              <a:rPr lang="en-US" dirty="0" err="1" smtClean="0"/>
              <a:t>PIN_InitSymbols</a:t>
            </a:r>
            <a:endParaRPr lang="en-US" dirty="0" smtClean="0"/>
          </a:p>
          <a:p>
            <a:pPr lvl="1"/>
            <a:r>
              <a:rPr lang="en-US" dirty="0" err="1" smtClean="0"/>
              <a:t>PIN_InitSymbolsAlt</a:t>
            </a:r>
            <a:endParaRPr lang="en-US" dirty="0" smtClean="0"/>
          </a:p>
        </p:txBody>
      </p:sp>
    </p:spTree>
    <p:extLst>
      <p:ext uri="{BB962C8B-B14F-4D97-AF65-F5344CB8AC3E}">
        <p14:creationId xmlns:p14="http://schemas.microsoft.com/office/powerpoint/2010/main" val="4209154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00200"/>
            <a:ext cx="2819400" cy="4114800"/>
          </a:xfrm>
        </p:spPr>
        <p:txBody>
          <a:bodyPr>
            <a:normAutofit/>
          </a:bodyPr>
          <a:lstStyle/>
          <a:p>
            <a:r>
              <a:rPr lang="en-US" dirty="0" err="1" smtClean="0"/>
              <a:t>SYM_Next</a:t>
            </a:r>
            <a:endParaRPr lang="en-US" dirty="0"/>
          </a:p>
          <a:p>
            <a:r>
              <a:rPr lang="en-US" dirty="0" err="1" smtClean="0"/>
              <a:t>SYM_Prev</a:t>
            </a:r>
            <a:r>
              <a:rPr lang="en-US" dirty="0" smtClean="0"/>
              <a:t> </a:t>
            </a:r>
            <a:endParaRPr lang="en-US" dirty="0"/>
          </a:p>
          <a:p>
            <a:r>
              <a:rPr lang="en-US" dirty="0" err="1" smtClean="0"/>
              <a:t>SYM_Name</a:t>
            </a:r>
            <a:r>
              <a:rPr lang="en-US" dirty="0" smtClean="0"/>
              <a:t> </a:t>
            </a:r>
            <a:endParaRPr lang="en-US" dirty="0"/>
          </a:p>
          <a:p>
            <a:r>
              <a:rPr lang="en-US" dirty="0" err="1" smtClean="0"/>
              <a:t>SYM_Invalid</a:t>
            </a:r>
            <a:endParaRPr lang="en-US" dirty="0"/>
          </a:p>
          <a:p>
            <a:r>
              <a:rPr lang="en-US" dirty="0" err="1" smtClean="0"/>
              <a:t>SYM_Valid</a:t>
            </a:r>
            <a:r>
              <a:rPr lang="en-US" dirty="0" smtClean="0"/>
              <a:t> </a:t>
            </a:r>
            <a:endParaRPr lang="en-US" dirty="0"/>
          </a:p>
          <a:p>
            <a:r>
              <a:rPr lang="en-US" dirty="0" err="1" smtClean="0"/>
              <a:t>SYM_Dynamic</a:t>
            </a:r>
            <a:r>
              <a:rPr lang="en-US" dirty="0" smtClean="0"/>
              <a:t> </a:t>
            </a:r>
            <a:endParaRPr lang="en-US" dirty="0"/>
          </a:p>
        </p:txBody>
      </p:sp>
      <p:sp>
        <p:nvSpPr>
          <p:cNvPr id="5" name="Content Placeholder 4"/>
          <p:cNvSpPr>
            <a:spLocks noGrp="1"/>
          </p:cNvSpPr>
          <p:nvPr>
            <p:ph sz="quarter" idx="14"/>
          </p:nvPr>
        </p:nvSpPr>
        <p:spPr>
          <a:xfrm>
            <a:off x="4069080" y="1600200"/>
            <a:ext cx="4606290" cy="4114800"/>
          </a:xfrm>
        </p:spPr>
        <p:txBody>
          <a:bodyPr/>
          <a:lstStyle/>
          <a:p>
            <a:r>
              <a:rPr lang="en-US" dirty="0" err="1"/>
              <a:t>SYM_IFunc</a:t>
            </a:r>
            <a:r>
              <a:rPr lang="en-US" dirty="0"/>
              <a:t> </a:t>
            </a:r>
          </a:p>
          <a:p>
            <a:r>
              <a:rPr lang="en-US" dirty="0" err="1"/>
              <a:t>SYM_Value</a:t>
            </a:r>
            <a:r>
              <a:rPr lang="en-US" dirty="0"/>
              <a:t> </a:t>
            </a:r>
          </a:p>
          <a:p>
            <a:r>
              <a:rPr lang="en-US" dirty="0" err="1"/>
              <a:t>SYM_Index</a:t>
            </a:r>
            <a:endParaRPr lang="en-US" dirty="0"/>
          </a:p>
          <a:p>
            <a:r>
              <a:rPr lang="en-US" dirty="0" err="1"/>
              <a:t>SYM_Address</a:t>
            </a:r>
            <a:endParaRPr lang="en-US" dirty="0"/>
          </a:p>
          <a:p>
            <a:r>
              <a:rPr lang="en-US" dirty="0" err="1"/>
              <a:t>PIN_UndecorateSymbolName</a:t>
            </a:r>
            <a:endParaRPr lang="en-US" dirty="0"/>
          </a:p>
          <a:p>
            <a:endParaRPr lang="en-US" dirty="0"/>
          </a:p>
        </p:txBody>
      </p:sp>
      <p:sp>
        <p:nvSpPr>
          <p:cNvPr id="2" name="Title 1"/>
          <p:cNvSpPr>
            <a:spLocks noGrp="1"/>
          </p:cNvSpPr>
          <p:nvPr>
            <p:ph type="title"/>
          </p:nvPr>
        </p:nvSpPr>
        <p:spPr/>
        <p:txBody>
          <a:bodyPr/>
          <a:lstStyle/>
          <a:p>
            <a:r>
              <a:rPr lang="en-US" dirty="0" smtClean="0"/>
              <a:t>SYMBOL API</a:t>
            </a:r>
            <a:endParaRPr lang="en-US" dirty="0"/>
          </a:p>
        </p:txBody>
      </p:sp>
    </p:spTree>
    <p:extLst>
      <p:ext uri="{BB962C8B-B14F-4D97-AF65-F5344CB8AC3E}">
        <p14:creationId xmlns:p14="http://schemas.microsoft.com/office/powerpoint/2010/main" val="22217865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a:t>
            </a:r>
            <a:r>
              <a:rPr lang="en-US" baseline="0" dirty="0" smtClean="0"/>
              <a:t> the source line</a:t>
            </a:r>
            <a:endParaRPr lang="en-US" dirty="0"/>
          </a:p>
        </p:txBody>
      </p:sp>
      <p:sp>
        <p:nvSpPr>
          <p:cNvPr id="3" name="Content Placeholder 2"/>
          <p:cNvSpPr>
            <a:spLocks noGrp="1"/>
          </p:cNvSpPr>
          <p:nvPr>
            <p:ph sz="quarter" idx="13"/>
          </p:nvPr>
        </p:nvSpPr>
        <p:spPr/>
        <p:txBody>
          <a:bodyPr>
            <a:normAutofit/>
          </a:bodyPr>
          <a:lstStyle/>
          <a:p>
            <a:r>
              <a:rPr lang="en-US" dirty="0" err="1"/>
              <a:t>PIN_GetSourceLocation</a:t>
            </a:r>
            <a:r>
              <a:rPr lang="en-US" dirty="0"/>
              <a:t> 	(  	</a:t>
            </a:r>
            <a:endParaRPr lang="en-US" dirty="0" smtClean="0"/>
          </a:p>
          <a:p>
            <a:pPr marL="0" indent="0">
              <a:buNone/>
            </a:pPr>
            <a:r>
              <a:rPr lang="en-US" dirty="0"/>
              <a:t>	</a:t>
            </a:r>
            <a:r>
              <a:rPr lang="en-US" dirty="0" smtClean="0"/>
              <a:t>	ADDRINT  </a:t>
            </a:r>
            <a:r>
              <a:rPr lang="en-US" dirty="0"/>
              <a:t>	address,</a:t>
            </a:r>
          </a:p>
          <a:p>
            <a:pPr marL="0" indent="0">
              <a:buNone/>
            </a:pPr>
            <a:r>
              <a:rPr lang="en-US" dirty="0"/>
              <a:t>		INT32 *  	column,</a:t>
            </a:r>
          </a:p>
          <a:p>
            <a:pPr marL="0" indent="0">
              <a:buNone/>
            </a:pPr>
            <a:r>
              <a:rPr lang="en-US" dirty="0"/>
              <a:t>		INT32 *  	line,</a:t>
            </a:r>
          </a:p>
          <a:p>
            <a:pPr marL="0" indent="0">
              <a:buNone/>
            </a:pPr>
            <a:r>
              <a:rPr lang="en-US" dirty="0"/>
              <a:t>		string *  	</a:t>
            </a:r>
            <a:r>
              <a:rPr lang="en-US" dirty="0" err="1" smtClean="0"/>
              <a:t>fileName</a:t>
            </a:r>
            <a:r>
              <a:rPr lang="en-US" dirty="0" smtClean="0"/>
              <a:t> )</a:t>
            </a:r>
            <a:endParaRPr lang="en-US" sz="2400" dirty="0"/>
          </a:p>
        </p:txBody>
      </p:sp>
    </p:spTree>
    <p:extLst>
      <p:ext uri="{BB962C8B-B14F-4D97-AF65-F5344CB8AC3E}">
        <p14:creationId xmlns:p14="http://schemas.microsoft.com/office/powerpoint/2010/main" val="9150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replacement</a:t>
            </a:r>
            <a:endParaRPr lang="en-US" dirty="0"/>
          </a:p>
        </p:txBody>
      </p:sp>
      <p:sp>
        <p:nvSpPr>
          <p:cNvPr id="3" name="Content Placeholder 2"/>
          <p:cNvSpPr>
            <a:spLocks noGrp="1"/>
          </p:cNvSpPr>
          <p:nvPr>
            <p:ph sz="quarter" idx="13"/>
          </p:nvPr>
        </p:nvSpPr>
        <p:spPr/>
        <p:txBody>
          <a:bodyPr>
            <a:normAutofit/>
          </a:bodyPr>
          <a:lstStyle/>
          <a:p>
            <a:r>
              <a:rPr lang="en-US" sz="2400" dirty="0" err="1" smtClean="0"/>
              <a:t>RTN_Replace</a:t>
            </a:r>
            <a:endParaRPr lang="en-US" sz="2400" dirty="0" smtClean="0"/>
          </a:p>
          <a:p>
            <a:pPr lvl="1"/>
            <a:r>
              <a:rPr lang="en-US" sz="2400" dirty="0" smtClean="0"/>
              <a:t>Replace app function with tool function</a:t>
            </a:r>
          </a:p>
          <a:p>
            <a:r>
              <a:rPr lang="en-US" sz="2400" dirty="0" err="1" smtClean="0"/>
              <a:t>RTN_ReplaceSignature</a:t>
            </a:r>
            <a:endParaRPr lang="en-US" sz="2400" dirty="0" smtClean="0"/>
          </a:p>
          <a:p>
            <a:pPr lvl="1"/>
            <a:r>
              <a:rPr lang="en-US" sz="2400" dirty="0" smtClean="0"/>
              <a:t>Replace function and modify its signature</a:t>
            </a:r>
          </a:p>
          <a:p>
            <a:r>
              <a:rPr lang="en-US" sz="2400" dirty="0" err="1" smtClean="0"/>
              <a:t>PIN_CallApplicationFunction</a:t>
            </a:r>
            <a:endParaRPr lang="en-US" sz="2400" dirty="0" smtClean="0"/>
          </a:p>
          <a:p>
            <a:pPr lvl="1"/>
            <a:r>
              <a:rPr lang="en-US" sz="2400" dirty="0" smtClean="0"/>
              <a:t>Call the application function and JIT it</a:t>
            </a:r>
            <a:endParaRPr lang="en-US" sz="2400" dirty="0"/>
          </a:p>
        </p:txBody>
      </p:sp>
    </p:spTree>
    <p:extLst>
      <p:ext uri="{BB962C8B-B14F-4D97-AF65-F5344CB8AC3E}">
        <p14:creationId xmlns:p14="http://schemas.microsoft.com/office/powerpoint/2010/main" val="1291546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Probe mode</a:t>
            </a:r>
            <a:endParaRPr lang="en-US" dirty="0"/>
          </a:p>
        </p:txBody>
      </p:sp>
      <p:sp>
        <p:nvSpPr>
          <p:cNvPr id="3" name="Content Placeholder 2"/>
          <p:cNvSpPr>
            <a:spLocks noGrp="1"/>
          </p:cNvSpPr>
          <p:nvPr>
            <p:ph sz="quarter" idx="13"/>
          </p:nvPr>
        </p:nvSpPr>
        <p:spPr>
          <a:xfrm>
            <a:off x="609600" y="1600200"/>
            <a:ext cx="5016649" cy="4114800"/>
          </a:xfrm>
        </p:spPr>
        <p:txBody>
          <a:bodyPr>
            <a:normAutofit lnSpcReduction="10000"/>
          </a:bodyPr>
          <a:lstStyle/>
          <a:p>
            <a:r>
              <a:rPr lang="en-US" sz="2400" dirty="0" smtClean="0"/>
              <a:t>JIT Mode</a:t>
            </a:r>
          </a:p>
          <a:p>
            <a:pPr lvl="1"/>
            <a:r>
              <a:rPr lang="en-US" dirty="0" smtClean="0"/>
              <a:t>Code translated and translation is executed</a:t>
            </a:r>
          </a:p>
          <a:p>
            <a:pPr lvl="1"/>
            <a:r>
              <a:rPr lang="en-US" dirty="0" smtClean="0"/>
              <a:t>Flexible, slower, robust, common</a:t>
            </a:r>
          </a:p>
          <a:p>
            <a:r>
              <a:rPr lang="en-US" dirty="0" smtClean="0"/>
              <a:t>Probe Mode</a:t>
            </a:r>
          </a:p>
          <a:p>
            <a:pPr lvl="1"/>
            <a:r>
              <a:rPr lang="en-US" dirty="0" smtClean="0"/>
              <a:t>Original code is executed with “probes” </a:t>
            </a:r>
          </a:p>
          <a:p>
            <a:pPr lvl="1"/>
            <a:r>
              <a:rPr lang="en-US" dirty="0" smtClean="0"/>
              <a:t>Faster, less flexible, less robust</a:t>
            </a:r>
            <a:endParaRPr lang="en-US" dirty="0"/>
          </a:p>
        </p:txBody>
      </p:sp>
      <p:pic>
        <p:nvPicPr>
          <p:cNvPr id="5" name="Picture 2" descr="http://t1.gstatic.com/images?q=tbn:ANd9GcQlE91-whNmbgTlE24B-CeNk2DeadBKazOhzl9luQD5HoCsvHDe"/>
          <p:cNvPicPr>
            <a:picLocks noChangeAspect="1" noChangeArrowheads="1"/>
          </p:cNvPicPr>
          <p:nvPr/>
        </p:nvPicPr>
        <p:blipFill>
          <a:blip r:embed="rId3" cstate="print"/>
          <a:srcRect/>
          <a:stretch>
            <a:fillRect/>
          </a:stretch>
        </p:blipFill>
        <p:spPr bwMode="auto">
          <a:xfrm>
            <a:off x="5570829" y="1711040"/>
            <a:ext cx="3517751" cy="3737610"/>
          </a:xfrm>
          <a:prstGeom prst="rect">
            <a:avLst/>
          </a:prstGeom>
          <a:noFill/>
        </p:spPr>
      </p:pic>
    </p:spTree>
    <p:extLst>
      <p:ext uri="{BB962C8B-B14F-4D97-AF65-F5344CB8AC3E}">
        <p14:creationId xmlns:p14="http://schemas.microsoft.com/office/powerpoint/2010/main" val="3171893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Probe size</a:t>
            </a:r>
            <a:endParaRPr lang="en-US" dirty="0"/>
          </a:p>
        </p:txBody>
      </p:sp>
      <p:sp>
        <p:nvSpPr>
          <p:cNvPr id="4" name="Rectangle 10"/>
          <p:cNvSpPr>
            <a:spLocks noChangeArrowheads="1"/>
          </p:cNvSpPr>
          <p:nvPr/>
        </p:nvSpPr>
        <p:spPr bwMode="ltGray">
          <a:xfrm>
            <a:off x="4536221" y="1853833"/>
            <a:ext cx="4607779" cy="2622550"/>
          </a:xfrm>
          <a:prstGeom prst="rect">
            <a:avLst/>
          </a:prstGeom>
          <a:noFill/>
          <a:ln w="38100" algn="ctr">
            <a:noFill/>
            <a:miter lim="800000"/>
            <a:headEnd/>
            <a:tailEnd type="none" w="med" len="lg"/>
          </a:ln>
          <a:effectLst/>
        </p:spPr>
        <p:txBody>
          <a:bodyPr wrap="square">
            <a:spAutoFit/>
          </a:bodyPr>
          <a:lstStyle/>
          <a:p>
            <a:pPr lvl="1" eaLnBrk="1" hangingPunct="1">
              <a:lnSpc>
                <a:spcPct val="100000"/>
              </a:lnSpc>
              <a:spcBef>
                <a:spcPct val="0"/>
              </a:spcBef>
              <a:defRPr/>
            </a:pPr>
            <a:r>
              <a:rPr lang="en-US" sz="1800" dirty="0">
                <a:solidFill>
                  <a:schemeClr val="tx2">
                    <a:lumMod val="60000"/>
                    <a:lumOff val="40000"/>
                  </a:schemeClr>
                </a:solidFill>
                <a:latin typeface="Tahoma" pitchFamily="34" charset="0"/>
                <a:cs typeface="Tahoma" pitchFamily="34" charset="0"/>
              </a:rPr>
              <a:t>Entry point overwritten with probe</a:t>
            </a:r>
            <a:r>
              <a:rPr lang="en-US" sz="2000" dirty="0">
                <a:latin typeface="Tahoma" pitchFamily="34" charset="0"/>
                <a:cs typeface="Tahoma" pitchFamily="34" charset="0"/>
              </a:rPr>
              <a:t>:</a:t>
            </a:r>
          </a:p>
          <a:p>
            <a:pPr lvl="1" eaLnBrk="1" hangingPunct="1">
              <a:lnSpc>
                <a:spcPct val="100000"/>
              </a:lnSpc>
              <a:spcBef>
                <a:spcPct val="0"/>
              </a:spcBef>
              <a:defRPr/>
            </a:pPr>
            <a:r>
              <a:rPr lang="en-US" sz="2000" dirty="0">
                <a:solidFill>
                  <a:srgbClr val="000000"/>
                </a:solidFill>
                <a:latin typeface="Tahoma" pitchFamily="34" charset="0"/>
                <a:cs typeface="Tahoma" pitchFamily="34" charset="0"/>
              </a:rPr>
              <a:t>0x400113d4:</a:t>
            </a:r>
            <a:r>
              <a:rPr lang="en-US" sz="2000" dirty="0">
                <a:solidFill>
                  <a:schemeClr val="hlink"/>
                </a:solidFill>
                <a:latin typeface="Tahoma" pitchFamily="34" charset="0"/>
                <a:cs typeface="Tahoma" pitchFamily="34" charset="0"/>
              </a:rPr>
              <a:t>  </a:t>
            </a:r>
            <a:r>
              <a:rPr lang="en-US" sz="2000" dirty="0" err="1">
                <a:solidFill>
                  <a:srgbClr val="FF0000"/>
                </a:solidFill>
                <a:latin typeface="Tahoma" pitchFamily="34" charset="0"/>
                <a:cs typeface="Tahoma" pitchFamily="34" charset="0"/>
              </a:rPr>
              <a:t>jmp</a:t>
            </a:r>
            <a:r>
              <a:rPr lang="en-US" sz="2000" dirty="0">
                <a:solidFill>
                  <a:srgbClr val="FF0000"/>
                </a:solidFill>
                <a:latin typeface="Tahoma" pitchFamily="34" charset="0"/>
                <a:cs typeface="Tahoma" pitchFamily="34" charset="0"/>
              </a:rPr>
              <a:t>    0x41481064</a:t>
            </a:r>
          </a:p>
          <a:p>
            <a:pPr lvl="1" eaLnBrk="1" hangingPunct="1">
              <a:lnSpc>
                <a:spcPct val="100000"/>
              </a:lnSpc>
              <a:spcBef>
                <a:spcPct val="0"/>
              </a:spcBef>
              <a:defRPr/>
            </a:pPr>
            <a:endParaRPr lang="en-US" sz="2000" dirty="0">
              <a:solidFill>
                <a:srgbClr val="000000"/>
              </a:solidFill>
              <a:latin typeface="Tahoma" pitchFamily="34" charset="0"/>
            </a:endParaRPr>
          </a:p>
          <a:p>
            <a:pPr lvl="1" eaLnBrk="1" hangingPunct="1">
              <a:lnSpc>
                <a:spcPct val="100000"/>
              </a:lnSpc>
              <a:spcBef>
                <a:spcPct val="0"/>
              </a:spcBef>
              <a:defRPr/>
            </a:pPr>
            <a:endParaRPr lang="en-US" sz="2000" dirty="0">
              <a:solidFill>
                <a:srgbClr val="000000"/>
              </a:solidFill>
              <a:latin typeface="Tahoma" pitchFamily="34" charset="0"/>
            </a:endParaRPr>
          </a:p>
          <a:p>
            <a:pPr lvl="1" eaLnBrk="1" hangingPunct="1">
              <a:lnSpc>
                <a:spcPct val="100000"/>
              </a:lnSpc>
              <a:spcBef>
                <a:spcPct val="0"/>
              </a:spcBef>
              <a:defRPr/>
            </a:pPr>
            <a:endParaRPr lang="en-US" sz="2000" dirty="0">
              <a:solidFill>
                <a:srgbClr val="000000"/>
              </a:solidFill>
              <a:latin typeface="Tahoma" pitchFamily="34" charset="0"/>
            </a:endParaRPr>
          </a:p>
          <a:p>
            <a:pPr lvl="1" eaLnBrk="1" hangingPunct="1">
              <a:lnSpc>
                <a:spcPct val="100000"/>
              </a:lnSpc>
              <a:spcBef>
                <a:spcPct val="0"/>
              </a:spcBef>
              <a:defRPr/>
            </a:pPr>
            <a:r>
              <a:rPr lang="en-US" sz="2000" dirty="0">
                <a:solidFill>
                  <a:srgbClr val="000000"/>
                </a:solidFill>
                <a:latin typeface="Tahoma" pitchFamily="34" charset="0"/>
              </a:rPr>
              <a:t>0x400113d9:  push   %</a:t>
            </a:r>
            <a:r>
              <a:rPr lang="en-US" sz="2000" dirty="0" err="1">
                <a:solidFill>
                  <a:srgbClr val="000000"/>
                </a:solidFill>
                <a:latin typeface="Tahoma" pitchFamily="34" charset="0"/>
              </a:rPr>
              <a:t>ebx</a:t>
            </a:r>
            <a:endParaRPr lang="en-US" sz="2000" dirty="0">
              <a:solidFill>
                <a:srgbClr val="000000"/>
              </a:solidFill>
              <a:latin typeface="Tahoma" pitchFamily="34" charset="0"/>
            </a:endParaRPr>
          </a:p>
          <a:p>
            <a:pPr lvl="1" eaLnBrk="1" hangingPunct="1">
              <a:lnSpc>
                <a:spcPct val="100000"/>
              </a:lnSpc>
              <a:spcBef>
                <a:spcPct val="0"/>
              </a:spcBef>
              <a:defRPr/>
            </a:pPr>
            <a:endParaRPr lang="en-US" sz="2000" dirty="0">
              <a:solidFill>
                <a:srgbClr val="000000"/>
              </a:solidFill>
              <a:latin typeface="Tahoma" pitchFamily="34" charset="0"/>
            </a:endParaRPr>
          </a:p>
          <a:p>
            <a:pPr lvl="1" eaLnBrk="1" hangingPunct="1">
              <a:buClr>
                <a:schemeClr val="hlink"/>
              </a:buClr>
              <a:buSzPct val="55000"/>
              <a:buFont typeface="Wingdings" pitchFamily="2" charset="2"/>
              <a:buChar char="n"/>
              <a:defRPr/>
            </a:pPr>
            <a:endParaRPr lang="en-US" sz="2000" dirty="0">
              <a:latin typeface="Tahoma" pitchFamily="34" charset="0"/>
            </a:endParaRPr>
          </a:p>
        </p:txBody>
      </p:sp>
      <p:sp>
        <p:nvSpPr>
          <p:cNvPr id="5" name="Text Box 4"/>
          <p:cNvSpPr txBox="1">
            <a:spLocks noChangeArrowheads="1"/>
          </p:cNvSpPr>
          <p:nvPr/>
        </p:nvSpPr>
        <p:spPr bwMode="ltGray">
          <a:xfrm>
            <a:off x="5652233" y="2123708"/>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med" len="lg"/>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eaLnBrk="1" hangingPunct="1">
              <a:lnSpc>
                <a:spcPct val="100000"/>
              </a:lnSpc>
            </a:pPr>
            <a:endParaRPr lang="en-US" sz="1800">
              <a:latin typeface="Tahoma" pitchFamily="34" charset="0"/>
            </a:endParaRPr>
          </a:p>
        </p:txBody>
      </p:sp>
      <p:sp>
        <p:nvSpPr>
          <p:cNvPr id="6" name="Text Box 6"/>
          <p:cNvSpPr txBox="1">
            <a:spLocks noChangeArrowheads="1"/>
          </p:cNvSpPr>
          <p:nvPr/>
        </p:nvSpPr>
        <p:spPr bwMode="ltGray">
          <a:xfrm>
            <a:off x="394433" y="2428508"/>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med" len="lg"/>
              </a14:hiddenLine>
            </a:ext>
          </a:extLst>
        </p:spPr>
        <p:txBody>
          <a:bodyPr>
            <a:spAutoFit/>
          </a:bodyPr>
          <a:lstStyle>
            <a:lvl1pPr marL="342900" indent="-342900">
              <a:defRPr sz="1200">
                <a:solidFill>
                  <a:schemeClr val="tx1"/>
                </a:solidFill>
                <a:latin typeface="Verdana" pitchFamily="34" charset="0"/>
                <a:cs typeface="Arial" pitchFamily="34" charset="0"/>
              </a:defRPr>
            </a:lvl1pPr>
            <a:lvl2pPr>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pPr lvl="1" eaLnBrk="1" hangingPunct="1">
              <a:lnSpc>
                <a:spcPct val="100000"/>
              </a:lnSpc>
              <a:spcBef>
                <a:spcPct val="0"/>
              </a:spcBef>
            </a:pPr>
            <a:endParaRPr lang="en-US" sz="1800">
              <a:latin typeface="Tahoma" pitchFamily="34" charset="0"/>
            </a:endParaRPr>
          </a:p>
        </p:txBody>
      </p:sp>
      <p:sp>
        <p:nvSpPr>
          <p:cNvPr id="7" name="Text Box 7"/>
          <p:cNvSpPr txBox="1">
            <a:spLocks noChangeArrowheads="1"/>
          </p:cNvSpPr>
          <p:nvPr/>
        </p:nvSpPr>
        <p:spPr bwMode="ltGray">
          <a:xfrm>
            <a:off x="32483" y="1834783"/>
            <a:ext cx="4953000" cy="1938338"/>
          </a:xfrm>
          <a:prstGeom prst="rect">
            <a:avLst/>
          </a:prstGeom>
          <a:noFill/>
          <a:ln w="38100" algn="ctr">
            <a:noFill/>
            <a:miter lim="800000"/>
            <a:headEnd/>
            <a:tailEnd type="none" w="med" len="lg"/>
          </a:ln>
          <a:effectLst/>
        </p:spPr>
        <p:txBody>
          <a:bodyPr>
            <a:spAutoFit/>
          </a:bodyPr>
          <a:lstStyle/>
          <a:p>
            <a:pPr eaLnBrk="1" hangingPunct="1">
              <a:lnSpc>
                <a:spcPct val="100000"/>
              </a:lnSpc>
              <a:spcBef>
                <a:spcPct val="0"/>
              </a:spcBef>
              <a:defRPr/>
            </a:pPr>
            <a:r>
              <a:rPr lang="en-US" sz="2000" dirty="0">
                <a:solidFill>
                  <a:schemeClr val="tx2">
                    <a:lumMod val="60000"/>
                    <a:lumOff val="40000"/>
                  </a:schemeClr>
                </a:solidFill>
                <a:latin typeface="Tahoma" pitchFamily="34" charset="0"/>
              </a:rPr>
              <a:t>Copy of entry point with original bytes</a:t>
            </a:r>
            <a:r>
              <a:rPr lang="en-US" sz="2000" dirty="0">
                <a:latin typeface="Tahoma" pitchFamily="34" charset="0"/>
              </a:rPr>
              <a:t>:</a:t>
            </a:r>
          </a:p>
          <a:p>
            <a:pPr lvl="1" eaLnBrk="1" hangingPunct="1">
              <a:lnSpc>
                <a:spcPct val="100000"/>
              </a:lnSpc>
              <a:spcBef>
                <a:spcPct val="0"/>
              </a:spcBef>
              <a:defRPr/>
            </a:pPr>
            <a:r>
              <a:rPr lang="en-US" sz="2000" dirty="0">
                <a:solidFill>
                  <a:srgbClr val="000000"/>
                </a:solidFill>
                <a:latin typeface="Tahoma" pitchFamily="34" charset="0"/>
              </a:rPr>
              <a:t>0x50000004:   push   %</a:t>
            </a:r>
            <a:r>
              <a:rPr lang="en-US" sz="2000" dirty="0" err="1">
                <a:solidFill>
                  <a:srgbClr val="000000"/>
                </a:solidFill>
                <a:latin typeface="Tahoma" pitchFamily="34" charset="0"/>
              </a:rPr>
              <a:t>ebp</a:t>
            </a:r>
            <a:endParaRPr lang="en-US" sz="2000" dirty="0">
              <a:solidFill>
                <a:srgbClr val="000000"/>
              </a:solidFill>
              <a:latin typeface="Tahoma" pitchFamily="34" charset="0"/>
            </a:endParaRPr>
          </a:p>
          <a:p>
            <a:pPr lvl="1" eaLnBrk="1" hangingPunct="1">
              <a:lnSpc>
                <a:spcPct val="100000"/>
              </a:lnSpc>
              <a:spcBef>
                <a:spcPct val="0"/>
              </a:spcBef>
              <a:defRPr/>
            </a:pPr>
            <a:r>
              <a:rPr lang="en-US" sz="2000" dirty="0">
                <a:solidFill>
                  <a:srgbClr val="000000"/>
                </a:solidFill>
                <a:latin typeface="Tahoma" pitchFamily="34" charset="0"/>
              </a:rPr>
              <a:t>0x50000005:   </a:t>
            </a:r>
            <a:r>
              <a:rPr lang="en-US" sz="2000" dirty="0" err="1">
                <a:solidFill>
                  <a:srgbClr val="000000"/>
                </a:solidFill>
                <a:latin typeface="Tahoma" pitchFamily="34" charset="0"/>
              </a:rPr>
              <a:t>mov</a:t>
            </a:r>
            <a:r>
              <a:rPr lang="en-US" sz="2000" dirty="0">
                <a:solidFill>
                  <a:srgbClr val="000000"/>
                </a:solidFill>
                <a:latin typeface="Tahoma" pitchFamily="34" charset="0"/>
              </a:rPr>
              <a:t>    %</a:t>
            </a:r>
            <a:r>
              <a:rPr lang="en-US" sz="2000" dirty="0" err="1">
                <a:solidFill>
                  <a:srgbClr val="000000"/>
                </a:solidFill>
                <a:latin typeface="Tahoma" pitchFamily="34" charset="0"/>
              </a:rPr>
              <a:t>esp,%ebp</a:t>
            </a:r>
            <a:endParaRPr lang="en-US" sz="2000" dirty="0">
              <a:solidFill>
                <a:srgbClr val="000000"/>
              </a:solidFill>
              <a:latin typeface="Tahoma" pitchFamily="34" charset="0"/>
            </a:endParaRPr>
          </a:p>
          <a:p>
            <a:pPr lvl="1" eaLnBrk="1" hangingPunct="1">
              <a:lnSpc>
                <a:spcPct val="100000"/>
              </a:lnSpc>
              <a:spcBef>
                <a:spcPct val="0"/>
              </a:spcBef>
              <a:defRPr/>
            </a:pPr>
            <a:r>
              <a:rPr lang="en-US" sz="2000" dirty="0">
                <a:solidFill>
                  <a:srgbClr val="000000"/>
                </a:solidFill>
                <a:latin typeface="Tahoma" pitchFamily="34" charset="0"/>
              </a:rPr>
              <a:t>0x50000007:   push   %</a:t>
            </a:r>
            <a:r>
              <a:rPr lang="en-US" sz="2000" dirty="0" err="1">
                <a:solidFill>
                  <a:srgbClr val="000000"/>
                </a:solidFill>
                <a:latin typeface="Tahoma" pitchFamily="34" charset="0"/>
              </a:rPr>
              <a:t>edi</a:t>
            </a:r>
            <a:endParaRPr lang="en-US" sz="2000" dirty="0">
              <a:solidFill>
                <a:srgbClr val="000000"/>
              </a:solidFill>
              <a:latin typeface="Tahoma" pitchFamily="34" charset="0"/>
            </a:endParaRPr>
          </a:p>
          <a:p>
            <a:pPr lvl="1" eaLnBrk="1" hangingPunct="1">
              <a:lnSpc>
                <a:spcPct val="100000"/>
              </a:lnSpc>
              <a:spcBef>
                <a:spcPct val="0"/>
              </a:spcBef>
              <a:defRPr/>
            </a:pPr>
            <a:r>
              <a:rPr lang="en-US" sz="2000" dirty="0">
                <a:solidFill>
                  <a:srgbClr val="000000"/>
                </a:solidFill>
                <a:latin typeface="Tahoma" pitchFamily="34" charset="0"/>
              </a:rPr>
              <a:t>0x50000008:   push   %</a:t>
            </a:r>
            <a:r>
              <a:rPr lang="en-US" sz="2000" dirty="0" err="1">
                <a:solidFill>
                  <a:srgbClr val="000000"/>
                </a:solidFill>
                <a:latin typeface="Tahoma" pitchFamily="34" charset="0"/>
              </a:rPr>
              <a:t>esi</a:t>
            </a:r>
            <a:endParaRPr lang="en-US" sz="2000" dirty="0">
              <a:solidFill>
                <a:srgbClr val="000000"/>
              </a:solidFill>
              <a:latin typeface="Tahoma" pitchFamily="34" charset="0"/>
            </a:endParaRPr>
          </a:p>
          <a:p>
            <a:pPr lvl="1" eaLnBrk="1" hangingPunct="1">
              <a:lnSpc>
                <a:spcPct val="100000"/>
              </a:lnSpc>
              <a:spcBef>
                <a:spcPct val="0"/>
              </a:spcBef>
              <a:defRPr/>
            </a:pPr>
            <a:r>
              <a:rPr lang="en-US" sz="2000" dirty="0">
                <a:solidFill>
                  <a:srgbClr val="000000"/>
                </a:solidFill>
                <a:latin typeface="Tahoma" pitchFamily="34" charset="0"/>
              </a:rPr>
              <a:t>0x50000009:   </a:t>
            </a:r>
            <a:r>
              <a:rPr lang="en-US" sz="2000" dirty="0" err="1">
                <a:solidFill>
                  <a:srgbClr val="000000"/>
                </a:solidFill>
                <a:latin typeface="Tahoma" pitchFamily="34" charset="0"/>
              </a:rPr>
              <a:t>jmp</a:t>
            </a:r>
            <a:r>
              <a:rPr lang="en-US" sz="2000" dirty="0">
                <a:solidFill>
                  <a:srgbClr val="000000"/>
                </a:solidFill>
                <a:latin typeface="Tahoma" pitchFamily="34" charset="0"/>
              </a:rPr>
              <a:t>     0x400113d9</a:t>
            </a:r>
          </a:p>
        </p:txBody>
      </p:sp>
      <p:sp>
        <p:nvSpPr>
          <p:cNvPr id="8" name="Line 14"/>
          <p:cNvSpPr>
            <a:spLocks noChangeShapeType="1"/>
          </p:cNvSpPr>
          <p:nvPr/>
        </p:nvSpPr>
        <p:spPr bwMode="auto">
          <a:xfrm>
            <a:off x="4523521" y="3565158"/>
            <a:ext cx="595312" cy="0"/>
          </a:xfrm>
          <a:prstGeom prst="line">
            <a:avLst/>
          </a:prstGeom>
          <a:noFill/>
          <a:ln w="19050">
            <a:solidFill>
              <a:schemeClr val="tx1">
                <a:alpha val="70195"/>
              </a:schemeClr>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9" name="Text Box 15"/>
          <p:cNvSpPr txBox="1">
            <a:spLocks noChangeArrowheads="1"/>
          </p:cNvSpPr>
          <p:nvPr/>
        </p:nvSpPr>
        <p:spPr bwMode="auto">
          <a:xfrm>
            <a:off x="456346" y="3911233"/>
            <a:ext cx="69056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Verdana" pitchFamily="34" charset="0"/>
                <a:cs typeface="Arial" pitchFamily="34" charset="0"/>
              </a:defRPr>
            </a:lvl1pPr>
            <a:lvl2pPr marL="742950" indent="-285750">
              <a:defRPr sz="1200">
                <a:solidFill>
                  <a:schemeClr val="tx1"/>
                </a:solidFill>
                <a:latin typeface="Verdana" pitchFamily="34" charset="0"/>
                <a:cs typeface="Arial" pitchFamily="34" charset="0"/>
              </a:defRPr>
            </a:lvl2pPr>
            <a:lvl3pPr marL="1143000" indent="-228600">
              <a:defRPr sz="1200">
                <a:solidFill>
                  <a:schemeClr val="tx1"/>
                </a:solidFill>
                <a:latin typeface="Verdana" pitchFamily="34" charset="0"/>
                <a:cs typeface="Arial" pitchFamily="34" charset="0"/>
              </a:defRPr>
            </a:lvl3pPr>
            <a:lvl4pPr marL="1600200" indent="-228600">
              <a:defRPr sz="1200">
                <a:solidFill>
                  <a:schemeClr val="tx1"/>
                </a:solidFill>
                <a:latin typeface="Verdana" pitchFamily="34" charset="0"/>
                <a:cs typeface="Arial" pitchFamily="34" charset="0"/>
              </a:defRPr>
            </a:lvl4pPr>
            <a:lvl5pPr marL="2057400" indent="-228600">
              <a:defRPr sz="1200">
                <a:solidFill>
                  <a:schemeClr val="tx1"/>
                </a:solidFill>
                <a:latin typeface="Verdana" pitchFamily="34" charset="0"/>
                <a:cs typeface="Arial" pitchFamily="34" charset="0"/>
              </a:defRPr>
            </a:lvl5pPr>
            <a:lvl6pPr marL="25146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6pPr>
            <a:lvl7pPr marL="29718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7pPr>
            <a:lvl8pPr marL="34290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8pPr>
            <a:lvl9pPr marL="3886200" indent="-228600" eaLnBrk="0" fontAlgn="base" hangingPunct="0">
              <a:lnSpc>
                <a:spcPct val="80000"/>
              </a:lnSpc>
              <a:spcBef>
                <a:spcPct val="50000"/>
              </a:spcBef>
              <a:spcAft>
                <a:spcPct val="0"/>
              </a:spcAft>
              <a:defRPr sz="1200">
                <a:solidFill>
                  <a:schemeClr val="tx1"/>
                </a:solidFill>
                <a:latin typeface="Verdana" pitchFamily="34" charset="0"/>
                <a:cs typeface="Arial" pitchFamily="34" charset="0"/>
              </a:defRPr>
            </a:lvl9pPr>
          </a:lstStyle>
          <a:p>
            <a:r>
              <a:rPr lang="en-US" sz="2000">
                <a:solidFill>
                  <a:srgbClr val="FF0000"/>
                </a:solidFill>
                <a:latin typeface="Tahoma" pitchFamily="34" charset="0"/>
                <a:cs typeface="Tahoma" pitchFamily="34" charset="0"/>
              </a:rPr>
              <a:t>0x41481064</a:t>
            </a:r>
            <a:r>
              <a:rPr lang="en-US" sz="2000">
                <a:solidFill>
                  <a:srgbClr val="000000"/>
                </a:solidFill>
                <a:latin typeface="Tahoma" pitchFamily="34" charset="0"/>
                <a:cs typeface="Tahoma" pitchFamily="34" charset="0"/>
              </a:rPr>
              <a:t>:   push   %ebp       </a:t>
            </a:r>
            <a:r>
              <a:rPr lang="en-US" sz="2000">
                <a:solidFill>
                  <a:schemeClr val="folHlink"/>
                </a:solidFill>
                <a:latin typeface="Tahoma" pitchFamily="34" charset="0"/>
                <a:cs typeface="Tahoma" pitchFamily="34" charset="0"/>
              </a:rPr>
              <a:t>// tool wrapper func</a:t>
            </a:r>
          </a:p>
          <a:p>
            <a:r>
              <a:rPr lang="en-US" sz="2000">
                <a:solidFill>
                  <a:srgbClr val="000000"/>
                </a:solidFill>
                <a:latin typeface="Tahoma" pitchFamily="34" charset="0"/>
                <a:cs typeface="Tahoma" pitchFamily="34" charset="0"/>
              </a:rPr>
              <a:t>::::::::::::::::::::</a:t>
            </a:r>
          </a:p>
          <a:p>
            <a:r>
              <a:rPr lang="en-US"/>
              <a:t> </a:t>
            </a:r>
            <a:r>
              <a:rPr lang="en-US" sz="2000">
                <a:latin typeface="Tahoma" pitchFamily="34" charset="0"/>
                <a:cs typeface="Tahoma" pitchFamily="34" charset="0"/>
              </a:rPr>
              <a:t>0x414827fe</a:t>
            </a:r>
            <a:r>
              <a:rPr lang="en-US" sz="2000">
                <a:solidFill>
                  <a:srgbClr val="000000"/>
                </a:solidFill>
                <a:latin typeface="Tahoma" pitchFamily="34" charset="0"/>
                <a:cs typeface="Tahoma" pitchFamily="34" charset="0"/>
              </a:rPr>
              <a:t>:   call 0x50000004  </a:t>
            </a:r>
            <a:r>
              <a:rPr lang="en-US" sz="2000">
                <a:solidFill>
                  <a:schemeClr val="folHlink"/>
                </a:solidFill>
                <a:latin typeface="Tahoma" pitchFamily="34" charset="0"/>
                <a:cs typeface="Tahoma" pitchFamily="34" charset="0"/>
              </a:rPr>
              <a:t>// call original func</a:t>
            </a:r>
          </a:p>
        </p:txBody>
      </p:sp>
      <p:sp>
        <p:nvSpPr>
          <p:cNvPr id="10" name="Rectangle 9"/>
          <p:cNvSpPr>
            <a:spLocks noChangeArrowheads="1"/>
          </p:cNvSpPr>
          <p:nvPr/>
        </p:nvSpPr>
        <p:spPr bwMode="ltGray">
          <a:xfrm>
            <a:off x="4539396" y="1853833"/>
            <a:ext cx="4541837" cy="2622550"/>
          </a:xfrm>
          <a:prstGeom prst="rect">
            <a:avLst/>
          </a:prstGeom>
          <a:noFill/>
          <a:ln w="38100" algn="ctr">
            <a:noFill/>
            <a:miter lim="800000"/>
            <a:headEnd/>
            <a:tailEnd type="none" w="med" len="lg"/>
          </a:ln>
          <a:effectLst/>
        </p:spPr>
        <p:txBody>
          <a:bodyPr wrap="square">
            <a:spAutoFit/>
          </a:bodyPr>
          <a:lstStyle/>
          <a:p>
            <a:pPr lvl="1" eaLnBrk="1" hangingPunct="1">
              <a:lnSpc>
                <a:spcPct val="100000"/>
              </a:lnSpc>
              <a:spcBef>
                <a:spcPct val="0"/>
              </a:spcBef>
              <a:defRPr/>
            </a:pPr>
            <a:r>
              <a:rPr lang="en-US" sz="2000" dirty="0">
                <a:solidFill>
                  <a:schemeClr val="tx2">
                    <a:lumMod val="60000"/>
                    <a:lumOff val="40000"/>
                  </a:schemeClr>
                </a:solidFill>
                <a:latin typeface="Tahoma" pitchFamily="34" charset="0"/>
              </a:rPr>
              <a:t>Original function entry point</a:t>
            </a:r>
            <a:r>
              <a:rPr lang="en-US" sz="2000" dirty="0">
                <a:latin typeface="Tahoma" pitchFamily="34" charset="0"/>
              </a:rPr>
              <a:t>:</a:t>
            </a:r>
          </a:p>
          <a:p>
            <a:pPr lvl="1" eaLnBrk="1" hangingPunct="1">
              <a:lnSpc>
                <a:spcPct val="100000"/>
              </a:lnSpc>
              <a:spcBef>
                <a:spcPct val="0"/>
              </a:spcBef>
              <a:defRPr/>
            </a:pPr>
            <a:r>
              <a:rPr lang="en-US" sz="2000" dirty="0">
                <a:solidFill>
                  <a:srgbClr val="000000"/>
                </a:solidFill>
                <a:latin typeface="Tahoma" pitchFamily="34" charset="0"/>
              </a:rPr>
              <a:t>0x400113d4:  push   %</a:t>
            </a:r>
            <a:r>
              <a:rPr lang="en-US" sz="2000" dirty="0" err="1">
                <a:solidFill>
                  <a:srgbClr val="000000"/>
                </a:solidFill>
                <a:latin typeface="Tahoma" pitchFamily="34" charset="0"/>
              </a:rPr>
              <a:t>ebp</a:t>
            </a:r>
            <a:endParaRPr lang="en-US" sz="2000" dirty="0">
              <a:solidFill>
                <a:srgbClr val="000000"/>
              </a:solidFill>
              <a:latin typeface="Tahoma" pitchFamily="34" charset="0"/>
            </a:endParaRPr>
          </a:p>
          <a:p>
            <a:pPr lvl="1" eaLnBrk="1" hangingPunct="1">
              <a:lnSpc>
                <a:spcPct val="100000"/>
              </a:lnSpc>
              <a:spcBef>
                <a:spcPct val="0"/>
              </a:spcBef>
              <a:defRPr/>
            </a:pPr>
            <a:r>
              <a:rPr lang="en-US" sz="2000" dirty="0">
                <a:solidFill>
                  <a:srgbClr val="000000"/>
                </a:solidFill>
                <a:latin typeface="Tahoma" pitchFamily="34" charset="0"/>
              </a:rPr>
              <a:t>0x400113d5:  </a:t>
            </a:r>
            <a:r>
              <a:rPr lang="en-US" sz="2000" dirty="0" err="1">
                <a:solidFill>
                  <a:srgbClr val="000000"/>
                </a:solidFill>
                <a:latin typeface="Tahoma" pitchFamily="34" charset="0"/>
              </a:rPr>
              <a:t>mov</a:t>
            </a:r>
            <a:r>
              <a:rPr lang="en-US" sz="2000" dirty="0">
                <a:solidFill>
                  <a:srgbClr val="000000"/>
                </a:solidFill>
                <a:latin typeface="Tahoma" pitchFamily="34" charset="0"/>
              </a:rPr>
              <a:t>    %</a:t>
            </a:r>
            <a:r>
              <a:rPr lang="en-US" sz="2000" dirty="0" err="1">
                <a:solidFill>
                  <a:srgbClr val="000000"/>
                </a:solidFill>
                <a:latin typeface="Tahoma" pitchFamily="34" charset="0"/>
              </a:rPr>
              <a:t>esp,%ebp</a:t>
            </a:r>
            <a:endParaRPr lang="en-US" sz="2000" dirty="0">
              <a:solidFill>
                <a:srgbClr val="000000"/>
              </a:solidFill>
              <a:latin typeface="Tahoma" pitchFamily="34" charset="0"/>
            </a:endParaRPr>
          </a:p>
          <a:p>
            <a:pPr lvl="1" eaLnBrk="1" hangingPunct="1">
              <a:lnSpc>
                <a:spcPct val="100000"/>
              </a:lnSpc>
              <a:spcBef>
                <a:spcPct val="0"/>
              </a:spcBef>
              <a:defRPr/>
            </a:pPr>
            <a:r>
              <a:rPr lang="en-US" sz="2000" dirty="0">
                <a:solidFill>
                  <a:srgbClr val="000000"/>
                </a:solidFill>
                <a:latin typeface="Tahoma" pitchFamily="34" charset="0"/>
              </a:rPr>
              <a:t>0x400113d7:  push   %</a:t>
            </a:r>
            <a:r>
              <a:rPr lang="en-US" sz="2000" dirty="0" err="1">
                <a:solidFill>
                  <a:srgbClr val="000000"/>
                </a:solidFill>
                <a:latin typeface="Tahoma" pitchFamily="34" charset="0"/>
              </a:rPr>
              <a:t>edi</a:t>
            </a:r>
            <a:endParaRPr lang="en-US" sz="2000" dirty="0">
              <a:solidFill>
                <a:srgbClr val="000000"/>
              </a:solidFill>
              <a:latin typeface="Tahoma" pitchFamily="34" charset="0"/>
            </a:endParaRPr>
          </a:p>
          <a:p>
            <a:pPr lvl="1" eaLnBrk="1" hangingPunct="1">
              <a:lnSpc>
                <a:spcPct val="100000"/>
              </a:lnSpc>
              <a:spcBef>
                <a:spcPct val="0"/>
              </a:spcBef>
              <a:defRPr/>
            </a:pPr>
            <a:r>
              <a:rPr lang="en-US" sz="2000" dirty="0">
                <a:solidFill>
                  <a:srgbClr val="000000"/>
                </a:solidFill>
                <a:latin typeface="Tahoma" pitchFamily="34" charset="0"/>
              </a:rPr>
              <a:t>0x400113d8:  push   %</a:t>
            </a:r>
            <a:r>
              <a:rPr lang="en-US" sz="2000" dirty="0" err="1">
                <a:solidFill>
                  <a:srgbClr val="000000"/>
                </a:solidFill>
                <a:latin typeface="Tahoma" pitchFamily="34" charset="0"/>
              </a:rPr>
              <a:t>esi</a:t>
            </a:r>
            <a:endParaRPr lang="en-US" sz="2000" dirty="0">
              <a:solidFill>
                <a:srgbClr val="000000"/>
              </a:solidFill>
              <a:latin typeface="Tahoma" pitchFamily="34" charset="0"/>
            </a:endParaRPr>
          </a:p>
          <a:p>
            <a:pPr lvl="1" eaLnBrk="1" hangingPunct="1">
              <a:lnSpc>
                <a:spcPct val="100000"/>
              </a:lnSpc>
              <a:spcBef>
                <a:spcPct val="0"/>
              </a:spcBef>
              <a:defRPr/>
            </a:pPr>
            <a:r>
              <a:rPr lang="en-US" sz="2000" dirty="0">
                <a:solidFill>
                  <a:srgbClr val="000000"/>
                </a:solidFill>
                <a:latin typeface="Tahoma" pitchFamily="34" charset="0"/>
              </a:rPr>
              <a:t>0x400113d9:  push   %</a:t>
            </a:r>
            <a:r>
              <a:rPr lang="en-US" sz="2000" dirty="0" err="1">
                <a:solidFill>
                  <a:srgbClr val="000000"/>
                </a:solidFill>
                <a:latin typeface="Tahoma" pitchFamily="34" charset="0"/>
              </a:rPr>
              <a:t>ebx</a:t>
            </a:r>
            <a:endParaRPr lang="en-US" sz="2000" dirty="0">
              <a:solidFill>
                <a:srgbClr val="000000"/>
              </a:solidFill>
              <a:latin typeface="Tahoma" pitchFamily="34" charset="0"/>
            </a:endParaRPr>
          </a:p>
          <a:p>
            <a:pPr lvl="1" eaLnBrk="1" hangingPunct="1">
              <a:lnSpc>
                <a:spcPct val="100000"/>
              </a:lnSpc>
              <a:spcBef>
                <a:spcPct val="0"/>
              </a:spcBef>
              <a:defRPr/>
            </a:pPr>
            <a:endParaRPr lang="en-US" sz="2000" dirty="0">
              <a:solidFill>
                <a:srgbClr val="000000"/>
              </a:solidFill>
              <a:latin typeface="Tahoma" pitchFamily="34" charset="0"/>
            </a:endParaRPr>
          </a:p>
          <a:p>
            <a:pPr lvl="1" eaLnBrk="1" hangingPunct="1">
              <a:buClr>
                <a:schemeClr val="hlink"/>
              </a:buClr>
              <a:buSzPct val="55000"/>
              <a:buFont typeface="Wingdings" pitchFamily="2" charset="2"/>
              <a:buChar char="n"/>
              <a:defRPr/>
            </a:pPr>
            <a:endParaRPr lang="en-US" sz="2000" dirty="0">
              <a:latin typeface="Tahoma" pitchFamily="34" charset="0"/>
            </a:endParaRPr>
          </a:p>
        </p:txBody>
      </p:sp>
    </p:spTree>
    <p:extLst>
      <p:ext uri="{BB962C8B-B14F-4D97-AF65-F5344CB8AC3E}">
        <p14:creationId xmlns:p14="http://schemas.microsoft.com/office/powerpoint/2010/main" val="4056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p:bldP spid="10" grpId="0"/>
      <p:bldP spid="10"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Memory fault injection</a:t>
            </a:r>
            <a:endParaRPr lang="en-US" dirty="0"/>
          </a:p>
        </p:txBody>
      </p:sp>
      <p:sp>
        <p:nvSpPr>
          <p:cNvPr id="3" name="Content Placeholder 2"/>
          <p:cNvSpPr>
            <a:spLocks noGrp="1"/>
          </p:cNvSpPr>
          <p:nvPr>
            <p:ph sz="quarter" idx="13"/>
          </p:nvPr>
        </p:nvSpPr>
        <p:spPr/>
        <p:txBody>
          <a:bodyPr/>
          <a:lstStyle/>
          <a:p>
            <a:r>
              <a:rPr lang="en-US" dirty="0" smtClean="0"/>
              <a:t>The following example will show how to use probe mode to randomly inject out of memory errors into programs</a:t>
            </a:r>
          </a:p>
          <a:p>
            <a:pPr marL="0" indent="0">
              <a:buNone/>
            </a:pPr>
            <a:endParaRPr lang="en-US" dirty="0"/>
          </a:p>
        </p:txBody>
      </p:sp>
    </p:spTree>
    <p:extLst>
      <p:ext uri="{BB962C8B-B14F-4D97-AF65-F5344CB8AC3E}">
        <p14:creationId xmlns:p14="http://schemas.microsoft.com/office/powerpoint/2010/main" val="36833131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3136" y="360960"/>
            <a:ext cx="8710863" cy="6436896"/>
          </a:xfrm>
        </p:spPr>
        <p:txBody>
          <a:bodyPr>
            <a:normAutofit/>
          </a:bodyPr>
          <a:lstStyle/>
          <a:p>
            <a:pPr marL="0" indent="0">
              <a:buNone/>
            </a:pPr>
            <a:r>
              <a:rPr lang="en-US" sz="1600" b="1" dirty="0">
                <a:solidFill>
                  <a:srgbClr val="0000FF"/>
                </a:solidFill>
                <a:latin typeface="Verdana" pitchFamily="34" charset="0"/>
                <a:ea typeface="Verdana" pitchFamily="34" charset="0"/>
                <a:cs typeface="Verdana" pitchFamily="34" charset="0"/>
              </a:rPr>
              <a:t>#include</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a:t>
            </a:r>
            <a:r>
              <a:rPr lang="en-US" sz="1600" b="1" dirty="0" err="1">
                <a:solidFill>
                  <a:srgbClr val="A31515"/>
                </a:solidFill>
                <a:latin typeface="Verdana" pitchFamily="34" charset="0"/>
                <a:ea typeface="Verdana" pitchFamily="34" charset="0"/>
                <a:cs typeface="Verdana" pitchFamily="34" charset="0"/>
              </a:rPr>
              <a:t>pin.H</a:t>
            </a:r>
            <a:r>
              <a:rPr lang="en-US" sz="1600" b="1" dirty="0">
                <a:solidFill>
                  <a:srgbClr val="A31515"/>
                </a:solidFill>
                <a:latin typeface="Verdana" pitchFamily="34" charset="0"/>
                <a:ea typeface="Verdana" pitchFamily="34" charset="0"/>
                <a:cs typeface="Verdana" pitchFamily="34" charset="0"/>
              </a:rPr>
              <a:t>"</a:t>
            </a:r>
          </a:p>
          <a:p>
            <a:pPr marL="0" indent="0">
              <a:buNone/>
            </a:pPr>
            <a:r>
              <a:rPr lang="en-US" sz="1600" b="1" dirty="0">
                <a:solidFill>
                  <a:srgbClr val="0000FF"/>
                </a:solidFill>
                <a:latin typeface="Verdana" pitchFamily="34" charset="0"/>
                <a:ea typeface="Verdana" pitchFamily="34" charset="0"/>
                <a:cs typeface="Verdana" pitchFamily="34" charset="0"/>
              </a:rPr>
              <a:t>#include</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&lt;</a:t>
            </a:r>
            <a:r>
              <a:rPr lang="en-US" sz="1600" b="1" dirty="0" err="1">
                <a:solidFill>
                  <a:srgbClr val="A31515"/>
                </a:solidFill>
                <a:latin typeface="Verdana" pitchFamily="34" charset="0"/>
                <a:ea typeface="Verdana" pitchFamily="34" charset="0"/>
                <a:cs typeface="Verdana" pitchFamily="34" charset="0"/>
              </a:rPr>
              <a:t>time.h</a:t>
            </a:r>
            <a:r>
              <a:rPr lang="en-US" sz="1600" b="1" dirty="0">
                <a:solidFill>
                  <a:srgbClr val="A31515"/>
                </a:solidFill>
                <a:latin typeface="Verdana" pitchFamily="34" charset="0"/>
                <a:ea typeface="Verdana" pitchFamily="34" charset="0"/>
                <a:cs typeface="Verdana" pitchFamily="34" charset="0"/>
              </a:rPr>
              <a:t>&gt;</a:t>
            </a:r>
          </a:p>
          <a:p>
            <a:pPr marL="0" indent="0">
              <a:buNone/>
            </a:pPr>
            <a:r>
              <a:rPr lang="en-US" sz="1600" b="1" dirty="0">
                <a:solidFill>
                  <a:srgbClr val="0000FF"/>
                </a:solidFill>
                <a:latin typeface="Verdana" pitchFamily="34" charset="0"/>
                <a:ea typeface="Verdana" pitchFamily="34" charset="0"/>
                <a:cs typeface="Verdana" pitchFamily="34" charset="0"/>
              </a:rPr>
              <a:t>#include</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&lt;</a:t>
            </a:r>
            <a:r>
              <a:rPr lang="en-US" sz="1600" b="1" dirty="0" err="1">
                <a:solidFill>
                  <a:srgbClr val="A31515"/>
                </a:solidFill>
                <a:latin typeface="Verdana" pitchFamily="34" charset="0"/>
                <a:ea typeface="Verdana" pitchFamily="34" charset="0"/>
                <a:cs typeface="Verdana" pitchFamily="34" charset="0"/>
              </a:rPr>
              <a:t>iostream</a:t>
            </a:r>
            <a:r>
              <a:rPr lang="en-US" sz="1600" b="1" dirty="0">
                <a:solidFill>
                  <a:srgbClr val="A31515"/>
                </a:solidFill>
                <a:latin typeface="Verdana" pitchFamily="34" charset="0"/>
                <a:ea typeface="Verdana" pitchFamily="34" charset="0"/>
                <a:cs typeface="Verdana" pitchFamily="34" charset="0"/>
              </a:rPr>
              <a:t>&gt;</a:t>
            </a:r>
          </a:p>
          <a:p>
            <a:pPr marL="0" indent="0">
              <a:buNone/>
            </a:pPr>
            <a:r>
              <a:rPr lang="en-US" sz="1600" b="1" dirty="0">
                <a:solidFill>
                  <a:srgbClr val="008000"/>
                </a:solidFill>
                <a:latin typeface="Verdana" pitchFamily="34" charset="0"/>
                <a:ea typeface="Verdana" pitchFamily="34" charset="0"/>
                <a:cs typeface="Verdana" pitchFamily="34" charset="0"/>
              </a:rPr>
              <a:t>// </a:t>
            </a:r>
            <a:r>
              <a:rPr lang="en-US" sz="1600" b="1" dirty="0" smtClean="0">
                <a:solidFill>
                  <a:srgbClr val="008000"/>
                </a:solidFill>
                <a:latin typeface="Verdana" pitchFamily="34" charset="0"/>
                <a:ea typeface="Verdana" pitchFamily="34" charset="0"/>
                <a:cs typeface="Verdana" pitchFamily="34" charset="0"/>
              </a:rPr>
              <a:t>Injected failure “frequency”</a:t>
            </a:r>
            <a:endParaRPr lang="en-US" sz="1600" b="1" dirty="0" smtClean="0">
              <a:solidFill>
                <a:srgbClr val="0000FF"/>
              </a:solidFill>
              <a:latin typeface="Verdana" pitchFamily="34" charset="0"/>
              <a:ea typeface="Verdana" pitchFamily="34" charset="0"/>
              <a:cs typeface="Verdana" pitchFamily="34" charset="0"/>
            </a:endParaRPr>
          </a:p>
          <a:p>
            <a:pPr marL="0" indent="0">
              <a:buNone/>
            </a:pPr>
            <a:r>
              <a:rPr lang="en-US" sz="1600" b="1" dirty="0" smtClean="0">
                <a:solidFill>
                  <a:srgbClr val="0000FF"/>
                </a:solidFill>
                <a:latin typeface="Verdana" pitchFamily="34" charset="0"/>
                <a:ea typeface="Verdana" pitchFamily="34" charset="0"/>
                <a:cs typeface="Verdana" pitchFamily="34" charset="0"/>
              </a:rPr>
              <a:t>#</a:t>
            </a:r>
            <a:r>
              <a:rPr lang="en-US" sz="1600" b="1" dirty="0">
                <a:solidFill>
                  <a:srgbClr val="0000FF"/>
                </a:solidFill>
                <a:latin typeface="Verdana" pitchFamily="34" charset="0"/>
                <a:ea typeface="Verdana" pitchFamily="34" charset="0"/>
                <a:cs typeface="Verdana" pitchFamily="34" charset="0"/>
              </a:rPr>
              <a:t>define</a:t>
            </a:r>
            <a:r>
              <a:rPr lang="en-US" sz="1600" b="1" dirty="0">
                <a:solidFill>
                  <a:prstClr val="black"/>
                </a:solidFill>
                <a:latin typeface="Verdana" pitchFamily="34" charset="0"/>
                <a:ea typeface="Verdana" pitchFamily="34" charset="0"/>
                <a:cs typeface="Verdana" pitchFamily="34" charset="0"/>
              </a:rPr>
              <a:t> FAIL_FREQ </a:t>
            </a:r>
            <a:r>
              <a:rPr lang="en-US" sz="1600" b="1" dirty="0" smtClean="0">
                <a:solidFill>
                  <a:prstClr val="black"/>
                </a:solidFill>
                <a:latin typeface="Verdana" pitchFamily="34" charset="0"/>
                <a:ea typeface="Verdana" pitchFamily="34" charset="0"/>
                <a:cs typeface="Verdana" pitchFamily="34" charset="0"/>
              </a:rPr>
              <a:t>100   </a:t>
            </a:r>
            <a:endParaRPr lang="en-US" sz="1600" b="1" dirty="0">
              <a:solidFill>
                <a:prstClr val="black"/>
              </a:solidFill>
              <a:latin typeface="Verdana" pitchFamily="34" charset="0"/>
              <a:ea typeface="Verdana" pitchFamily="34" charset="0"/>
              <a:cs typeface="Verdana" pitchFamily="34" charset="0"/>
            </a:endParaRPr>
          </a:p>
          <a:p>
            <a:pPr marL="0" indent="0">
              <a:buNone/>
            </a:pPr>
            <a:r>
              <a:rPr lang="en-US" sz="1600" b="1" dirty="0" err="1">
                <a:solidFill>
                  <a:srgbClr val="0000FF"/>
                </a:solidFill>
                <a:latin typeface="Verdana" pitchFamily="34" charset="0"/>
                <a:ea typeface="Verdana" pitchFamily="34" charset="0"/>
                <a:cs typeface="Verdana" pitchFamily="34" charset="0"/>
              </a:rPr>
              <a:t>typedef</a:t>
            </a:r>
            <a:r>
              <a:rPr lang="en-US" sz="1600" b="1" dirty="0">
                <a:solidFill>
                  <a:prstClr val="black"/>
                </a:solidFill>
                <a:latin typeface="Verdana" pitchFamily="34" charset="0"/>
                <a:ea typeface="Verdana" pitchFamily="34" charset="0"/>
                <a:cs typeface="Verdana" pitchFamily="34" charset="0"/>
              </a:rPr>
              <a:t> VOID * ( *FP_MALLOC )( </a:t>
            </a:r>
            <a:r>
              <a:rPr lang="en-US" sz="1600" b="1" dirty="0" err="1">
                <a:solidFill>
                  <a:prstClr val="black"/>
                </a:solidFill>
                <a:latin typeface="Verdana" pitchFamily="34" charset="0"/>
                <a:ea typeface="Verdana" pitchFamily="34" charset="0"/>
                <a:cs typeface="Verdana" pitchFamily="34" charset="0"/>
              </a:rPr>
              <a:t>size_t</a:t>
            </a:r>
            <a:r>
              <a:rPr lang="en-US" sz="1600" b="1" dirty="0">
                <a:solidFill>
                  <a:prstClr val="black"/>
                </a:solidFill>
                <a:latin typeface="Verdana" pitchFamily="34" charset="0"/>
                <a:ea typeface="Verdana" pitchFamily="34" charset="0"/>
                <a:cs typeface="Verdana" pitchFamily="34" charset="0"/>
              </a:rPr>
              <a:t> </a:t>
            </a:r>
            <a:r>
              <a:rPr lang="en-US" sz="1600" b="1" dirty="0" smtClean="0">
                <a:solidFill>
                  <a:prstClr val="black"/>
                </a:solidFill>
                <a:latin typeface="Verdana" pitchFamily="34" charset="0"/>
                <a:ea typeface="Verdana" pitchFamily="34" charset="0"/>
                <a:cs typeface="Verdana" pitchFamily="34" charset="0"/>
              </a:rPr>
              <a:t>);</a:t>
            </a:r>
          </a:p>
          <a:p>
            <a:pPr marL="0" indent="0">
              <a:buNone/>
            </a:pPr>
            <a:endParaRPr lang="en-US" sz="1600" b="1" dirty="0">
              <a:solidFill>
                <a:prstClr val="black"/>
              </a:solidFill>
              <a:latin typeface="Verdana" pitchFamily="34" charset="0"/>
              <a:ea typeface="Verdana" pitchFamily="34" charset="0"/>
              <a:cs typeface="Verdana" pitchFamily="34" charset="0"/>
            </a:endParaRPr>
          </a:p>
          <a:p>
            <a:pPr marL="0" indent="0">
              <a:buNone/>
            </a:pPr>
            <a:r>
              <a:rPr lang="en-US" sz="1600" b="1" dirty="0">
                <a:solidFill>
                  <a:srgbClr val="008000"/>
                </a:solidFill>
                <a:latin typeface="Verdana" pitchFamily="34" charset="0"/>
                <a:ea typeface="Verdana" pitchFamily="34" charset="0"/>
                <a:cs typeface="Verdana" pitchFamily="34" charset="0"/>
              </a:rPr>
              <a:t>// This is the </a:t>
            </a:r>
            <a:r>
              <a:rPr lang="en-US" sz="1600" b="1" dirty="0" err="1">
                <a:solidFill>
                  <a:srgbClr val="008000"/>
                </a:solidFill>
                <a:latin typeface="Verdana" pitchFamily="34" charset="0"/>
                <a:ea typeface="Verdana" pitchFamily="34" charset="0"/>
                <a:cs typeface="Verdana" pitchFamily="34" charset="0"/>
              </a:rPr>
              <a:t>malloc</a:t>
            </a:r>
            <a:r>
              <a:rPr lang="en-US" sz="1600" b="1" dirty="0">
                <a:solidFill>
                  <a:srgbClr val="008000"/>
                </a:solidFill>
                <a:latin typeface="Verdana" pitchFamily="34" charset="0"/>
                <a:ea typeface="Verdana" pitchFamily="34" charset="0"/>
                <a:cs typeface="Verdana" pitchFamily="34" charset="0"/>
              </a:rPr>
              <a:t> replacement routine.</a:t>
            </a:r>
          </a:p>
          <a:p>
            <a:pPr marL="0" indent="0">
              <a:buNone/>
            </a:pPr>
            <a:r>
              <a:rPr lang="en-US" sz="1600" b="1" dirty="0">
                <a:solidFill>
                  <a:prstClr val="black"/>
                </a:solidFill>
                <a:latin typeface="Verdana" pitchFamily="34" charset="0"/>
                <a:ea typeface="Verdana" pitchFamily="34" charset="0"/>
                <a:cs typeface="Verdana" pitchFamily="34" charset="0"/>
              </a:rPr>
              <a:t>VOID * </a:t>
            </a:r>
            <a:r>
              <a:rPr lang="en-US" sz="1600" b="1" dirty="0" err="1">
                <a:solidFill>
                  <a:prstClr val="black"/>
                </a:solidFill>
                <a:latin typeface="Verdana" pitchFamily="34" charset="0"/>
                <a:ea typeface="Verdana" pitchFamily="34" charset="0"/>
                <a:cs typeface="Verdana" pitchFamily="34" charset="0"/>
              </a:rPr>
              <a:t>NewMalloc</a:t>
            </a:r>
            <a:r>
              <a:rPr lang="en-US" sz="1600" b="1" dirty="0">
                <a:solidFill>
                  <a:prstClr val="black"/>
                </a:solidFill>
                <a:latin typeface="Verdana" pitchFamily="34" charset="0"/>
                <a:ea typeface="Verdana" pitchFamily="34" charset="0"/>
                <a:cs typeface="Verdana" pitchFamily="34" charset="0"/>
              </a:rPr>
              <a:t>( FP_MALLOC </a:t>
            </a:r>
            <a:r>
              <a:rPr lang="en-US" sz="1600" b="1" dirty="0" err="1">
                <a:solidFill>
                  <a:prstClr val="black"/>
                </a:solidFill>
                <a:latin typeface="Verdana" pitchFamily="34" charset="0"/>
                <a:ea typeface="Verdana" pitchFamily="34" charset="0"/>
                <a:cs typeface="Verdana" pitchFamily="34" charset="0"/>
              </a:rPr>
              <a:t>orgFuncptr</a:t>
            </a:r>
            <a:r>
              <a:rPr lang="en-US" sz="1600" b="1" dirty="0">
                <a:solidFill>
                  <a:prstClr val="black"/>
                </a:solidFill>
                <a:latin typeface="Verdana" pitchFamily="34" charset="0"/>
                <a:ea typeface="Verdana" pitchFamily="34" charset="0"/>
                <a:cs typeface="Verdana" pitchFamily="34" charset="0"/>
              </a:rPr>
              <a:t>, UINT32 arg0 )</a:t>
            </a:r>
          </a:p>
          <a:p>
            <a:pPr marL="0" indent="0">
              <a:buNone/>
            </a:pPr>
            <a:r>
              <a:rPr lang="en-US" sz="1600" b="1" dirty="0">
                <a:solidFill>
                  <a:prstClr val="black"/>
                </a:solidFill>
                <a:latin typeface="Verdana" pitchFamily="34" charset="0"/>
                <a:ea typeface="Verdana" pitchFamily="34" charset="0"/>
                <a:cs typeface="Verdana" pitchFamily="34" charset="0"/>
              </a:rPr>
              <a:t>{</a:t>
            </a:r>
          </a:p>
          <a:p>
            <a:pPr marL="0" indent="0">
              <a:buNone/>
            </a:pPr>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00FF"/>
                </a:solidFill>
                <a:latin typeface="Verdana" pitchFamily="34" charset="0"/>
                <a:ea typeface="Verdana" pitchFamily="34" charset="0"/>
                <a:cs typeface="Verdana" pitchFamily="34" charset="0"/>
              </a:rPr>
              <a:t>if</a:t>
            </a:r>
            <a:r>
              <a:rPr lang="en-US" sz="1600" b="1" dirty="0">
                <a:solidFill>
                  <a:prstClr val="black"/>
                </a:solidFill>
                <a:latin typeface="Verdana" pitchFamily="34" charset="0"/>
                <a:ea typeface="Verdana" pitchFamily="34" charset="0"/>
                <a:cs typeface="Verdana" pitchFamily="34" charset="0"/>
              </a:rPr>
              <a:t> ( (rand() % FAIL_FREQ) == 1 ) </a:t>
            </a:r>
          </a:p>
          <a:p>
            <a:pPr marL="0" indent="0">
              <a:buNone/>
            </a:pPr>
            <a:r>
              <a:rPr lang="en-US" sz="1600" b="1" dirty="0">
                <a:solidFill>
                  <a:prstClr val="black"/>
                </a:solidFill>
                <a:latin typeface="Verdana" pitchFamily="34" charset="0"/>
                <a:ea typeface="Verdana" pitchFamily="34" charset="0"/>
                <a:cs typeface="Verdana" pitchFamily="34" charset="0"/>
              </a:rPr>
              <a:t>	{</a:t>
            </a:r>
          </a:p>
          <a:p>
            <a:pPr marL="0" indent="0">
              <a:buNone/>
            </a:pPr>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00FF"/>
                </a:solidFill>
                <a:latin typeface="Verdana" pitchFamily="34" charset="0"/>
                <a:ea typeface="Verdana" pitchFamily="34" charset="0"/>
                <a:cs typeface="Verdana" pitchFamily="34" charset="0"/>
              </a:rPr>
              <a:t>return</a:t>
            </a:r>
            <a:r>
              <a:rPr lang="en-US" sz="1600" b="1" dirty="0">
                <a:solidFill>
                  <a:prstClr val="black"/>
                </a:solidFill>
                <a:latin typeface="Verdana" pitchFamily="34" charset="0"/>
                <a:ea typeface="Verdana" pitchFamily="34" charset="0"/>
                <a:cs typeface="Verdana" pitchFamily="34" charset="0"/>
              </a:rPr>
              <a:t> NULL; </a:t>
            </a:r>
            <a:r>
              <a:rPr lang="en-US" sz="1600" b="1" dirty="0">
                <a:solidFill>
                  <a:srgbClr val="008000"/>
                </a:solidFill>
                <a:latin typeface="Verdana" pitchFamily="34" charset="0"/>
                <a:ea typeface="Verdana" pitchFamily="34" charset="0"/>
                <a:cs typeface="Verdana" pitchFamily="34" charset="0"/>
              </a:rPr>
              <a:t>//force fault</a:t>
            </a:r>
          </a:p>
          <a:p>
            <a:pPr marL="0" indent="0">
              <a:buNone/>
            </a:pPr>
            <a:r>
              <a:rPr lang="en-US" sz="1600" b="1" dirty="0">
                <a:solidFill>
                  <a:prstClr val="black"/>
                </a:solidFill>
                <a:latin typeface="Verdana" pitchFamily="34" charset="0"/>
                <a:ea typeface="Verdana" pitchFamily="34" charset="0"/>
                <a:cs typeface="Verdana" pitchFamily="34" charset="0"/>
              </a:rPr>
              <a:t>	}</a:t>
            </a:r>
          </a:p>
          <a:p>
            <a:pPr marL="0" indent="0">
              <a:buNone/>
            </a:pPr>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00FF"/>
                </a:solidFill>
                <a:latin typeface="Verdana" pitchFamily="34" charset="0"/>
                <a:ea typeface="Verdana" pitchFamily="34" charset="0"/>
                <a:cs typeface="Verdana" pitchFamily="34" charset="0"/>
              </a:rPr>
              <a:t>return</a:t>
            </a:r>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orgFuncptr</a:t>
            </a:r>
            <a:r>
              <a:rPr lang="en-US" sz="1600" b="1" dirty="0">
                <a:solidFill>
                  <a:prstClr val="black"/>
                </a:solidFill>
                <a:latin typeface="Verdana" pitchFamily="34" charset="0"/>
                <a:ea typeface="Verdana" pitchFamily="34" charset="0"/>
                <a:cs typeface="Verdana" pitchFamily="34" charset="0"/>
              </a:rPr>
              <a:t>( arg0 ); </a:t>
            </a:r>
            <a:r>
              <a:rPr lang="en-US" sz="1600" b="1" dirty="0">
                <a:solidFill>
                  <a:srgbClr val="008000"/>
                </a:solidFill>
                <a:latin typeface="Verdana" pitchFamily="34" charset="0"/>
                <a:ea typeface="Verdana" pitchFamily="34" charset="0"/>
                <a:cs typeface="Verdana" pitchFamily="34" charset="0"/>
              </a:rPr>
              <a:t>//call real </a:t>
            </a:r>
            <a:r>
              <a:rPr lang="en-US" sz="1600" b="1" dirty="0" err="1">
                <a:solidFill>
                  <a:srgbClr val="008000"/>
                </a:solidFill>
                <a:latin typeface="Verdana" pitchFamily="34" charset="0"/>
                <a:ea typeface="Verdana" pitchFamily="34" charset="0"/>
                <a:cs typeface="Verdana" pitchFamily="34" charset="0"/>
              </a:rPr>
              <a:t>malloc</a:t>
            </a:r>
            <a:r>
              <a:rPr lang="en-US" sz="1600" b="1" dirty="0">
                <a:solidFill>
                  <a:srgbClr val="008000"/>
                </a:solidFill>
                <a:latin typeface="Verdana" pitchFamily="34" charset="0"/>
                <a:ea typeface="Verdana" pitchFamily="34" charset="0"/>
                <a:cs typeface="Verdana" pitchFamily="34" charset="0"/>
              </a:rPr>
              <a:t> and return value</a:t>
            </a:r>
          </a:p>
          <a:p>
            <a:pPr marL="0" indent="0">
              <a:buNone/>
            </a:pPr>
            <a:r>
              <a:rPr lang="en-US" sz="1600" b="1" dirty="0">
                <a:solidFill>
                  <a:prstClr val="black"/>
                </a:solidFill>
                <a:latin typeface="Verdana" pitchFamily="34" charset="0"/>
                <a:ea typeface="Verdana" pitchFamily="34" charset="0"/>
                <a:cs typeface="Verdana" pitchFamily="34" charset="0"/>
              </a:rPr>
              <a:t>}</a:t>
            </a:r>
            <a:endParaRPr lang="en-US" sz="16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58376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011" y="192512"/>
            <a:ext cx="8422106" cy="6494085"/>
          </a:xfrm>
          <a:prstGeom prst="rect">
            <a:avLst/>
          </a:prstGeom>
        </p:spPr>
        <p:txBody>
          <a:bodyPr wrap="square">
            <a:spAutoFit/>
          </a:bodyPr>
          <a:lstStyle/>
          <a:p>
            <a:r>
              <a:rPr lang="en-US" sz="1600" b="1" dirty="0">
                <a:solidFill>
                  <a:srgbClr val="008000"/>
                </a:solidFill>
                <a:latin typeface="Verdana" pitchFamily="34" charset="0"/>
                <a:ea typeface="Verdana" pitchFamily="34" charset="0"/>
                <a:cs typeface="Verdana" pitchFamily="34" charset="0"/>
              </a:rPr>
              <a:t>// Pin calls this function every time a new </a:t>
            </a:r>
            <a:r>
              <a:rPr lang="en-US" sz="1600" b="1" dirty="0" err="1">
                <a:solidFill>
                  <a:srgbClr val="008000"/>
                </a:solidFill>
                <a:latin typeface="Verdana" pitchFamily="34" charset="0"/>
                <a:ea typeface="Verdana" pitchFamily="34" charset="0"/>
                <a:cs typeface="Verdana" pitchFamily="34" charset="0"/>
              </a:rPr>
              <a:t>img</a:t>
            </a:r>
            <a:r>
              <a:rPr lang="en-US" sz="1600" b="1" dirty="0">
                <a:solidFill>
                  <a:srgbClr val="008000"/>
                </a:solidFill>
                <a:latin typeface="Verdana" pitchFamily="34" charset="0"/>
                <a:ea typeface="Verdana" pitchFamily="34" charset="0"/>
                <a:cs typeface="Verdana" pitchFamily="34" charset="0"/>
              </a:rPr>
              <a:t> is loaded.</a:t>
            </a:r>
          </a:p>
          <a:p>
            <a:r>
              <a:rPr lang="en-US" sz="1600" b="1" dirty="0">
                <a:solidFill>
                  <a:srgbClr val="008000"/>
                </a:solidFill>
                <a:latin typeface="Verdana" pitchFamily="34" charset="0"/>
                <a:ea typeface="Verdana" pitchFamily="34" charset="0"/>
                <a:cs typeface="Verdana" pitchFamily="34" charset="0"/>
              </a:rPr>
              <a:t>// It is best to do probe replacement when the image is loaded,</a:t>
            </a:r>
          </a:p>
          <a:p>
            <a:r>
              <a:rPr lang="en-US" sz="1600" b="1" dirty="0">
                <a:solidFill>
                  <a:srgbClr val="008000"/>
                </a:solidFill>
                <a:latin typeface="Verdana" pitchFamily="34" charset="0"/>
                <a:ea typeface="Verdana" pitchFamily="34" charset="0"/>
                <a:cs typeface="Verdana" pitchFamily="34" charset="0"/>
              </a:rPr>
              <a:t>// because only one thread knows about the image at this time.</a:t>
            </a:r>
          </a:p>
          <a:p>
            <a:r>
              <a:rPr lang="en-US" sz="1600" b="1" dirty="0">
                <a:solidFill>
                  <a:prstClr val="black"/>
                </a:solidFill>
                <a:latin typeface="Verdana" pitchFamily="34" charset="0"/>
                <a:ea typeface="Verdana" pitchFamily="34" charset="0"/>
                <a:cs typeface="Verdana" pitchFamily="34" charset="0"/>
              </a:rPr>
              <a:t>VOID </a:t>
            </a:r>
            <a:r>
              <a:rPr lang="en-US" sz="1600" b="1" dirty="0" err="1">
                <a:solidFill>
                  <a:prstClr val="black"/>
                </a:solidFill>
                <a:latin typeface="Verdana" pitchFamily="34" charset="0"/>
                <a:ea typeface="Verdana" pitchFamily="34" charset="0"/>
                <a:cs typeface="Verdana" pitchFamily="34" charset="0"/>
              </a:rPr>
              <a:t>ImageLoad</a:t>
            </a:r>
            <a:r>
              <a:rPr lang="en-US" sz="1600" b="1" dirty="0">
                <a:solidFill>
                  <a:prstClr val="black"/>
                </a:solidFill>
                <a:latin typeface="Verdana" pitchFamily="34" charset="0"/>
                <a:ea typeface="Verdana" pitchFamily="34" charset="0"/>
                <a:cs typeface="Verdana" pitchFamily="34" charset="0"/>
              </a:rPr>
              <a:t>( IMG </a:t>
            </a:r>
            <a:r>
              <a:rPr lang="en-US" sz="1600" b="1" dirty="0" err="1">
                <a:solidFill>
                  <a:prstClr val="black"/>
                </a:solidFill>
                <a:latin typeface="Verdana" pitchFamily="34" charset="0"/>
                <a:ea typeface="Verdana" pitchFamily="34" charset="0"/>
                <a:cs typeface="Verdana" pitchFamily="34" charset="0"/>
              </a:rPr>
              <a:t>img</a:t>
            </a:r>
            <a:r>
              <a:rPr lang="en-US" sz="1600" b="1" dirty="0">
                <a:solidFill>
                  <a:prstClr val="black"/>
                </a:solidFill>
                <a:latin typeface="Verdana" pitchFamily="34" charset="0"/>
                <a:ea typeface="Verdana" pitchFamily="34" charset="0"/>
                <a:cs typeface="Verdana" pitchFamily="34" charset="0"/>
              </a:rPr>
              <a:t>, VOID *v )</a:t>
            </a:r>
          </a:p>
          <a:p>
            <a:r>
              <a:rPr lang="en-US" sz="1600" b="1" dirty="0">
                <a:solidFill>
                  <a:prstClr val="black"/>
                </a:solidFill>
                <a:latin typeface="Verdana" pitchFamily="34" charset="0"/>
                <a:ea typeface="Verdana" pitchFamily="34" charset="0"/>
                <a:cs typeface="Verdana" pitchFamily="34" charset="0"/>
              </a:rPr>
              <a:t>{</a:t>
            </a: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8000"/>
                </a:solidFill>
                <a:latin typeface="Verdana" pitchFamily="34" charset="0"/>
                <a:ea typeface="Verdana" pitchFamily="34" charset="0"/>
                <a:cs typeface="Verdana" pitchFamily="34" charset="0"/>
              </a:rPr>
              <a:t>// See if </a:t>
            </a:r>
            <a:r>
              <a:rPr lang="en-US" sz="1600" b="1" dirty="0" err="1">
                <a:solidFill>
                  <a:srgbClr val="008000"/>
                </a:solidFill>
                <a:latin typeface="Verdana" pitchFamily="34" charset="0"/>
                <a:ea typeface="Verdana" pitchFamily="34" charset="0"/>
                <a:cs typeface="Verdana" pitchFamily="34" charset="0"/>
              </a:rPr>
              <a:t>malloc</a:t>
            </a:r>
            <a:r>
              <a:rPr lang="en-US" sz="1600" b="1" dirty="0">
                <a:solidFill>
                  <a:srgbClr val="008000"/>
                </a:solidFill>
                <a:latin typeface="Verdana" pitchFamily="34" charset="0"/>
                <a:ea typeface="Verdana" pitchFamily="34" charset="0"/>
                <a:cs typeface="Verdana" pitchFamily="34" charset="0"/>
              </a:rPr>
              <a:t>() is present in the image.  If so, replace it.</a:t>
            </a:r>
          </a:p>
          <a:p>
            <a:r>
              <a:rPr lang="en-US" sz="1600" b="1" dirty="0">
                <a:solidFill>
                  <a:prstClr val="black"/>
                </a:solidFill>
                <a:latin typeface="Verdana" pitchFamily="34" charset="0"/>
                <a:ea typeface="Verdana" pitchFamily="34" charset="0"/>
                <a:cs typeface="Verdana" pitchFamily="34" charset="0"/>
              </a:rPr>
              <a:t>    RTN </a:t>
            </a:r>
            <a:r>
              <a:rPr lang="en-US" sz="1600" b="1" dirty="0" err="1">
                <a:solidFill>
                  <a:prstClr val="black"/>
                </a:solidFill>
                <a:latin typeface="Verdana" pitchFamily="34" charset="0"/>
                <a:ea typeface="Verdana" pitchFamily="34" charset="0"/>
                <a:cs typeface="Verdana" pitchFamily="34" charset="0"/>
              </a:rPr>
              <a:t>rtn</a:t>
            </a:r>
            <a:r>
              <a:rPr lang="en-US" sz="1600" b="1" dirty="0">
                <a:solidFill>
                  <a:prstClr val="black"/>
                </a:solidFill>
                <a:latin typeface="Verdana" pitchFamily="34" charset="0"/>
                <a:ea typeface="Verdana" pitchFamily="34" charset="0"/>
                <a:cs typeface="Verdana" pitchFamily="34" charset="0"/>
              </a:rPr>
              <a:t> = </a:t>
            </a:r>
            <a:r>
              <a:rPr lang="en-US" sz="1600" b="1" dirty="0" err="1">
                <a:solidFill>
                  <a:prstClr val="black"/>
                </a:solidFill>
                <a:latin typeface="Verdana" pitchFamily="34" charset="0"/>
                <a:ea typeface="Verdana" pitchFamily="34" charset="0"/>
                <a:cs typeface="Verdana" pitchFamily="34" charset="0"/>
              </a:rPr>
              <a:t>RTN_FindByName</a:t>
            </a:r>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img</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a:t>
            </a:r>
            <a:r>
              <a:rPr lang="en-US" sz="1600" b="1" dirty="0" err="1">
                <a:solidFill>
                  <a:srgbClr val="A31515"/>
                </a:solidFill>
                <a:latin typeface="Verdana" pitchFamily="34" charset="0"/>
                <a:ea typeface="Verdana" pitchFamily="34" charset="0"/>
                <a:cs typeface="Verdana" pitchFamily="34" charset="0"/>
              </a:rPr>
              <a:t>malloc</a:t>
            </a:r>
            <a:r>
              <a:rPr lang="en-US" sz="1600" b="1" dirty="0">
                <a:solidFill>
                  <a:srgbClr val="A31515"/>
                </a:solidFill>
                <a:latin typeface="Verdana" pitchFamily="34" charset="0"/>
                <a:ea typeface="Verdana" pitchFamily="34" charset="0"/>
                <a:cs typeface="Verdana" pitchFamily="34" charset="0"/>
              </a:rPr>
              <a:t>"</a:t>
            </a:r>
            <a:r>
              <a:rPr lang="en-US" sz="1600" b="1" dirty="0">
                <a:solidFill>
                  <a:prstClr val="black"/>
                </a:solidFill>
                <a:latin typeface="Verdana" pitchFamily="34" charset="0"/>
                <a:ea typeface="Verdana" pitchFamily="34" charset="0"/>
                <a:cs typeface="Verdana" pitchFamily="34" charset="0"/>
              </a:rPr>
              <a:t> );</a:t>
            </a:r>
          </a:p>
          <a:p>
            <a:r>
              <a:rPr lang="en-US" sz="1600" b="1" dirty="0">
                <a:solidFill>
                  <a:prstClr val="black"/>
                </a:solidFill>
                <a:latin typeface="Verdana" pitchFamily="34" charset="0"/>
                <a:ea typeface="Verdana" pitchFamily="34" charset="0"/>
                <a:cs typeface="Verdana" pitchFamily="34" charset="0"/>
              </a:rPr>
              <a:t>    </a:t>
            </a: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00FF"/>
                </a:solidFill>
                <a:latin typeface="Verdana" pitchFamily="34" charset="0"/>
                <a:ea typeface="Verdana" pitchFamily="34" charset="0"/>
                <a:cs typeface="Verdana" pitchFamily="34" charset="0"/>
              </a:rPr>
              <a:t>if</a:t>
            </a:r>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RTN_Valid</a:t>
            </a:r>
            <a:r>
              <a:rPr lang="en-US" sz="1600" b="1" dirty="0">
                <a:solidFill>
                  <a:prstClr val="black"/>
                </a:solidFill>
                <a:latin typeface="Verdana" pitchFamily="34" charset="0"/>
                <a:ea typeface="Verdana" pitchFamily="34" charset="0"/>
                <a:cs typeface="Verdana" pitchFamily="34" charset="0"/>
              </a:rPr>
              <a:t>(</a:t>
            </a:r>
            <a:r>
              <a:rPr lang="en-US" sz="1600" b="1" dirty="0" err="1">
                <a:solidFill>
                  <a:prstClr val="black"/>
                </a:solidFill>
                <a:latin typeface="Verdana" pitchFamily="34" charset="0"/>
                <a:ea typeface="Verdana" pitchFamily="34" charset="0"/>
                <a:cs typeface="Verdana" pitchFamily="34" charset="0"/>
              </a:rPr>
              <a:t>rtn</a:t>
            </a:r>
            <a:r>
              <a:rPr lang="en-US" sz="1600" b="1" dirty="0">
                <a:solidFill>
                  <a:prstClr val="black"/>
                </a:solidFill>
                <a:latin typeface="Verdana" pitchFamily="34" charset="0"/>
                <a:ea typeface="Verdana" pitchFamily="34" charset="0"/>
                <a:cs typeface="Verdana" pitchFamily="34" charset="0"/>
              </a:rPr>
              <a:t>))</a:t>
            </a:r>
          </a:p>
          <a:p>
            <a:r>
              <a:rPr lang="en-US" sz="1600" b="1" dirty="0">
                <a:solidFill>
                  <a:prstClr val="black"/>
                </a:solidFill>
                <a:latin typeface="Verdana" pitchFamily="34" charset="0"/>
                <a:ea typeface="Verdana" pitchFamily="34" charset="0"/>
                <a:cs typeface="Verdana" pitchFamily="34" charset="0"/>
              </a:rPr>
              <a:t>    {</a:t>
            </a: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8000"/>
                </a:solidFill>
                <a:latin typeface="Verdana" pitchFamily="34" charset="0"/>
                <a:ea typeface="Verdana" pitchFamily="34" charset="0"/>
                <a:cs typeface="Verdana" pitchFamily="34" charset="0"/>
              </a:rPr>
              <a:t>// Define a function prototype of the </a:t>
            </a:r>
            <a:r>
              <a:rPr lang="en-US" sz="1600" b="1" dirty="0" err="1">
                <a:solidFill>
                  <a:srgbClr val="008000"/>
                </a:solidFill>
                <a:latin typeface="Verdana" pitchFamily="34" charset="0"/>
                <a:ea typeface="Verdana" pitchFamily="34" charset="0"/>
                <a:cs typeface="Verdana" pitchFamily="34" charset="0"/>
              </a:rPr>
              <a:t>orig</a:t>
            </a:r>
            <a:r>
              <a:rPr lang="en-US" sz="1600" b="1" dirty="0">
                <a:solidFill>
                  <a:srgbClr val="008000"/>
                </a:solidFill>
                <a:latin typeface="Verdana" pitchFamily="34" charset="0"/>
                <a:ea typeface="Verdana" pitchFamily="34" charset="0"/>
                <a:cs typeface="Verdana" pitchFamily="34" charset="0"/>
              </a:rPr>
              <a:t> </a:t>
            </a:r>
            <a:r>
              <a:rPr lang="en-US" sz="1600" b="1" dirty="0" err="1">
                <a:solidFill>
                  <a:srgbClr val="008000"/>
                </a:solidFill>
                <a:latin typeface="Verdana" pitchFamily="34" charset="0"/>
                <a:ea typeface="Verdana" pitchFamily="34" charset="0"/>
                <a:cs typeface="Verdana" pitchFamily="34" charset="0"/>
              </a:rPr>
              <a:t>func</a:t>
            </a:r>
            <a:endParaRPr lang="en-US" sz="1600" b="1" dirty="0">
              <a:solidFill>
                <a:srgbClr val="008000"/>
              </a:solidFill>
              <a:latin typeface="Verdana" pitchFamily="34" charset="0"/>
              <a:ea typeface="Verdana" pitchFamily="34" charset="0"/>
              <a:cs typeface="Verdana" pitchFamily="34" charset="0"/>
            </a:endParaRPr>
          </a:p>
          <a:p>
            <a:r>
              <a:rPr lang="it-IT" sz="1600" b="1" dirty="0">
                <a:solidFill>
                  <a:prstClr val="black"/>
                </a:solidFill>
                <a:latin typeface="Verdana" pitchFamily="34" charset="0"/>
                <a:ea typeface="Verdana" pitchFamily="34" charset="0"/>
                <a:cs typeface="Verdana" pitchFamily="34" charset="0"/>
              </a:rPr>
              <a:t>        PROTO proto_malloc = PROTO_Allocate( PIN_PARG(</a:t>
            </a:r>
            <a:r>
              <a:rPr lang="it-IT" sz="1600" b="1" dirty="0">
                <a:solidFill>
                  <a:srgbClr val="0000FF"/>
                </a:solidFill>
                <a:latin typeface="Verdana" pitchFamily="34" charset="0"/>
                <a:ea typeface="Verdana" pitchFamily="34" charset="0"/>
                <a:cs typeface="Verdana" pitchFamily="34" charset="0"/>
              </a:rPr>
              <a:t>void</a:t>
            </a:r>
            <a:r>
              <a:rPr lang="it-IT" sz="1600" b="1" dirty="0">
                <a:solidFill>
                  <a:prstClr val="black"/>
                </a:solidFill>
                <a:latin typeface="Verdana" pitchFamily="34" charset="0"/>
                <a:ea typeface="Verdana" pitchFamily="34" charset="0"/>
                <a:cs typeface="Verdana" pitchFamily="34" charset="0"/>
              </a:rPr>
              <a:t> *), </a:t>
            </a:r>
            <a:endParaRPr lang="it-IT" sz="1600" b="1" dirty="0" smtClean="0">
              <a:solidFill>
                <a:prstClr val="black"/>
              </a:solidFill>
              <a:latin typeface="Verdana" pitchFamily="34" charset="0"/>
              <a:ea typeface="Verdana" pitchFamily="34" charset="0"/>
              <a:cs typeface="Verdana" pitchFamily="34" charset="0"/>
            </a:endParaRPr>
          </a:p>
          <a:p>
            <a:r>
              <a:rPr lang="it-IT" sz="1600" b="1" dirty="0" smtClean="0">
                <a:solidFill>
                  <a:prstClr val="black"/>
                </a:solidFill>
                <a:latin typeface="Verdana" pitchFamily="34" charset="0"/>
                <a:ea typeface="Verdana" pitchFamily="34" charset="0"/>
                <a:cs typeface="Verdana" pitchFamily="34" charset="0"/>
              </a:rPr>
              <a:t>                           CALLINGSTD_DEFAULT,</a:t>
            </a:r>
            <a:r>
              <a:rPr lang="en-US" sz="1600" b="1" dirty="0" smtClean="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a:t>
            </a:r>
            <a:r>
              <a:rPr lang="en-US" sz="1600" b="1" dirty="0" err="1">
                <a:solidFill>
                  <a:srgbClr val="A31515"/>
                </a:solidFill>
                <a:latin typeface="Verdana" pitchFamily="34" charset="0"/>
                <a:ea typeface="Verdana" pitchFamily="34" charset="0"/>
                <a:cs typeface="Verdana" pitchFamily="34" charset="0"/>
              </a:rPr>
              <a:t>malloc</a:t>
            </a:r>
            <a:r>
              <a:rPr lang="en-US" sz="1600" b="1" dirty="0">
                <a:solidFill>
                  <a:srgbClr val="A31515"/>
                </a:solidFill>
                <a:latin typeface="Verdana" pitchFamily="34" charset="0"/>
                <a:ea typeface="Verdana" pitchFamily="34" charset="0"/>
                <a:cs typeface="Verdana" pitchFamily="34" charset="0"/>
              </a:rPr>
              <a:t>"</a:t>
            </a:r>
            <a:r>
              <a:rPr lang="en-US" sz="1600" b="1" dirty="0">
                <a:solidFill>
                  <a:prstClr val="black"/>
                </a:solidFill>
                <a:latin typeface="Verdana" pitchFamily="34" charset="0"/>
                <a:ea typeface="Verdana" pitchFamily="34" charset="0"/>
                <a:cs typeface="Verdana" pitchFamily="34" charset="0"/>
              </a:rPr>
              <a:t>, </a:t>
            </a:r>
            <a:endParaRPr lang="en-US" sz="1600" b="1" dirty="0" smtClean="0">
              <a:solidFill>
                <a:prstClr val="black"/>
              </a:solidFill>
              <a:latin typeface="Verdana" pitchFamily="34" charset="0"/>
              <a:ea typeface="Verdana" pitchFamily="34" charset="0"/>
              <a:cs typeface="Verdana" pitchFamily="34" charset="0"/>
            </a:endParaRPr>
          </a:p>
          <a:p>
            <a:r>
              <a:rPr lang="en-US" sz="1600" b="1" dirty="0">
                <a:solidFill>
                  <a:prstClr val="black"/>
                </a:solidFill>
                <a:latin typeface="Verdana" pitchFamily="34" charset="0"/>
                <a:ea typeface="Verdana" pitchFamily="34" charset="0"/>
                <a:cs typeface="Verdana" pitchFamily="34" charset="0"/>
              </a:rPr>
              <a:t> </a:t>
            </a:r>
            <a:r>
              <a:rPr lang="en-US" sz="1600" b="1" dirty="0" smtClean="0">
                <a:solidFill>
                  <a:prstClr val="black"/>
                </a:solidFill>
                <a:latin typeface="Verdana" pitchFamily="34" charset="0"/>
                <a:ea typeface="Verdana" pitchFamily="34" charset="0"/>
                <a:cs typeface="Verdana" pitchFamily="34" charset="0"/>
              </a:rPr>
              <a:t>                          PIN_PARG(</a:t>
            </a:r>
            <a:r>
              <a:rPr lang="en-US" sz="1600" b="1" dirty="0" err="1" smtClean="0">
                <a:solidFill>
                  <a:srgbClr val="0000FF"/>
                </a:solidFill>
                <a:latin typeface="Verdana" pitchFamily="34" charset="0"/>
                <a:ea typeface="Verdana" pitchFamily="34" charset="0"/>
                <a:cs typeface="Verdana" pitchFamily="34" charset="0"/>
              </a:rPr>
              <a:t>int</a:t>
            </a:r>
            <a:r>
              <a:rPr lang="en-US" sz="1600" b="1" dirty="0">
                <a:solidFill>
                  <a:prstClr val="black"/>
                </a:solidFill>
                <a:latin typeface="Verdana" pitchFamily="34" charset="0"/>
                <a:ea typeface="Verdana" pitchFamily="34" charset="0"/>
                <a:cs typeface="Verdana" pitchFamily="34" charset="0"/>
              </a:rPr>
              <a:t>), PIN_PARG_END() );</a:t>
            </a:r>
          </a:p>
          <a:p>
            <a:r>
              <a:rPr lang="en-US" sz="1600" b="1" dirty="0">
                <a:solidFill>
                  <a:prstClr val="black"/>
                </a:solidFill>
                <a:latin typeface="Verdana" pitchFamily="34" charset="0"/>
                <a:ea typeface="Verdana" pitchFamily="34" charset="0"/>
                <a:cs typeface="Verdana" pitchFamily="34" charset="0"/>
              </a:rPr>
              <a:t>        </a:t>
            </a: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8000"/>
                </a:solidFill>
                <a:latin typeface="Verdana" pitchFamily="34" charset="0"/>
                <a:ea typeface="Verdana" pitchFamily="34" charset="0"/>
                <a:cs typeface="Verdana" pitchFamily="34" charset="0"/>
              </a:rPr>
              <a:t>// Replace the application routine with the replacement function.</a:t>
            </a:r>
          </a:p>
          <a:p>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RTN_ReplaceSignatureProbed</a:t>
            </a:r>
            <a:r>
              <a:rPr lang="en-US" sz="1600" b="1" dirty="0">
                <a:solidFill>
                  <a:prstClr val="black"/>
                </a:solidFill>
                <a:latin typeface="Verdana" pitchFamily="34" charset="0"/>
                <a:ea typeface="Verdana" pitchFamily="34" charset="0"/>
                <a:cs typeface="Verdana" pitchFamily="34" charset="0"/>
              </a:rPr>
              <a:t>(</a:t>
            </a:r>
            <a:r>
              <a:rPr lang="en-US" sz="1600" b="1" dirty="0" err="1">
                <a:solidFill>
                  <a:prstClr val="black"/>
                </a:solidFill>
                <a:latin typeface="Verdana" pitchFamily="34" charset="0"/>
                <a:ea typeface="Verdana" pitchFamily="34" charset="0"/>
                <a:cs typeface="Verdana" pitchFamily="34" charset="0"/>
              </a:rPr>
              <a:t>rtn</a:t>
            </a:r>
            <a:r>
              <a:rPr lang="en-US" sz="1600" b="1" dirty="0">
                <a:solidFill>
                  <a:prstClr val="black"/>
                </a:solidFill>
                <a:latin typeface="Verdana" pitchFamily="34" charset="0"/>
                <a:ea typeface="Verdana" pitchFamily="34" charset="0"/>
                <a:cs typeface="Verdana" pitchFamily="34" charset="0"/>
              </a:rPr>
              <a:t>, AFUNPTR(</a:t>
            </a:r>
            <a:r>
              <a:rPr lang="en-US" sz="1600" b="1" dirty="0" err="1">
                <a:solidFill>
                  <a:prstClr val="black"/>
                </a:solidFill>
                <a:latin typeface="Verdana" pitchFamily="34" charset="0"/>
                <a:ea typeface="Verdana" pitchFamily="34" charset="0"/>
                <a:cs typeface="Verdana" pitchFamily="34" charset="0"/>
              </a:rPr>
              <a:t>NewMalloc</a:t>
            </a:r>
            <a:r>
              <a:rPr lang="en-US" sz="1600" b="1" dirty="0">
                <a:solidFill>
                  <a:prstClr val="black"/>
                </a:solidFill>
                <a:latin typeface="Verdana" pitchFamily="34" charset="0"/>
                <a:ea typeface="Verdana" pitchFamily="34" charset="0"/>
                <a:cs typeface="Verdana" pitchFamily="34" charset="0"/>
              </a:rPr>
              <a:t>),</a:t>
            </a:r>
          </a:p>
          <a:p>
            <a:r>
              <a:rPr lang="en-US" sz="1600" b="1" dirty="0">
                <a:solidFill>
                  <a:prstClr val="black"/>
                </a:solidFill>
                <a:latin typeface="Verdana" pitchFamily="34" charset="0"/>
                <a:ea typeface="Verdana" pitchFamily="34" charset="0"/>
                <a:cs typeface="Verdana" pitchFamily="34" charset="0"/>
              </a:rPr>
              <a:t>                                   IARG_PROTOTYPE, </a:t>
            </a:r>
            <a:r>
              <a:rPr lang="en-US" sz="1600" b="1" dirty="0" err="1">
                <a:solidFill>
                  <a:prstClr val="black"/>
                </a:solidFill>
                <a:latin typeface="Verdana" pitchFamily="34" charset="0"/>
                <a:ea typeface="Verdana" pitchFamily="34" charset="0"/>
                <a:cs typeface="Verdana" pitchFamily="34" charset="0"/>
              </a:rPr>
              <a:t>proto_malloc</a:t>
            </a:r>
            <a:r>
              <a:rPr lang="en-US" sz="1600" b="1" dirty="0">
                <a:solidFill>
                  <a:prstClr val="black"/>
                </a:solidFill>
                <a:latin typeface="Verdana" pitchFamily="34" charset="0"/>
                <a:ea typeface="Verdana" pitchFamily="34" charset="0"/>
                <a:cs typeface="Verdana" pitchFamily="34" charset="0"/>
              </a:rPr>
              <a:t>,</a:t>
            </a:r>
          </a:p>
          <a:p>
            <a:r>
              <a:rPr lang="en-US" sz="1600" b="1" dirty="0">
                <a:solidFill>
                  <a:prstClr val="black"/>
                </a:solidFill>
                <a:latin typeface="Verdana" pitchFamily="34" charset="0"/>
                <a:ea typeface="Verdana" pitchFamily="34" charset="0"/>
                <a:cs typeface="Verdana" pitchFamily="34" charset="0"/>
              </a:rPr>
              <a:t>                                   IARG_ORIG_FUNCPTR,</a:t>
            </a:r>
          </a:p>
          <a:p>
            <a:r>
              <a:rPr lang="en-US" sz="1600" b="1" dirty="0">
                <a:solidFill>
                  <a:prstClr val="black"/>
                </a:solidFill>
                <a:latin typeface="Verdana" pitchFamily="34" charset="0"/>
                <a:ea typeface="Verdana" pitchFamily="34" charset="0"/>
                <a:cs typeface="Verdana" pitchFamily="34" charset="0"/>
              </a:rPr>
              <a:t>                                   IARG_FUNCARG_ENTRYPOINT_VALUE, 0,</a:t>
            </a:r>
          </a:p>
          <a:p>
            <a:r>
              <a:rPr lang="en-US" sz="1600" b="1" dirty="0">
                <a:solidFill>
                  <a:prstClr val="black"/>
                </a:solidFill>
                <a:latin typeface="Verdana" pitchFamily="34" charset="0"/>
                <a:ea typeface="Verdana" pitchFamily="34" charset="0"/>
                <a:cs typeface="Verdana" pitchFamily="34" charset="0"/>
              </a:rPr>
              <a:t>                                   IARG_END);</a:t>
            </a:r>
          </a:p>
          <a:p>
            <a:endParaRPr lang="en-US" sz="1600" b="1" dirty="0">
              <a:solidFill>
                <a:prstClr val="black"/>
              </a:solidFill>
              <a:latin typeface="Verdana" pitchFamily="34" charset="0"/>
              <a:ea typeface="Verdana" pitchFamily="34" charset="0"/>
              <a:cs typeface="Verdana" pitchFamily="34" charset="0"/>
            </a:endParaRP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8000"/>
                </a:solidFill>
                <a:latin typeface="Verdana" pitchFamily="34" charset="0"/>
                <a:ea typeface="Verdana" pitchFamily="34" charset="0"/>
                <a:cs typeface="Verdana" pitchFamily="34" charset="0"/>
              </a:rPr>
              <a:t>// Free the function prototype.</a:t>
            </a:r>
          </a:p>
          <a:p>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PROTO_Free</a:t>
            </a:r>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proto_malloc</a:t>
            </a:r>
            <a:r>
              <a:rPr lang="en-US" sz="1600" b="1" dirty="0">
                <a:solidFill>
                  <a:prstClr val="black"/>
                </a:solidFill>
                <a:latin typeface="Verdana" pitchFamily="34" charset="0"/>
                <a:ea typeface="Verdana" pitchFamily="34" charset="0"/>
                <a:cs typeface="Verdana" pitchFamily="34" charset="0"/>
              </a:rPr>
              <a:t> );</a:t>
            </a:r>
          </a:p>
          <a:p>
            <a:r>
              <a:rPr lang="en-US" sz="1600" b="1" dirty="0">
                <a:solidFill>
                  <a:prstClr val="black"/>
                </a:solidFill>
                <a:latin typeface="Verdana" pitchFamily="34" charset="0"/>
                <a:ea typeface="Verdana" pitchFamily="34" charset="0"/>
                <a:cs typeface="Verdana" pitchFamily="34" charset="0"/>
              </a:rPr>
              <a:t>    }</a:t>
            </a:r>
          </a:p>
          <a:p>
            <a:r>
              <a:rPr lang="en-US" sz="1600" b="1" dirty="0">
                <a:solidFill>
                  <a:prstClr val="black"/>
                </a:solidFill>
                <a:latin typeface="Verdana" pitchFamily="34" charset="0"/>
                <a:ea typeface="Verdana" pitchFamily="34" charset="0"/>
                <a:cs typeface="Verdana" pitchFamily="34" charset="0"/>
              </a:rPr>
              <a:t>}</a:t>
            </a:r>
            <a:endParaRPr lang="en-US" sz="16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94587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8916" y="431060"/>
            <a:ext cx="8614610" cy="4924425"/>
          </a:xfrm>
          <a:prstGeom prst="rect">
            <a:avLst/>
          </a:prstGeom>
        </p:spPr>
        <p:txBody>
          <a:bodyPr wrap="square">
            <a:spAutoFit/>
          </a:bodyPr>
          <a:lstStyle/>
          <a:p>
            <a:r>
              <a:rPr lang="en-US" sz="1600" b="1" dirty="0" err="1">
                <a:solidFill>
                  <a:srgbClr val="0000FF"/>
                </a:solidFill>
                <a:latin typeface="Verdana" pitchFamily="34" charset="0"/>
                <a:ea typeface="Verdana" pitchFamily="34" charset="0"/>
                <a:cs typeface="Verdana" pitchFamily="34" charset="0"/>
              </a:rPr>
              <a:t>int</a:t>
            </a:r>
            <a:r>
              <a:rPr lang="en-US" sz="1600" b="1" dirty="0">
                <a:solidFill>
                  <a:prstClr val="black"/>
                </a:solidFill>
                <a:latin typeface="Verdana" pitchFamily="34" charset="0"/>
                <a:ea typeface="Verdana" pitchFamily="34" charset="0"/>
                <a:cs typeface="Verdana" pitchFamily="34" charset="0"/>
              </a:rPr>
              <a:t> main( INT32 </a:t>
            </a:r>
            <a:r>
              <a:rPr lang="en-US" sz="1600" b="1" dirty="0" err="1">
                <a:solidFill>
                  <a:prstClr val="black"/>
                </a:solidFill>
                <a:latin typeface="Verdana" pitchFamily="34" charset="0"/>
                <a:ea typeface="Verdana" pitchFamily="34" charset="0"/>
                <a:cs typeface="Verdana" pitchFamily="34" charset="0"/>
              </a:rPr>
              <a:t>argc</a:t>
            </a:r>
            <a:r>
              <a:rPr lang="en-US" sz="1600" b="1" dirty="0">
                <a:solidFill>
                  <a:prstClr val="black"/>
                </a:solidFill>
                <a:latin typeface="Verdana" pitchFamily="34" charset="0"/>
                <a:ea typeface="Verdana" pitchFamily="34" charset="0"/>
                <a:cs typeface="Verdana" pitchFamily="34" charset="0"/>
              </a:rPr>
              <a:t>, CHAR *</a:t>
            </a:r>
            <a:r>
              <a:rPr lang="en-US" sz="1600" b="1" dirty="0" err="1">
                <a:solidFill>
                  <a:prstClr val="black"/>
                </a:solidFill>
                <a:latin typeface="Verdana" pitchFamily="34" charset="0"/>
                <a:ea typeface="Verdana" pitchFamily="34" charset="0"/>
                <a:cs typeface="Verdana" pitchFamily="34" charset="0"/>
              </a:rPr>
              <a:t>argv</a:t>
            </a:r>
            <a:r>
              <a:rPr lang="en-US" sz="1600" b="1" dirty="0">
                <a:solidFill>
                  <a:prstClr val="black"/>
                </a:solidFill>
                <a:latin typeface="Verdana" pitchFamily="34" charset="0"/>
                <a:ea typeface="Verdana" pitchFamily="34" charset="0"/>
                <a:cs typeface="Verdana" pitchFamily="34" charset="0"/>
              </a:rPr>
              <a:t>[] )</a:t>
            </a:r>
          </a:p>
          <a:p>
            <a:r>
              <a:rPr lang="en-US" sz="1600" b="1" dirty="0">
                <a:solidFill>
                  <a:prstClr val="black"/>
                </a:solidFill>
                <a:latin typeface="Verdana" pitchFamily="34" charset="0"/>
                <a:ea typeface="Verdana" pitchFamily="34" charset="0"/>
                <a:cs typeface="Verdana" pitchFamily="34" charset="0"/>
              </a:rPr>
              <a:t>{</a:t>
            </a: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8000"/>
                </a:solidFill>
                <a:latin typeface="Verdana" pitchFamily="34" charset="0"/>
                <a:ea typeface="Verdana" pitchFamily="34" charset="0"/>
                <a:cs typeface="Verdana" pitchFamily="34" charset="0"/>
              </a:rPr>
              <a:t>// Initialize </a:t>
            </a:r>
            <a:r>
              <a:rPr lang="en-US" sz="1600" b="1" dirty="0" err="1">
                <a:solidFill>
                  <a:srgbClr val="008000"/>
                </a:solidFill>
                <a:latin typeface="Verdana" pitchFamily="34" charset="0"/>
                <a:ea typeface="Verdana" pitchFamily="34" charset="0"/>
                <a:cs typeface="Verdana" pitchFamily="34" charset="0"/>
              </a:rPr>
              <a:t>sumbols</a:t>
            </a:r>
            <a:endParaRPr lang="en-US" sz="1600" b="1" dirty="0">
              <a:solidFill>
                <a:srgbClr val="008000"/>
              </a:solidFill>
              <a:latin typeface="Verdana" pitchFamily="34" charset="0"/>
              <a:ea typeface="Verdana" pitchFamily="34" charset="0"/>
              <a:cs typeface="Verdana" pitchFamily="34" charset="0"/>
            </a:endParaRPr>
          </a:p>
          <a:p>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PIN_InitSymbols</a:t>
            </a:r>
            <a:r>
              <a:rPr lang="en-US" sz="1600" b="1" dirty="0">
                <a:solidFill>
                  <a:prstClr val="black"/>
                </a:solidFill>
                <a:latin typeface="Verdana" pitchFamily="34" charset="0"/>
                <a:ea typeface="Verdana" pitchFamily="34" charset="0"/>
                <a:cs typeface="Verdana" pitchFamily="34" charset="0"/>
              </a:rPr>
              <a:t>();</a:t>
            </a:r>
          </a:p>
          <a:p>
            <a:r>
              <a:rPr lang="en-US" sz="1600" b="1" dirty="0">
                <a:solidFill>
                  <a:prstClr val="black"/>
                </a:solidFill>
                <a:latin typeface="Verdana" pitchFamily="34" charset="0"/>
                <a:ea typeface="Verdana" pitchFamily="34" charset="0"/>
                <a:cs typeface="Verdana" pitchFamily="34" charset="0"/>
              </a:rPr>
              <a:t>	</a:t>
            </a:r>
          </a:p>
          <a:p>
            <a:r>
              <a:rPr lang="en-US" sz="1600" b="1" dirty="0" smtClean="0">
                <a:solidFill>
                  <a:prstClr val="black"/>
                </a:solidFill>
                <a:latin typeface="Verdana" pitchFamily="34" charset="0"/>
                <a:ea typeface="Verdana" pitchFamily="34" charset="0"/>
                <a:cs typeface="Verdana" pitchFamily="34" charset="0"/>
              </a:rPr>
              <a:t>    </a:t>
            </a:r>
            <a:r>
              <a:rPr lang="en-US" sz="1600" b="1" dirty="0" smtClean="0">
                <a:solidFill>
                  <a:srgbClr val="008000"/>
                </a:solidFill>
                <a:latin typeface="Verdana" pitchFamily="34" charset="0"/>
                <a:ea typeface="Verdana" pitchFamily="34" charset="0"/>
                <a:cs typeface="Verdana" pitchFamily="34" charset="0"/>
              </a:rPr>
              <a:t>// </a:t>
            </a:r>
            <a:r>
              <a:rPr lang="en-US" sz="1600" b="1" dirty="0">
                <a:solidFill>
                  <a:srgbClr val="008000"/>
                </a:solidFill>
                <a:latin typeface="Verdana" pitchFamily="34" charset="0"/>
                <a:ea typeface="Verdana" pitchFamily="34" charset="0"/>
                <a:cs typeface="Verdana" pitchFamily="34" charset="0"/>
              </a:rPr>
              <a:t>Initialize Pin</a:t>
            </a:r>
          </a:p>
          <a:p>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PIN_Init</a:t>
            </a:r>
            <a:r>
              <a:rPr lang="en-US" sz="1600" b="1" dirty="0">
                <a:solidFill>
                  <a:prstClr val="black"/>
                </a:solidFill>
                <a:latin typeface="Verdana" pitchFamily="34" charset="0"/>
                <a:ea typeface="Verdana" pitchFamily="34" charset="0"/>
                <a:cs typeface="Verdana" pitchFamily="34" charset="0"/>
              </a:rPr>
              <a:t>(</a:t>
            </a:r>
            <a:r>
              <a:rPr lang="en-US" sz="1600" b="1" dirty="0" err="1">
                <a:solidFill>
                  <a:prstClr val="black"/>
                </a:solidFill>
                <a:latin typeface="Verdana" pitchFamily="34" charset="0"/>
                <a:ea typeface="Verdana" pitchFamily="34" charset="0"/>
                <a:cs typeface="Verdana" pitchFamily="34" charset="0"/>
              </a:rPr>
              <a:t>argc</a:t>
            </a:r>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argv</a:t>
            </a:r>
            <a:r>
              <a:rPr lang="en-US" sz="1600" b="1" dirty="0">
                <a:solidFill>
                  <a:prstClr val="black"/>
                </a:solidFill>
                <a:latin typeface="Verdana" pitchFamily="34" charset="0"/>
                <a:ea typeface="Verdana" pitchFamily="34" charset="0"/>
                <a:cs typeface="Verdana" pitchFamily="34" charset="0"/>
              </a:rPr>
              <a:t>);</a:t>
            </a:r>
          </a:p>
          <a:p>
            <a:r>
              <a:rPr lang="en-US" sz="1600" b="1" dirty="0">
                <a:solidFill>
                  <a:prstClr val="black"/>
                </a:solidFill>
                <a:latin typeface="Verdana" pitchFamily="34" charset="0"/>
                <a:ea typeface="Verdana" pitchFamily="34" charset="0"/>
                <a:cs typeface="Verdana" pitchFamily="34" charset="0"/>
              </a:rPr>
              <a:t>	</a:t>
            </a:r>
          </a:p>
          <a:p>
            <a:r>
              <a:rPr lang="en-US" sz="1600" b="1" dirty="0" smtClean="0">
                <a:solidFill>
                  <a:srgbClr val="008000"/>
                </a:solidFill>
                <a:latin typeface="Verdana" pitchFamily="34" charset="0"/>
                <a:ea typeface="Verdana" pitchFamily="34" charset="0"/>
                <a:cs typeface="Verdana" pitchFamily="34" charset="0"/>
              </a:rPr>
              <a:t>    // </a:t>
            </a:r>
            <a:r>
              <a:rPr lang="en-US" sz="1600" b="1" dirty="0">
                <a:solidFill>
                  <a:srgbClr val="008000"/>
                </a:solidFill>
                <a:latin typeface="Verdana" pitchFamily="34" charset="0"/>
                <a:ea typeface="Verdana" pitchFamily="34" charset="0"/>
                <a:cs typeface="Verdana" pitchFamily="34" charset="0"/>
              </a:rPr>
              <a:t>Initialize RNG</a:t>
            </a:r>
          </a:p>
          <a:p>
            <a:r>
              <a:rPr lang="en-US" sz="1600" b="1" dirty="0" smtClean="0">
                <a:solidFill>
                  <a:prstClr val="black"/>
                </a:solidFill>
                <a:latin typeface="Verdana" pitchFamily="34" charset="0"/>
                <a:ea typeface="Verdana" pitchFamily="34" charset="0"/>
                <a:cs typeface="Verdana" pitchFamily="34" charset="0"/>
              </a:rPr>
              <a:t>    </a:t>
            </a:r>
            <a:r>
              <a:rPr lang="en-US" sz="1600" b="1" dirty="0" err="1" smtClean="0">
                <a:solidFill>
                  <a:prstClr val="black"/>
                </a:solidFill>
                <a:latin typeface="Verdana" pitchFamily="34" charset="0"/>
                <a:ea typeface="Verdana" pitchFamily="34" charset="0"/>
                <a:cs typeface="Verdana" pitchFamily="34" charset="0"/>
              </a:rPr>
              <a:t>srand</a:t>
            </a:r>
            <a:r>
              <a:rPr lang="en-US" sz="1600" b="1" dirty="0">
                <a:solidFill>
                  <a:prstClr val="black"/>
                </a:solidFill>
                <a:latin typeface="Verdana" pitchFamily="34" charset="0"/>
                <a:ea typeface="Verdana" pitchFamily="34" charset="0"/>
                <a:cs typeface="Verdana" pitchFamily="34" charset="0"/>
              </a:rPr>
              <a:t>( time(NULL) ); </a:t>
            </a:r>
          </a:p>
          <a:p>
            <a:r>
              <a:rPr lang="en-US" sz="1600" b="1" dirty="0">
                <a:solidFill>
                  <a:prstClr val="black"/>
                </a:solidFill>
                <a:latin typeface="Verdana" pitchFamily="34" charset="0"/>
                <a:ea typeface="Verdana" pitchFamily="34" charset="0"/>
                <a:cs typeface="Verdana" pitchFamily="34" charset="0"/>
              </a:rPr>
              <a:t>    </a:t>
            </a: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8000"/>
                </a:solidFill>
                <a:latin typeface="Verdana" pitchFamily="34" charset="0"/>
                <a:ea typeface="Verdana" pitchFamily="34" charset="0"/>
                <a:cs typeface="Verdana" pitchFamily="34" charset="0"/>
              </a:rPr>
              <a:t>// Register </a:t>
            </a:r>
            <a:r>
              <a:rPr lang="en-US" sz="1600" b="1" dirty="0" err="1">
                <a:solidFill>
                  <a:srgbClr val="008000"/>
                </a:solidFill>
                <a:latin typeface="Verdana" pitchFamily="34" charset="0"/>
                <a:ea typeface="Verdana" pitchFamily="34" charset="0"/>
                <a:cs typeface="Verdana" pitchFamily="34" charset="0"/>
              </a:rPr>
              <a:t>ImageLoad</a:t>
            </a:r>
            <a:r>
              <a:rPr lang="en-US" sz="1600" b="1" dirty="0">
                <a:solidFill>
                  <a:srgbClr val="008000"/>
                </a:solidFill>
                <a:latin typeface="Verdana" pitchFamily="34" charset="0"/>
                <a:ea typeface="Verdana" pitchFamily="34" charset="0"/>
                <a:cs typeface="Verdana" pitchFamily="34" charset="0"/>
              </a:rPr>
              <a:t> to be called when an image is loaded</a:t>
            </a:r>
          </a:p>
          <a:p>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IMG_AddInstrumentFunction</a:t>
            </a:r>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ImageLoad</a:t>
            </a:r>
            <a:r>
              <a:rPr lang="en-US" sz="1600" b="1" dirty="0">
                <a:solidFill>
                  <a:prstClr val="black"/>
                </a:solidFill>
                <a:latin typeface="Verdana" pitchFamily="34" charset="0"/>
                <a:ea typeface="Verdana" pitchFamily="34" charset="0"/>
                <a:cs typeface="Verdana" pitchFamily="34" charset="0"/>
              </a:rPr>
              <a:t>, 0 );</a:t>
            </a:r>
          </a:p>
          <a:p>
            <a:r>
              <a:rPr lang="en-US" sz="1600" b="1" dirty="0">
                <a:solidFill>
                  <a:prstClr val="black"/>
                </a:solidFill>
                <a:latin typeface="Verdana" pitchFamily="34" charset="0"/>
                <a:ea typeface="Verdana" pitchFamily="34" charset="0"/>
                <a:cs typeface="Verdana" pitchFamily="34" charset="0"/>
              </a:rPr>
              <a:t>    </a:t>
            </a: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8000"/>
                </a:solidFill>
                <a:latin typeface="Verdana" pitchFamily="34" charset="0"/>
                <a:ea typeface="Verdana" pitchFamily="34" charset="0"/>
                <a:cs typeface="Verdana" pitchFamily="34" charset="0"/>
              </a:rPr>
              <a:t>// Start the program in probe mode, never returns</a:t>
            </a:r>
          </a:p>
          <a:p>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PIN_StartProgramProbed</a:t>
            </a:r>
            <a:r>
              <a:rPr lang="en-US" sz="1600" b="1" dirty="0">
                <a:solidFill>
                  <a:prstClr val="black"/>
                </a:solidFill>
                <a:latin typeface="Verdana" pitchFamily="34" charset="0"/>
                <a:ea typeface="Verdana" pitchFamily="34" charset="0"/>
                <a:cs typeface="Verdana" pitchFamily="34" charset="0"/>
              </a:rPr>
              <a:t>();</a:t>
            </a:r>
          </a:p>
          <a:p>
            <a:endParaRPr lang="en-US" sz="1600" b="1" dirty="0">
              <a:solidFill>
                <a:prstClr val="black"/>
              </a:solidFill>
              <a:latin typeface="Verdana" pitchFamily="34" charset="0"/>
              <a:ea typeface="Verdana" pitchFamily="34" charset="0"/>
              <a:cs typeface="Verdana" pitchFamily="34" charset="0"/>
            </a:endParaRPr>
          </a:p>
          <a:p>
            <a:r>
              <a:rPr lang="en-US" sz="1600" b="1" dirty="0">
                <a:solidFill>
                  <a:prstClr val="black"/>
                </a:solidFill>
                <a:latin typeface="Verdana" pitchFamily="34" charset="0"/>
                <a:ea typeface="Verdana" pitchFamily="34" charset="0"/>
                <a:cs typeface="Verdana" pitchFamily="34" charset="0"/>
              </a:rPr>
              <a:t> </a:t>
            </a:r>
            <a:r>
              <a:rPr lang="en-US" sz="1600" b="1" dirty="0" smtClean="0">
                <a:solidFill>
                  <a:prstClr val="black"/>
                </a:solidFill>
                <a:latin typeface="Verdana" pitchFamily="34" charset="0"/>
                <a:ea typeface="Verdana" pitchFamily="34" charset="0"/>
                <a:cs typeface="Verdana" pitchFamily="34" charset="0"/>
              </a:rPr>
              <a:t>    </a:t>
            </a:r>
            <a:r>
              <a:rPr lang="en-US" sz="1600" b="1" dirty="0" smtClean="0">
                <a:solidFill>
                  <a:srgbClr val="0000FF"/>
                </a:solidFill>
                <a:latin typeface="Verdana" pitchFamily="34" charset="0"/>
                <a:ea typeface="Verdana" pitchFamily="34" charset="0"/>
                <a:cs typeface="Verdana" pitchFamily="34" charset="0"/>
              </a:rPr>
              <a:t>return</a:t>
            </a:r>
            <a:r>
              <a:rPr lang="en-US" sz="1600" b="1" dirty="0" smtClean="0">
                <a:solidFill>
                  <a:prstClr val="black"/>
                </a:solidFill>
                <a:latin typeface="Verdana" pitchFamily="34" charset="0"/>
                <a:ea typeface="Verdana" pitchFamily="34" charset="0"/>
                <a:cs typeface="Verdana" pitchFamily="34" charset="0"/>
              </a:rPr>
              <a:t> </a:t>
            </a:r>
            <a:r>
              <a:rPr lang="en-US" sz="1600" b="1" dirty="0">
                <a:solidFill>
                  <a:prstClr val="black"/>
                </a:solidFill>
                <a:latin typeface="Verdana" pitchFamily="34" charset="0"/>
                <a:ea typeface="Verdana" pitchFamily="34" charset="0"/>
                <a:cs typeface="Verdana" pitchFamily="34" charset="0"/>
              </a:rPr>
              <a:t>0;</a:t>
            </a:r>
          </a:p>
          <a:p>
            <a:r>
              <a:rPr lang="en-US" sz="1600" b="1" dirty="0">
                <a:solidFill>
                  <a:prstClr val="black"/>
                </a:solidFill>
                <a:latin typeface="Verdana" pitchFamily="34" charset="0"/>
                <a:ea typeface="Verdana" pitchFamily="34" charset="0"/>
                <a:cs typeface="Verdana" pitchFamily="34" charset="0"/>
              </a:rPr>
              <a:t>}</a:t>
            </a:r>
            <a:endParaRPr lang="en-US" sz="16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85019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sz="quarter" idx="13"/>
          </p:nvPr>
        </p:nvSpPr>
        <p:spPr/>
        <p:txBody>
          <a:bodyPr/>
          <a:lstStyle/>
          <a:p>
            <a:r>
              <a:rPr lang="en-US" dirty="0" smtClean="0"/>
              <a:t>Tevi Devor of the Pin development team for parts of his Pin tutorial that were adapted used as a base for the Pin tutorial part of this presentation</a:t>
            </a:r>
          </a:p>
          <a:p>
            <a:r>
              <a:rPr lang="en-US" dirty="0"/>
              <a:t>Dmitriy "D1g1" </a:t>
            </a:r>
            <a:r>
              <a:rPr lang="en-US" dirty="0" err="1"/>
              <a:t>Evdokimov</a:t>
            </a:r>
            <a:r>
              <a:rPr lang="en-US" dirty="0"/>
              <a:t> </a:t>
            </a:r>
            <a:r>
              <a:rPr lang="en-US" dirty="0" smtClean="0"/>
              <a:t>(</a:t>
            </a:r>
            <a:r>
              <a:rPr lang="en-US" dirty="0"/>
              <a:t>@</a:t>
            </a:r>
            <a:r>
              <a:rPr lang="en-US" dirty="0" err="1" smtClean="0"/>
              <a:t>evdokimovds</a:t>
            </a:r>
            <a:r>
              <a:rPr lang="en-US" dirty="0" smtClean="0"/>
              <a:t>) from </a:t>
            </a:r>
            <a:r>
              <a:rPr lang="en-US" dirty="0" err="1" smtClean="0"/>
              <a:t>DSecRG</a:t>
            </a:r>
            <a:r>
              <a:rPr lang="en-US" dirty="0" smtClean="0"/>
              <a:t> for reviewing the presentation and providing constructive criticism </a:t>
            </a:r>
          </a:p>
          <a:p>
            <a:endParaRPr lang="en-US" dirty="0"/>
          </a:p>
        </p:txBody>
      </p:sp>
    </p:spTree>
    <p:extLst>
      <p:ext uri="{BB962C8B-B14F-4D97-AF65-F5344CB8AC3E}">
        <p14:creationId xmlns:p14="http://schemas.microsoft.com/office/powerpoint/2010/main" val="119024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writer</a:t>
            </a:r>
            <a:r>
              <a:rPr lang="en-US" baseline="0" dirty="0" smtClean="0"/>
              <a:t> responsibilities</a:t>
            </a:r>
            <a:endParaRPr lang="en-US" dirty="0"/>
          </a:p>
        </p:txBody>
      </p:sp>
      <p:sp>
        <p:nvSpPr>
          <p:cNvPr id="3" name="Content Placeholder 2"/>
          <p:cNvSpPr>
            <a:spLocks noGrp="1"/>
          </p:cNvSpPr>
          <p:nvPr>
            <p:ph sz="quarter" idx="13"/>
          </p:nvPr>
        </p:nvSpPr>
        <p:spPr/>
        <p:txBody>
          <a:bodyPr>
            <a:normAutofit lnSpcReduction="10000"/>
          </a:bodyPr>
          <a:lstStyle/>
          <a:p>
            <a:r>
              <a:rPr lang="en-US" dirty="0"/>
              <a:t>No control flow into the instruction space where probe is placed</a:t>
            </a:r>
          </a:p>
          <a:p>
            <a:pPr lvl="1"/>
            <a:r>
              <a:rPr lang="en-US" dirty="0"/>
              <a:t>6 bytes on IA-32, 7 bytes on Intel64, 1 bundle on IA64</a:t>
            </a:r>
          </a:p>
          <a:p>
            <a:pPr lvl="1"/>
            <a:r>
              <a:rPr lang="en-US" dirty="0"/>
              <a:t>Branch into “replaced” instructions will fail</a:t>
            </a:r>
          </a:p>
          <a:p>
            <a:pPr lvl="1"/>
            <a:r>
              <a:rPr lang="en-US" dirty="0"/>
              <a:t>Probes at function entry point only</a:t>
            </a:r>
          </a:p>
          <a:p>
            <a:r>
              <a:rPr lang="en-US" dirty="0"/>
              <a:t>Thread safety for insertion and deletion of probes</a:t>
            </a:r>
          </a:p>
          <a:p>
            <a:pPr lvl="1"/>
            <a:r>
              <a:rPr lang="en-US" dirty="0"/>
              <a:t>During image load callback is safe</a:t>
            </a:r>
          </a:p>
          <a:p>
            <a:pPr lvl="1"/>
            <a:r>
              <a:rPr lang="en-US" dirty="0"/>
              <a:t>Only loading thread has a handle to the image</a:t>
            </a:r>
          </a:p>
          <a:p>
            <a:r>
              <a:rPr lang="en-US" dirty="0"/>
              <a:t>Replacement function has </a:t>
            </a:r>
            <a:r>
              <a:rPr lang="en-US" dirty="0" smtClean="0"/>
              <a:t>“same” </a:t>
            </a:r>
            <a:r>
              <a:rPr lang="en-US" dirty="0"/>
              <a:t>behavior as </a:t>
            </a:r>
            <a:r>
              <a:rPr lang="en-US" dirty="0" smtClean="0"/>
              <a:t>original</a:t>
            </a:r>
            <a:endParaRPr lang="en-US" dirty="0"/>
          </a:p>
        </p:txBody>
      </p:sp>
    </p:spTree>
    <p:extLst>
      <p:ext uri="{BB962C8B-B14F-4D97-AF65-F5344CB8AC3E}">
        <p14:creationId xmlns:p14="http://schemas.microsoft.com/office/powerpoint/2010/main" val="2184720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sz="quarter" idx="13"/>
          </p:nvPr>
        </p:nvSpPr>
        <p:spPr/>
        <p:txBody>
          <a:bodyPr/>
          <a:lstStyle/>
          <a:p>
            <a:r>
              <a:rPr lang="en-US" dirty="0" smtClean="0"/>
              <a:t>Pin supports function symbols and has limited support for debug symbols</a:t>
            </a:r>
          </a:p>
          <a:p>
            <a:r>
              <a:rPr lang="en-US" dirty="0" smtClean="0"/>
              <a:t>Pin supports function replacement</a:t>
            </a:r>
          </a:p>
          <a:p>
            <a:r>
              <a:rPr lang="en-US" dirty="0" smtClean="0"/>
              <a:t>Probe mode allows you to place probes on functions. It is much faster but less robust and less flexible</a:t>
            </a:r>
          </a:p>
          <a:p>
            <a:r>
              <a:rPr lang="en-US" dirty="0" smtClean="0"/>
              <a:t>Certain considerations apply when writing tools</a:t>
            </a:r>
          </a:p>
          <a:p>
            <a:r>
              <a:rPr lang="en-US" dirty="0" smtClean="0"/>
              <a:t>We saw how simple it is to write a </a:t>
            </a:r>
            <a:r>
              <a:rPr lang="en-US" dirty="0" err="1" smtClean="0"/>
              <a:t>pintool</a:t>
            </a:r>
            <a:r>
              <a:rPr lang="en-US" dirty="0" smtClean="0"/>
              <a:t> to simulate out of memory situations</a:t>
            </a:r>
          </a:p>
          <a:p>
            <a:endParaRPr lang="en-US" dirty="0"/>
          </a:p>
        </p:txBody>
      </p:sp>
    </p:spTree>
    <p:extLst>
      <p:ext uri="{BB962C8B-B14F-4D97-AF65-F5344CB8AC3E}">
        <p14:creationId xmlns:p14="http://schemas.microsoft.com/office/powerpoint/2010/main" val="32889394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Attaching and Detaching</a:t>
            </a:r>
            <a:endParaRPr lang="en-US" dirty="0"/>
          </a:p>
        </p:txBody>
      </p:sp>
      <p:sp>
        <p:nvSpPr>
          <p:cNvPr id="5" name="Text Placeholder 4"/>
          <p:cNvSpPr>
            <a:spLocks noGrp="1"/>
          </p:cNvSpPr>
          <p:nvPr>
            <p:ph type="body" idx="1"/>
          </p:nvPr>
        </p:nvSpPr>
        <p:spPr/>
        <p:txBody>
          <a:bodyPr/>
          <a:lstStyle/>
          <a:p>
            <a:r>
              <a:rPr lang="en-US" dirty="0" smtClean="0"/>
              <a:t>When we can’t start the process ourselves</a:t>
            </a:r>
            <a:endParaRPr lang="en-US" dirty="0"/>
          </a:p>
        </p:txBody>
      </p:sp>
    </p:spTree>
    <p:extLst>
      <p:ext uri="{BB962C8B-B14F-4D97-AF65-F5344CB8AC3E}">
        <p14:creationId xmlns:p14="http://schemas.microsoft.com/office/powerpoint/2010/main" val="28456451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Attaching to A running process</a:t>
            </a:r>
            <a:endParaRPr lang="en-US" dirty="0"/>
          </a:p>
        </p:txBody>
      </p:sp>
      <p:sp>
        <p:nvSpPr>
          <p:cNvPr id="3" name="Content Placeholder 2"/>
          <p:cNvSpPr>
            <a:spLocks noGrp="1"/>
          </p:cNvSpPr>
          <p:nvPr>
            <p:ph sz="quarter" idx="13"/>
          </p:nvPr>
        </p:nvSpPr>
        <p:spPr/>
        <p:txBody>
          <a:bodyPr/>
          <a:lstStyle/>
          <a:p>
            <a:r>
              <a:rPr lang="en-US" dirty="0" smtClean="0"/>
              <a:t>Simply add “-</a:t>
            </a:r>
            <a:r>
              <a:rPr lang="en-US" dirty="0" err="1" smtClean="0"/>
              <a:t>pid</a:t>
            </a:r>
            <a:r>
              <a:rPr lang="en-US" dirty="0" smtClean="0"/>
              <a:t> &lt;PID#&gt;” command line option instead of giving a program at the end of command line</a:t>
            </a:r>
          </a:p>
          <a:p>
            <a:pPr lvl="1"/>
            <a:r>
              <a:rPr lang="en-US" dirty="0"/>
              <a:t>p</a:t>
            </a:r>
            <a:r>
              <a:rPr lang="en-US" dirty="0" smtClean="0"/>
              <a:t>in –</a:t>
            </a:r>
            <a:r>
              <a:rPr lang="en-US" dirty="0" err="1" smtClean="0"/>
              <a:t>pid</a:t>
            </a:r>
            <a:r>
              <a:rPr lang="en-US" dirty="0" smtClean="0"/>
              <a:t> 12345 –t MyTool.so</a:t>
            </a:r>
          </a:p>
          <a:p>
            <a:r>
              <a:rPr lang="en-US" dirty="0" smtClean="0"/>
              <a:t>Related APIs:</a:t>
            </a:r>
          </a:p>
          <a:p>
            <a:pPr lvl="1"/>
            <a:r>
              <a:rPr lang="en-US" dirty="0" err="1" smtClean="0"/>
              <a:t>PIN_IsAttaching</a:t>
            </a:r>
            <a:endParaRPr lang="en-US" dirty="0" smtClean="0"/>
          </a:p>
          <a:p>
            <a:pPr lvl="1"/>
            <a:r>
              <a:rPr lang="en-US" dirty="0" err="1" smtClean="0"/>
              <a:t>IMG_AddInstrumentFunction</a:t>
            </a:r>
            <a:endParaRPr lang="en-US" dirty="0" smtClean="0"/>
          </a:p>
          <a:p>
            <a:pPr lvl="1"/>
            <a:r>
              <a:rPr lang="en-US" dirty="0" err="1" smtClean="0"/>
              <a:t>PIN_AddApplicationStartFunction</a:t>
            </a:r>
            <a:endParaRPr lang="en-US" dirty="0" smtClean="0"/>
          </a:p>
          <a:p>
            <a:pPr lvl="1"/>
            <a:endParaRPr lang="en-US" dirty="0"/>
          </a:p>
        </p:txBody>
      </p:sp>
    </p:spTree>
    <p:extLst>
      <p:ext uri="{BB962C8B-B14F-4D97-AF65-F5344CB8AC3E}">
        <p14:creationId xmlns:p14="http://schemas.microsoft.com/office/powerpoint/2010/main" val="35767055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Detaching</a:t>
            </a:r>
            <a:endParaRPr lang="en-US" dirty="0"/>
          </a:p>
        </p:txBody>
      </p:sp>
      <p:sp>
        <p:nvSpPr>
          <p:cNvPr id="3" name="Content Placeholder 2"/>
          <p:cNvSpPr>
            <a:spLocks noGrp="1"/>
          </p:cNvSpPr>
          <p:nvPr>
            <p:ph sz="quarter" idx="13"/>
          </p:nvPr>
        </p:nvSpPr>
        <p:spPr/>
        <p:txBody>
          <a:bodyPr/>
          <a:lstStyle/>
          <a:p>
            <a:r>
              <a:rPr lang="en-US" dirty="0" smtClean="0"/>
              <a:t>Pin can also detach from the application</a:t>
            </a:r>
          </a:p>
          <a:p>
            <a:r>
              <a:rPr lang="en-US" dirty="0" smtClean="0"/>
              <a:t>Related APIs:</a:t>
            </a:r>
          </a:p>
          <a:p>
            <a:pPr lvl="1"/>
            <a:r>
              <a:rPr lang="en-US" dirty="0" err="1" smtClean="0"/>
              <a:t>PIN_Detach</a:t>
            </a:r>
            <a:endParaRPr lang="en-US" dirty="0" smtClean="0"/>
          </a:p>
          <a:p>
            <a:pPr lvl="1"/>
            <a:r>
              <a:rPr lang="en-US" dirty="0" err="1" smtClean="0"/>
              <a:t>PIN_AddDetachFunction</a:t>
            </a:r>
            <a:endParaRPr lang="en-US" dirty="0"/>
          </a:p>
        </p:txBody>
      </p:sp>
    </p:spTree>
    <p:extLst>
      <p:ext uri="{BB962C8B-B14F-4D97-AF65-F5344CB8AC3E}">
        <p14:creationId xmlns:p14="http://schemas.microsoft.com/office/powerpoint/2010/main" val="6771063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DBI USAGES</a:t>
            </a:r>
            <a:endParaRPr lang="en-US" dirty="0"/>
          </a:p>
        </p:txBody>
      </p:sp>
      <p:sp>
        <p:nvSpPr>
          <p:cNvPr id="5" name="Text Placeholder 4"/>
          <p:cNvSpPr>
            <a:spLocks noGrp="1"/>
          </p:cNvSpPr>
          <p:nvPr>
            <p:ph type="body" idx="1"/>
          </p:nvPr>
        </p:nvSpPr>
        <p:spPr/>
        <p:txBody>
          <a:bodyPr/>
          <a:lstStyle/>
          <a:p>
            <a:r>
              <a:rPr lang="en-US" dirty="0" smtClean="0"/>
              <a:t>What is it good for?</a:t>
            </a:r>
            <a:endParaRPr lang="en-US" dirty="0"/>
          </a:p>
        </p:txBody>
      </p:sp>
    </p:spTree>
    <p:extLst>
      <p:ext uri="{BB962C8B-B14F-4D97-AF65-F5344CB8AC3E}">
        <p14:creationId xmlns:p14="http://schemas.microsoft.com/office/powerpoint/2010/main" val="32114367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non-security people use DBI for</a:t>
            </a:r>
            <a:endParaRPr lang="en-US" dirty="0"/>
          </a:p>
        </p:txBody>
      </p:sp>
      <p:sp>
        <p:nvSpPr>
          <p:cNvPr id="3" name="Content Placeholder 2"/>
          <p:cNvSpPr>
            <a:spLocks noGrp="1"/>
          </p:cNvSpPr>
          <p:nvPr>
            <p:ph sz="quarter" idx="13"/>
          </p:nvPr>
        </p:nvSpPr>
        <p:spPr>
          <a:xfrm>
            <a:off x="609600" y="1600200"/>
            <a:ext cx="7924800" cy="4320540"/>
          </a:xfrm>
        </p:spPr>
        <p:txBody>
          <a:bodyPr>
            <a:normAutofit/>
          </a:bodyPr>
          <a:lstStyle/>
          <a:p>
            <a:r>
              <a:rPr lang="en-US" sz="2400" dirty="0" smtClean="0"/>
              <a:t>Simulation / Emulation</a:t>
            </a:r>
          </a:p>
          <a:p>
            <a:r>
              <a:rPr lang="en-US" dirty="0" smtClean="0"/>
              <a:t>Performance analysis</a:t>
            </a:r>
          </a:p>
          <a:p>
            <a:r>
              <a:rPr lang="en-US" sz="2400" dirty="0" smtClean="0"/>
              <a:t>Correctness checking</a:t>
            </a:r>
          </a:p>
          <a:p>
            <a:r>
              <a:rPr lang="en-US" sz="2400" dirty="0" smtClean="0"/>
              <a:t>Memory debugging</a:t>
            </a:r>
          </a:p>
          <a:p>
            <a:r>
              <a:rPr lang="en-US" dirty="0" smtClean="0"/>
              <a:t>Parallel optimization</a:t>
            </a:r>
          </a:p>
          <a:p>
            <a:r>
              <a:rPr lang="en-US" dirty="0" smtClean="0"/>
              <a:t>Call graphs</a:t>
            </a:r>
          </a:p>
          <a:p>
            <a:r>
              <a:rPr lang="en-US" dirty="0" smtClean="0"/>
              <a:t>Collecting code metrics</a:t>
            </a:r>
          </a:p>
          <a:p>
            <a:r>
              <a:rPr lang="en-US" dirty="0" smtClean="0"/>
              <a:t>Automated debugging</a:t>
            </a:r>
          </a:p>
          <a:p>
            <a:endParaRPr lang="en-US" sz="2400" dirty="0"/>
          </a:p>
        </p:txBody>
      </p:sp>
    </p:spTree>
    <p:extLst>
      <p:ext uri="{BB962C8B-B14F-4D97-AF65-F5344CB8AC3E}">
        <p14:creationId xmlns:p14="http://schemas.microsoft.com/office/powerpoint/2010/main" val="390677675"/>
      </p:ext>
    </p:extLst>
  </p:cSld>
  <p:clrMapOvr>
    <a:masterClrMapping/>
  </p:clrMapOvr>
  <mc:AlternateContent xmlns:mc="http://schemas.openxmlformats.org/markup-compatibility/2006" xmlns:p14="http://schemas.microsoft.com/office/powerpoint/2010/main">
    <mc:Choice Requires="p14">
      <p:transition spd="slow" p14:dur="2000" advTm="97293"/>
    </mc:Choice>
    <mc:Fallback xmlns="">
      <p:transition spd="slow" advTm="97293"/>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want to use it for?</a:t>
            </a:r>
            <a:endParaRPr lang="en-US" dirty="0"/>
          </a:p>
        </p:txBody>
      </p:sp>
      <p:pic>
        <p:nvPicPr>
          <p:cNvPr id="5" name="Picture 2" descr="C:\Documents and Settings\user\שולחן העבודה\תמונות\gals\Dr_-Evil.jpg"/>
          <p:cNvPicPr>
            <a:picLocks noChangeAspect="1" noChangeArrowheads="1"/>
          </p:cNvPicPr>
          <p:nvPr/>
        </p:nvPicPr>
        <p:blipFill>
          <a:blip r:embed="rId3" cstate="print"/>
          <a:srcRect/>
          <a:stretch>
            <a:fillRect/>
          </a:stretch>
        </p:blipFill>
        <p:spPr bwMode="auto">
          <a:xfrm>
            <a:off x="1188218" y="1514364"/>
            <a:ext cx="6653455" cy="4473527"/>
          </a:xfrm>
          <a:prstGeom prst="rect">
            <a:avLst/>
          </a:prstGeom>
          <a:noFill/>
          <a:ln w="9525">
            <a:noFill/>
            <a:miter lim="800000"/>
            <a:headEnd/>
            <a:tailEnd/>
          </a:ln>
        </p:spPr>
      </p:pic>
    </p:spTree>
    <p:extLst>
      <p:ext uri="{BB962C8B-B14F-4D97-AF65-F5344CB8AC3E}">
        <p14:creationId xmlns:p14="http://schemas.microsoft.com/office/powerpoint/2010/main" val="1680858667"/>
      </p:ext>
    </p:extLst>
  </p:cSld>
  <p:clrMapOvr>
    <a:masterClrMapping/>
  </p:clrMapOvr>
  <mc:AlternateContent xmlns:mc="http://schemas.openxmlformats.org/markup-compatibility/2006" xmlns:p14="http://schemas.microsoft.com/office/powerpoint/2010/main">
    <mc:Choice Requires="p14">
      <p:transition spd="slow" p14:dur="2000" advTm="44117"/>
    </mc:Choice>
    <mc:Fallback xmlns="">
      <p:transition spd="slow" advTm="44117"/>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53995" y="1417638"/>
            <a:ext cx="3690005"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Getting A Job</a:t>
            </a:r>
            <a:endParaRPr lang="en-US" dirty="0"/>
          </a:p>
        </p:txBody>
      </p:sp>
      <p:sp>
        <p:nvSpPr>
          <p:cNvPr id="4" name="Content Placeholder 3"/>
          <p:cNvSpPr>
            <a:spLocks noGrp="1"/>
          </p:cNvSpPr>
          <p:nvPr>
            <p:ph sz="quarter" idx="13"/>
          </p:nvPr>
        </p:nvSpPr>
        <p:spPr>
          <a:xfrm>
            <a:off x="609600" y="1600200"/>
            <a:ext cx="3780345" cy="628650"/>
          </a:xfrm>
        </p:spPr>
        <p:txBody>
          <a:bodyPr/>
          <a:lstStyle/>
          <a:p>
            <a:r>
              <a:rPr lang="en-US" dirty="0" smtClean="0"/>
              <a:t>Ad is © Rapid7/</a:t>
            </a:r>
            <a:r>
              <a:rPr lang="en-US" dirty="0" err="1" smtClean="0"/>
              <a:t>jduck</a:t>
            </a:r>
            <a:endParaRPr lang="en-US" dirty="0" smtClean="0"/>
          </a:p>
          <a:p>
            <a:pPr marL="0" indent="0">
              <a:buNone/>
            </a:pPr>
            <a:endParaRPr lang="en-US" dirty="0"/>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 y="2228850"/>
            <a:ext cx="5255725" cy="285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453995" y="1417638"/>
            <a:ext cx="3690004" cy="43205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2228850"/>
            <a:ext cx="5212079" cy="28503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8856" y="3577908"/>
            <a:ext cx="2998683" cy="4457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25440" y="4340543"/>
            <a:ext cx="2701290" cy="14773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4603305" y="4713446"/>
            <a:ext cx="822135" cy="3657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811929"/>
      </p:ext>
    </p:extLst>
  </p:cSld>
  <p:clrMapOvr>
    <a:masterClrMapping/>
  </p:clrMapOvr>
  <mc:AlternateContent xmlns:mc="http://schemas.openxmlformats.org/markup-compatibility/2006" xmlns:p14="http://schemas.microsoft.com/office/powerpoint/2010/main">
    <mc:Choice Requires="p14">
      <p:transition spd="slow" p14:dur="2000" advTm="26644"/>
    </mc:Choice>
    <mc:Fallback xmlns="">
      <p:transition spd="slow" advTm="26644"/>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 analysis</a:t>
            </a:r>
            <a:endParaRPr lang="en-US" dirty="0"/>
          </a:p>
        </p:txBody>
      </p:sp>
      <p:sp>
        <p:nvSpPr>
          <p:cNvPr id="3" name="Content Placeholder 2"/>
          <p:cNvSpPr>
            <a:spLocks noGrp="1"/>
          </p:cNvSpPr>
          <p:nvPr>
            <p:ph sz="quarter" idx="13"/>
          </p:nvPr>
        </p:nvSpPr>
        <p:spPr>
          <a:xfrm>
            <a:off x="609600" y="1600200"/>
            <a:ext cx="3848100" cy="4114800"/>
          </a:xfrm>
        </p:spPr>
        <p:txBody>
          <a:bodyPr>
            <a:normAutofit/>
          </a:bodyPr>
          <a:lstStyle/>
          <a:p>
            <a:r>
              <a:rPr lang="en-US" sz="2400" dirty="0" smtClean="0"/>
              <a:t>Following tainted data flow through programs</a:t>
            </a:r>
          </a:p>
          <a:p>
            <a:pPr marL="0" indent="0">
              <a:buNone/>
            </a:pPr>
            <a:endParaRPr lang="en-US" sz="2400" dirty="0" smtClean="0"/>
          </a:p>
          <a:p>
            <a:r>
              <a:rPr lang="en-US" sz="2400" dirty="0" smtClean="0"/>
              <a:t>Transitive </a:t>
            </a:r>
            <a:r>
              <a:rPr lang="en-US" sz="2400" dirty="0"/>
              <a:t>property</a:t>
            </a:r>
          </a:p>
          <a:p>
            <a:pPr marL="457200" lvl="1" indent="0">
              <a:buNone/>
            </a:pPr>
            <a:r>
              <a:rPr lang="en-US" sz="2400" dirty="0"/>
              <a:t>X∈T(Y) ∧ Z∈T(X</a:t>
            </a:r>
            <a:r>
              <a:rPr lang="en-US" sz="2400" dirty="0" smtClean="0"/>
              <a:t>)</a:t>
            </a:r>
            <a:br>
              <a:rPr lang="en-US" sz="2400" dirty="0" smtClean="0"/>
            </a:br>
            <a:r>
              <a:rPr lang="en-US" sz="2400" dirty="0" smtClean="0">
                <a:sym typeface="Wingdings" pitchFamily="2" charset="2"/>
              </a:rPr>
              <a:t> </a:t>
            </a:r>
            <a:r>
              <a:rPr lang="en-US" sz="2400" dirty="0">
                <a:sym typeface="Wingdings" pitchFamily="2" charset="2"/>
              </a:rPr>
              <a:t>Z</a:t>
            </a:r>
            <a:r>
              <a:rPr lang="en-US" sz="2400" dirty="0"/>
              <a:t>∈</a:t>
            </a:r>
            <a:r>
              <a:rPr lang="en-US" sz="2400" dirty="0">
                <a:sym typeface="Wingdings" pitchFamily="2" charset="2"/>
              </a:rPr>
              <a:t>T(Y</a:t>
            </a:r>
            <a:r>
              <a:rPr lang="en-US" sz="2400" dirty="0" smtClean="0">
                <a:sym typeface="Wingdings" pitchFamily="2" charset="2"/>
              </a:rPr>
              <a:t>)</a:t>
            </a:r>
          </a:p>
          <a:p>
            <a:pPr marL="457200" lvl="1" indent="0">
              <a:buNone/>
            </a:pPr>
            <a:r>
              <a:rPr lang="en-US" dirty="0" smtClean="0">
                <a:sym typeface="Wingdings" pitchFamily="2" charset="2"/>
              </a:rPr>
              <a:t>(x&lt;y)</a:t>
            </a:r>
            <a:r>
              <a:rPr lang="en-US" dirty="0" smtClean="0"/>
              <a:t>∧(z&lt;x)</a:t>
            </a:r>
            <a:r>
              <a:rPr lang="en-US" dirty="0" smtClean="0">
                <a:sym typeface="Wingdings" pitchFamily="2" charset="2"/>
              </a:rPr>
              <a:t>(z&lt;y)</a:t>
            </a:r>
            <a:endParaRPr lang="en-US" sz="2400" dirty="0"/>
          </a:p>
          <a:p>
            <a:endParaRPr lang="en-US" sz="2400"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31970" y="0"/>
            <a:ext cx="4812030" cy="616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504970"/>
      </p:ext>
    </p:extLst>
  </p:cSld>
  <p:clrMapOvr>
    <a:masterClrMapping/>
  </p:clrMapOvr>
  <mc:AlternateContent xmlns:mc="http://schemas.openxmlformats.org/markup-compatibility/2006" xmlns:p14="http://schemas.microsoft.com/office/powerpoint/2010/main">
    <mc:Choice Requires="p14">
      <p:transition spd="slow" p14:dur="2000" advTm="77130"/>
    </mc:Choice>
    <mc:Fallback xmlns="">
      <p:transition spd="slow" advTm="7713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workshop</a:t>
            </a:r>
            <a:endParaRPr lang="en-US" dirty="0"/>
          </a:p>
        </p:txBody>
      </p:sp>
      <p:sp>
        <p:nvSpPr>
          <p:cNvPr id="3" name="Content Placeholder 2"/>
          <p:cNvSpPr>
            <a:spLocks noGrp="1"/>
          </p:cNvSpPr>
          <p:nvPr>
            <p:ph sz="quarter" idx="13"/>
          </p:nvPr>
        </p:nvSpPr>
        <p:spPr/>
        <p:txBody>
          <a:bodyPr>
            <a:normAutofit/>
          </a:bodyPr>
          <a:lstStyle/>
          <a:p>
            <a:r>
              <a:rPr lang="en-US" sz="2400" dirty="0" smtClean="0"/>
              <a:t>How </a:t>
            </a:r>
            <a:r>
              <a:rPr lang="en-US" sz="2400" dirty="0" smtClean="0"/>
              <a:t>does DBI work – Intro to a DBI engine (Pin)</a:t>
            </a:r>
          </a:p>
          <a:p>
            <a:r>
              <a:rPr lang="en-US" dirty="0" smtClean="0"/>
              <a:t>The InfoSec usages of DBI</a:t>
            </a:r>
            <a:endParaRPr lang="en-US" sz="2400" dirty="0" smtClean="0"/>
          </a:p>
          <a:p>
            <a:r>
              <a:rPr lang="en-US" sz="2400" dirty="0" smtClean="0"/>
              <a:t>InfoSec </a:t>
            </a:r>
            <a:r>
              <a:rPr lang="en-US" sz="2400" dirty="0" smtClean="0"/>
              <a:t>DBI tools</a:t>
            </a:r>
          </a:p>
          <a:p>
            <a:pPr marL="0" indent="0">
              <a:buNone/>
            </a:pPr>
            <a:endParaRPr lang="en-US" dirty="0"/>
          </a:p>
        </p:txBody>
      </p:sp>
    </p:spTree>
    <p:extLst>
      <p:ext uri="{BB962C8B-B14F-4D97-AF65-F5344CB8AC3E}">
        <p14:creationId xmlns:p14="http://schemas.microsoft.com/office/powerpoint/2010/main" val="3261640846"/>
      </p:ext>
    </p:extLst>
  </p:cSld>
  <p:clrMapOvr>
    <a:masterClrMapping/>
  </p:clrMapOvr>
  <mc:AlternateContent xmlns:mc="http://schemas.openxmlformats.org/markup-compatibility/2006" xmlns:p14="http://schemas.microsoft.com/office/powerpoint/2010/main">
    <mc:Choice Requires="p14">
      <p:transition spd="slow" p14:dur="2000" advTm="48325"/>
    </mc:Choice>
    <mc:Fallback xmlns="">
      <p:transition spd="slow" advTm="48325"/>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 (DATA FLOW) analysis</a:t>
            </a:r>
            <a:endParaRPr lang="en-US" dirty="0"/>
          </a:p>
        </p:txBody>
      </p:sp>
      <p:sp>
        <p:nvSpPr>
          <p:cNvPr id="3" name="Content Placeholder 2"/>
          <p:cNvSpPr>
            <a:spLocks noGrp="1"/>
          </p:cNvSpPr>
          <p:nvPr>
            <p:ph sz="quarter" idx="13"/>
          </p:nvPr>
        </p:nvSpPr>
        <p:spPr>
          <a:xfrm>
            <a:off x="609600" y="1600200"/>
            <a:ext cx="4773613" cy="4533900"/>
          </a:xfrm>
        </p:spPr>
        <p:txBody>
          <a:bodyPr>
            <a:noAutofit/>
          </a:bodyPr>
          <a:lstStyle/>
          <a:p>
            <a:r>
              <a:rPr lang="en-US" sz="2400" dirty="0" smtClean="0"/>
              <a:t>Data </a:t>
            </a:r>
            <a:r>
              <a:rPr lang="en-US" sz="2400" dirty="0"/>
              <a:t>flow analysis </a:t>
            </a:r>
            <a:endParaRPr lang="en-US" sz="2400" dirty="0" smtClean="0"/>
          </a:p>
          <a:p>
            <a:pPr lvl="1"/>
            <a:r>
              <a:rPr lang="en-US" sz="2400" dirty="0" smtClean="0"/>
              <a:t>Vulnerability research</a:t>
            </a:r>
          </a:p>
          <a:p>
            <a:pPr lvl="1"/>
            <a:r>
              <a:rPr lang="en-US" sz="2400" dirty="0" smtClean="0"/>
              <a:t>Privacy </a:t>
            </a:r>
          </a:p>
          <a:p>
            <a:r>
              <a:rPr lang="en-US" dirty="0"/>
              <a:t>Malware analysis</a:t>
            </a:r>
          </a:p>
          <a:p>
            <a:r>
              <a:rPr lang="en-US" sz="2400" dirty="0" smtClean="0"/>
              <a:t>Unknown vulnerability detection</a:t>
            </a:r>
          </a:p>
          <a:p>
            <a:r>
              <a:rPr lang="en-US" sz="2400" dirty="0" smtClean="0"/>
              <a:t>Test case generation</a:t>
            </a:r>
          </a:p>
          <a:p>
            <a:r>
              <a:rPr lang="en-US" dirty="0" smtClean="0"/>
              <a:t>…</a:t>
            </a:r>
            <a:endParaRPr lang="en-US" sz="2400" dirty="0" smtClean="0"/>
          </a:p>
          <a:p>
            <a:pPr lvl="1"/>
            <a:endParaRPr lang="en-US" sz="2400" dirty="0" smtClean="0"/>
          </a:p>
        </p:txBody>
      </p:sp>
      <p:pic>
        <p:nvPicPr>
          <p:cNvPr id="5" name="Picture 2" descr="C:\Documents and Settings\user\שולחן העבודה\תמונות\gals\water.bmp"/>
          <p:cNvPicPr>
            <a:picLocks noChangeAspect="1" noChangeArrowheads="1"/>
          </p:cNvPicPr>
          <p:nvPr/>
        </p:nvPicPr>
        <p:blipFill>
          <a:blip r:embed="rId3" cstate="print"/>
          <a:srcRect/>
          <a:stretch>
            <a:fillRect/>
          </a:stretch>
        </p:blipFill>
        <p:spPr bwMode="auto">
          <a:xfrm>
            <a:off x="5341647" y="1576896"/>
            <a:ext cx="3760787" cy="4551362"/>
          </a:xfrm>
          <a:prstGeom prst="rect">
            <a:avLst/>
          </a:prstGeom>
          <a:noFill/>
          <a:ln w="9525">
            <a:noFill/>
            <a:miter lim="800000"/>
            <a:headEnd/>
            <a:tailEnd/>
          </a:ln>
        </p:spPr>
      </p:pic>
    </p:spTree>
    <p:extLst>
      <p:ext uri="{BB962C8B-B14F-4D97-AF65-F5344CB8AC3E}">
        <p14:creationId xmlns:p14="http://schemas.microsoft.com/office/powerpoint/2010/main" val="674518874"/>
      </p:ext>
    </p:extLst>
  </p:cSld>
  <p:clrMapOvr>
    <a:masterClrMapping/>
  </p:clrMapOvr>
  <mc:AlternateContent xmlns:mc="http://schemas.openxmlformats.org/markup-compatibility/2006" xmlns:p14="http://schemas.microsoft.com/office/powerpoint/2010/main">
    <mc:Choice Requires="p14">
      <p:transition spd="slow" p14:dur="2000" advTm="50567"/>
    </mc:Choice>
    <mc:Fallback xmlns="">
      <p:transition spd="slow" advTm="50567"/>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 (DATA Flow) analysis</a:t>
            </a:r>
            <a:endParaRPr lang="en-US" dirty="0"/>
          </a:p>
        </p:txBody>
      </p:sp>
      <p:sp>
        <p:nvSpPr>
          <p:cNvPr id="3" name="Content Placeholder 2"/>
          <p:cNvSpPr>
            <a:spLocks noGrp="1"/>
          </p:cNvSpPr>
          <p:nvPr>
            <p:ph sz="quarter" idx="13"/>
          </p:nvPr>
        </p:nvSpPr>
        <p:spPr>
          <a:xfrm>
            <a:off x="609600" y="1600200"/>
            <a:ext cx="4732047" cy="4114800"/>
          </a:xfrm>
        </p:spPr>
        <p:txBody>
          <a:bodyPr>
            <a:normAutofit/>
          </a:bodyPr>
          <a:lstStyle/>
          <a:p>
            <a:r>
              <a:rPr lang="en-US" sz="2400" dirty="0" smtClean="0">
                <a:hlinkClick r:id="rId3"/>
              </a:rPr>
              <a:t>Edgar Barbosa in H2HC 2009</a:t>
            </a:r>
            <a:endParaRPr lang="en-US" sz="2400" dirty="0" smtClean="0"/>
          </a:p>
          <a:p>
            <a:r>
              <a:rPr lang="en-US" sz="2400" dirty="0" smtClean="0">
                <a:hlinkClick r:id="rId4"/>
              </a:rPr>
              <a:t>Flayer</a:t>
            </a:r>
            <a:endParaRPr lang="en-US" sz="2400" dirty="0" smtClean="0"/>
          </a:p>
          <a:p>
            <a:endParaRPr lang="en-US" sz="2400" dirty="0" smtClean="0"/>
          </a:p>
          <a:p>
            <a:r>
              <a:rPr lang="en-US" dirty="0" smtClean="0"/>
              <a:t>Some programming languages have a </a:t>
            </a:r>
            <a:r>
              <a:rPr lang="en-US" sz="2400" dirty="0" smtClean="0"/>
              <a:t>taint mode </a:t>
            </a:r>
          </a:p>
          <a:p>
            <a:endParaRPr lang="en-US" sz="2400" dirty="0"/>
          </a:p>
        </p:txBody>
      </p:sp>
      <p:pic>
        <p:nvPicPr>
          <p:cNvPr id="6" name="Picture 2" descr="C:\Documents and Settings\user\שולחן העבודה\תמונות\gals\water.bmp"/>
          <p:cNvPicPr>
            <a:picLocks noChangeAspect="1" noChangeArrowheads="1"/>
          </p:cNvPicPr>
          <p:nvPr/>
        </p:nvPicPr>
        <p:blipFill>
          <a:blip r:embed="rId5" cstate="print"/>
          <a:srcRect/>
          <a:stretch>
            <a:fillRect/>
          </a:stretch>
        </p:blipFill>
        <p:spPr bwMode="auto">
          <a:xfrm>
            <a:off x="5341647" y="1576896"/>
            <a:ext cx="3760787" cy="4551362"/>
          </a:xfrm>
          <a:prstGeom prst="rect">
            <a:avLst/>
          </a:prstGeom>
          <a:noFill/>
          <a:ln w="9525">
            <a:noFill/>
            <a:miter lim="800000"/>
            <a:headEnd/>
            <a:tailEnd/>
          </a:ln>
        </p:spPr>
      </p:pic>
    </p:spTree>
    <p:extLst>
      <p:ext uri="{BB962C8B-B14F-4D97-AF65-F5344CB8AC3E}">
        <p14:creationId xmlns:p14="http://schemas.microsoft.com/office/powerpoint/2010/main" val="3686850416"/>
      </p:ext>
    </p:extLst>
  </p:cSld>
  <p:clrMapOvr>
    <a:masterClrMapping/>
  </p:clrMapOvr>
  <mc:AlternateContent xmlns:mc="http://schemas.openxmlformats.org/markup-compatibility/2006" xmlns:p14="http://schemas.microsoft.com/office/powerpoint/2010/main">
    <mc:Choice Requires="p14">
      <p:transition spd="slow" p14:dur="2000" advTm="31801"/>
    </mc:Choice>
    <mc:Fallback xmlns="">
      <p:transition spd="slow" advTm="31801"/>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analysis</a:t>
            </a:r>
            <a:endParaRPr lang="en-US" dirty="0"/>
          </a:p>
        </p:txBody>
      </p:sp>
      <p:sp>
        <p:nvSpPr>
          <p:cNvPr id="3" name="Content Placeholder 2"/>
          <p:cNvSpPr>
            <a:spLocks noGrp="1"/>
          </p:cNvSpPr>
          <p:nvPr>
            <p:ph sz="quarter" idx="13"/>
          </p:nvPr>
        </p:nvSpPr>
        <p:spPr>
          <a:xfrm>
            <a:off x="609600" y="1600200"/>
            <a:ext cx="5664200" cy="4114800"/>
          </a:xfrm>
        </p:spPr>
        <p:txBody>
          <a:bodyPr/>
          <a:lstStyle/>
          <a:p>
            <a:r>
              <a:rPr lang="en-US" dirty="0" smtClean="0"/>
              <a:t>Call graphs</a:t>
            </a:r>
          </a:p>
          <a:p>
            <a:r>
              <a:rPr lang="en-US" dirty="0" smtClean="0"/>
              <a:t>Code coverage</a:t>
            </a:r>
          </a:p>
          <a:p>
            <a:endParaRPr lang="en-US" dirty="0" smtClean="0"/>
          </a:p>
          <a:p>
            <a:r>
              <a:rPr lang="en-US" dirty="0" smtClean="0"/>
              <a:t>Examples:</a:t>
            </a:r>
            <a:endParaRPr lang="en-US" dirty="0"/>
          </a:p>
          <a:p>
            <a:pPr lvl="1"/>
            <a:r>
              <a:rPr lang="en-US" dirty="0" err="1" smtClean="0">
                <a:hlinkClick r:id="rId3"/>
              </a:rPr>
              <a:t>Pincov</a:t>
            </a:r>
            <a:endParaRPr lang="en-US" dirty="0" smtClean="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605" y="2078183"/>
            <a:ext cx="4895850" cy="378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324726"/>
      </p:ext>
    </p:extLst>
  </p:cSld>
  <p:clrMapOvr>
    <a:masterClrMapping/>
  </p:clrMapOvr>
  <mc:AlternateContent xmlns:mc="http://schemas.openxmlformats.org/markup-compatibility/2006" xmlns:p14="http://schemas.microsoft.com/office/powerpoint/2010/main">
    <mc:Choice Requires="p14">
      <p:transition spd="slow" p14:dur="2000" advTm="51928"/>
    </mc:Choice>
    <mc:Fallback xmlns="">
      <p:transition spd="slow" advTm="51928"/>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monitoring</a:t>
            </a:r>
            <a:endParaRPr lang="en-US" dirty="0"/>
          </a:p>
        </p:txBody>
      </p:sp>
      <p:sp>
        <p:nvSpPr>
          <p:cNvPr id="3" name="Content Placeholder 2"/>
          <p:cNvSpPr>
            <a:spLocks noGrp="1"/>
          </p:cNvSpPr>
          <p:nvPr>
            <p:ph sz="quarter" idx="13"/>
          </p:nvPr>
        </p:nvSpPr>
        <p:spPr>
          <a:xfrm>
            <a:off x="609600" y="1600200"/>
            <a:ext cx="5664200" cy="4114800"/>
          </a:xfrm>
        </p:spPr>
        <p:txBody>
          <a:bodyPr>
            <a:normAutofit/>
          </a:bodyPr>
          <a:lstStyle/>
          <a:p>
            <a:r>
              <a:rPr lang="en-US" sz="2400" dirty="0" smtClean="0"/>
              <a:t>Relies on taint analysis</a:t>
            </a:r>
          </a:p>
          <a:p>
            <a:pPr lvl="1"/>
            <a:r>
              <a:rPr lang="en-US" sz="2400" dirty="0" smtClean="0"/>
              <a:t>Source = personal information</a:t>
            </a:r>
          </a:p>
          <a:p>
            <a:pPr lvl="1"/>
            <a:r>
              <a:rPr lang="en-US" sz="2400" dirty="0" smtClean="0"/>
              <a:t>Sink = external destination</a:t>
            </a:r>
          </a:p>
          <a:p>
            <a:endParaRPr lang="en-US" sz="2400" dirty="0" smtClean="0"/>
          </a:p>
          <a:p>
            <a:r>
              <a:rPr lang="en-US" dirty="0" smtClean="0"/>
              <a:t>Examples:</a:t>
            </a:r>
            <a:endParaRPr lang="en-US" sz="2400" dirty="0"/>
          </a:p>
          <a:p>
            <a:pPr lvl="1"/>
            <a:r>
              <a:rPr lang="en-US" dirty="0" err="1" smtClean="0">
                <a:hlinkClick r:id="rId3"/>
              </a:rPr>
              <a:t>Taintdroid</a:t>
            </a:r>
            <a:r>
              <a:rPr lang="en-US" dirty="0" smtClean="0"/>
              <a:t> </a:t>
            </a:r>
          </a:p>
          <a:p>
            <a:pPr lvl="1"/>
            <a:r>
              <a:rPr lang="en-US" dirty="0" smtClean="0">
                <a:hlinkClick r:id="rId4"/>
              </a:rPr>
              <a:t>Privacy Scope</a:t>
            </a:r>
            <a:endParaRPr lang="en-US" dirty="0"/>
          </a:p>
        </p:txBody>
      </p:sp>
      <p:pic>
        <p:nvPicPr>
          <p:cNvPr id="22530" name="Picture 2" descr="C:\Users\gdiskin\Pictures\BH presentation\Inspector_Gal_Fi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997" y="1241714"/>
            <a:ext cx="34861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81598"/>
      </p:ext>
    </p:extLst>
  </p:cSld>
  <p:clrMapOvr>
    <a:masterClrMapping/>
  </p:clrMapOvr>
  <mc:AlternateContent xmlns:mc="http://schemas.openxmlformats.org/markup-compatibility/2006" xmlns:p14="http://schemas.microsoft.com/office/powerpoint/2010/main">
    <mc:Choice Requires="p14">
      <p:transition spd="slow" p14:dur="2000" advTm="99640"/>
    </mc:Choice>
    <mc:Fallback xmlns="">
      <p:transition spd="slow" advTm="9964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vulnerability detection</a:t>
            </a:r>
            <a:endParaRPr lang="en-US" dirty="0"/>
          </a:p>
        </p:txBody>
      </p:sp>
      <p:sp>
        <p:nvSpPr>
          <p:cNvPr id="3" name="Content Placeholder 2"/>
          <p:cNvSpPr>
            <a:spLocks noGrp="1"/>
          </p:cNvSpPr>
          <p:nvPr>
            <p:ph sz="quarter" idx="13"/>
          </p:nvPr>
        </p:nvSpPr>
        <p:spPr>
          <a:xfrm>
            <a:off x="609600" y="1600200"/>
            <a:ext cx="4281055" cy="4114800"/>
          </a:xfrm>
        </p:spPr>
        <p:txBody>
          <a:bodyPr>
            <a:normAutofit/>
          </a:bodyPr>
          <a:lstStyle/>
          <a:p>
            <a:r>
              <a:rPr lang="en-US" sz="2400" dirty="0" smtClean="0"/>
              <a:t>Detect exploitable </a:t>
            </a:r>
            <a:r>
              <a:rPr lang="en-US" sz="2400" b="1" dirty="0" smtClean="0"/>
              <a:t>condition</a:t>
            </a:r>
          </a:p>
          <a:p>
            <a:pPr lvl="1"/>
            <a:r>
              <a:rPr lang="en-US" sz="2400" dirty="0" smtClean="0"/>
              <a:t>Double free</a:t>
            </a:r>
          </a:p>
          <a:p>
            <a:pPr lvl="1"/>
            <a:r>
              <a:rPr lang="en-US" sz="2400" dirty="0" smtClean="0"/>
              <a:t>Race condition</a:t>
            </a:r>
          </a:p>
          <a:p>
            <a:pPr lvl="1"/>
            <a:r>
              <a:rPr lang="en-US" sz="2400" dirty="0" smtClean="0"/>
              <a:t>Dangling pointer</a:t>
            </a:r>
          </a:p>
          <a:p>
            <a:pPr lvl="1"/>
            <a:r>
              <a:rPr lang="en-US" sz="2400" dirty="0" smtClean="0"/>
              <a:t>Memory leak</a:t>
            </a:r>
          </a:p>
        </p:txBody>
      </p:sp>
      <p:pic>
        <p:nvPicPr>
          <p:cNvPr id="5" name="Picture 5" descr="C:\Documents and Settings\user\שולחן העבודה\תמונות\gals\imagesCAUC2DIK.jpg"/>
          <p:cNvPicPr>
            <a:picLocks noChangeAspect="1" noChangeArrowheads="1"/>
          </p:cNvPicPr>
          <p:nvPr/>
        </p:nvPicPr>
        <p:blipFill>
          <a:blip r:embed="rId3" cstate="print"/>
          <a:srcRect/>
          <a:stretch>
            <a:fillRect/>
          </a:stretch>
        </p:blipFill>
        <p:spPr bwMode="auto">
          <a:xfrm>
            <a:off x="4759324" y="1600200"/>
            <a:ext cx="4384675" cy="4551362"/>
          </a:xfrm>
          <a:prstGeom prst="rect">
            <a:avLst/>
          </a:prstGeom>
          <a:noFill/>
          <a:ln w="9525">
            <a:noFill/>
            <a:miter lim="800000"/>
            <a:headEnd/>
            <a:tailEnd/>
          </a:ln>
        </p:spPr>
      </p:pic>
    </p:spTree>
    <p:extLst>
      <p:ext uri="{BB962C8B-B14F-4D97-AF65-F5344CB8AC3E}">
        <p14:creationId xmlns:p14="http://schemas.microsoft.com/office/powerpoint/2010/main" val="1328826845"/>
      </p:ext>
    </p:extLst>
  </p:cSld>
  <p:clrMapOvr>
    <a:masterClrMapping/>
  </p:clrMapOvr>
  <mc:AlternateContent xmlns:mc="http://schemas.openxmlformats.org/markup-compatibility/2006" xmlns:p14="http://schemas.microsoft.com/office/powerpoint/2010/main">
    <mc:Choice Requires="p14">
      <p:transition spd="slow" p14:dur="2000" advTm="54960"/>
    </mc:Choice>
    <mc:Fallback xmlns="">
      <p:transition spd="slow" advTm="5496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Unknown </a:t>
            </a:r>
            <a:r>
              <a:rPr lang="en-US" dirty="0" smtClean="0"/>
              <a:t>vulnerability detection</a:t>
            </a:r>
            <a:endParaRPr lang="en-US" dirty="0"/>
          </a:p>
        </p:txBody>
      </p:sp>
      <p:sp>
        <p:nvSpPr>
          <p:cNvPr id="3" name="Content Placeholder 2"/>
          <p:cNvSpPr>
            <a:spLocks noGrp="1"/>
          </p:cNvSpPr>
          <p:nvPr>
            <p:ph sz="quarter" idx="13"/>
          </p:nvPr>
        </p:nvSpPr>
        <p:spPr>
          <a:xfrm>
            <a:off x="609600" y="1600200"/>
            <a:ext cx="5664200" cy="4114800"/>
          </a:xfrm>
        </p:spPr>
        <p:txBody>
          <a:bodyPr>
            <a:normAutofit/>
          </a:bodyPr>
          <a:lstStyle/>
          <a:p>
            <a:r>
              <a:rPr lang="en-US" sz="2400" dirty="0" smtClean="0"/>
              <a:t>Detect exploit </a:t>
            </a:r>
            <a:r>
              <a:rPr lang="en-US" sz="2400" b="1" dirty="0" smtClean="0"/>
              <a:t>behavior </a:t>
            </a:r>
          </a:p>
          <a:p>
            <a:pPr lvl="1"/>
            <a:r>
              <a:rPr lang="en-US" sz="2400" dirty="0" smtClean="0"/>
              <a:t>Overwriting a return address</a:t>
            </a:r>
          </a:p>
          <a:p>
            <a:pPr lvl="1"/>
            <a:r>
              <a:rPr lang="en-US" sz="2400" dirty="0" smtClean="0"/>
              <a:t>Corruption of meta-data</a:t>
            </a:r>
          </a:p>
          <a:p>
            <a:pPr lvl="2"/>
            <a:r>
              <a:rPr lang="en-US" sz="2100" dirty="0" smtClean="0"/>
              <a:t>E.g. Heap descriptors</a:t>
            </a:r>
          </a:p>
          <a:p>
            <a:pPr lvl="1"/>
            <a:r>
              <a:rPr lang="en-US" sz="2400" dirty="0" smtClean="0"/>
              <a:t>Execution of user data</a:t>
            </a:r>
          </a:p>
          <a:p>
            <a:pPr lvl="1"/>
            <a:r>
              <a:rPr lang="en-US" dirty="0" smtClean="0"/>
              <a:t>Overwrite of function pointers</a:t>
            </a:r>
            <a:endParaRPr lang="en-US" sz="2400" dirty="0"/>
          </a:p>
        </p:txBody>
      </p:sp>
      <p:sp>
        <p:nvSpPr>
          <p:cNvPr id="5" name="Rectangle 4"/>
          <p:cNvSpPr/>
          <p:nvPr/>
        </p:nvSpPr>
        <p:spPr>
          <a:xfrm>
            <a:off x="6273800" y="1171446"/>
            <a:ext cx="2084225" cy="5386090"/>
          </a:xfrm>
          <a:prstGeom prst="rect">
            <a:avLst/>
          </a:prstGeom>
          <a:noFill/>
        </p:spPr>
        <p:txBody>
          <a:bodyPr wrap="none" lIns="91440" tIns="45720" rIns="91440" bIns="45720">
            <a:spAutoFit/>
          </a:bodyPr>
          <a:lstStyle/>
          <a:p>
            <a:pPr algn="ctr"/>
            <a:r>
              <a:rPr lang="en-US" sz="344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lin Sans FB Demi" pitchFamily="34" charset="0"/>
              </a:rPr>
              <a:t>?</a:t>
            </a:r>
            <a:endParaRPr lang="en-US" sz="34400"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lin Sans FB Demi" pitchFamily="34" charset="0"/>
            </a:endParaRPr>
          </a:p>
        </p:txBody>
      </p:sp>
    </p:spTree>
    <p:extLst>
      <p:ext uri="{BB962C8B-B14F-4D97-AF65-F5344CB8AC3E}">
        <p14:creationId xmlns:p14="http://schemas.microsoft.com/office/powerpoint/2010/main" val="1641320"/>
      </p:ext>
    </p:extLst>
  </p:cSld>
  <p:clrMapOvr>
    <a:masterClrMapping/>
  </p:clrMapOvr>
  <mc:AlternateContent xmlns:mc="http://schemas.openxmlformats.org/markup-compatibility/2006" xmlns:p14="http://schemas.microsoft.com/office/powerpoint/2010/main">
    <mc:Choice Requires="p14">
      <p:transition spd="slow" p14:dur="2000" advTm="72158"/>
    </mc:Choice>
    <mc:Fallback xmlns="">
      <p:transition spd="slow" advTm="72158"/>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Detection</a:t>
            </a:r>
            <a:endParaRPr lang="en-US" dirty="0"/>
          </a:p>
        </p:txBody>
      </p:sp>
      <p:sp>
        <p:nvSpPr>
          <p:cNvPr id="3" name="Content Placeholder 2"/>
          <p:cNvSpPr>
            <a:spLocks noGrp="1"/>
          </p:cNvSpPr>
          <p:nvPr>
            <p:ph sz="quarter" idx="13"/>
          </p:nvPr>
        </p:nvSpPr>
        <p:spPr/>
        <p:txBody>
          <a:bodyPr/>
          <a:lstStyle/>
          <a:p>
            <a:r>
              <a:rPr lang="en-US" dirty="0" smtClean="0"/>
              <a:t>Examples:</a:t>
            </a:r>
          </a:p>
          <a:p>
            <a:pPr lvl="1"/>
            <a:r>
              <a:rPr lang="en-US" dirty="0" smtClean="0">
                <a:hlinkClick r:id="rId3"/>
              </a:rPr>
              <a:t>Intel ® Parallel Studio</a:t>
            </a:r>
            <a:endParaRPr lang="en-US" dirty="0" smtClean="0"/>
          </a:p>
          <a:p>
            <a:pPr lvl="1"/>
            <a:r>
              <a:rPr lang="en-US" dirty="0" err="1" smtClean="0"/>
              <a:t>Determina</a:t>
            </a:r>
            <a:endParaRPr 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4887" y="2429741"/>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780472"/>
      </p:ext>
    </p:extLst>
  </p:cSld>
  <p:clrMapOvr>
    <a:masterClrMapping/>
  </p:clrMapOvr>
  <mc:AlternateContent xmlns:mc="http://schemas.openxmlformats.org/markup-compatibility/2006" xmlns:p14="http://schemas.microsoft.com/office/powerpoint/2010/main">
    <mc:Choice Requires="p14">
      <p:transition spd="slow" p14:dur="2000" advTm="66267"/>
    </mc:Choice>
    <mc:Fallback xmlns="">
      <p:transition spd="slow" advTm="66267"/>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Fuzzing / security test case generation</a:t>
            </a:r>
            <a:endParaRPr lang="en-US" dirty="0"/>
          </a:p>
        </p:txBody>
      </p:sp>
      <p:sp>
        <p:nvSpPr>
          <p:cNvPr id="3" name="Content Placeholder 2"/>
          <p:cNvSpPr>
            <a:spLocks noGrp="1"/>
          </p:cNvSpPr>
          <p:nvPr>
            <p:ph sz="quarter" idx="13"/>
          </p:nvPr>
        </p:nvSpPr>
        <p:spPr>
          <a:xfrm>
            <a:off x="609600" y="1600199"/>
            <a:ext cx="5664200" cy="4627179"/>
          </a:xfrm>
        </p:spPr>
        <p:txBody>
          <a:bodyPr>
            <a:normAutofit lnSpcReduction="10000"/>
          </a:bodyPr>
          <a:lstStyle/>
          <a:p>
            <a:r>
              <a:rPr lang="en-US" sz="2400" dirty="0" smtClean="0"/>
              <a:t>Feedback driven fuzzing</a:t>
            </a:r>
          </a:p>
          <a:p>
            <a:pPr lvl="1"/>
            <a:r>
              <a:rPr lang="en-US" baseline="0" dirty="0" smtClean="0"/>
              <a:t>Code coverage</a:t>
            </a:r>
            <a:r>
              <a:rPr lang="en-US" dirty="0" smtClean="0"/>
              <a:t> driven</a:t>
            </a:r>
          </a:p>
          <a:p>
            <a:pPr lvl="2"/>
            <a:r>
              <a:rPr lang="en-US" baseline="0" dirty="0" smtClean="0"/>
              <a:t>Corpus distillation</a:t>
            </a:r>
          </a:p>
          <a:p>
            <a:pPr lvl="1"/>
            <a:r>
              <a:rPr lang="en-US" dirty="0" smtClean="0"/>
              <a:t>Data coverage driven</a:t>
            </a:r>
          </a:p>
          <a:p>
            <a:pPr lvl="2"/>
            <a:r>
              <a:rPr lang="en-US" dirty="0" smtClean="0"/>
              <a:t>Haven’t seen it in the wild</a:t>
            </a:r>
          </a:p>
          <a:p>
            <a:pPr lvl="1"/>
            <a:r>
              <a:rPr lang="en-US" dirty="0" smtClean="0"/>
              <a:t>Constraints</a:t>
            </a:r>
          </a:p>
          <a:p>
            <a:pPr lvl="1"/>
            <a:r>
              <a:rPr lang="en-US" baseline="0" dirty="0" smtClean="0"/>
              <a:t>Evolutionary fuzzing</a:t>
            </a:r>
          </a:p>
          <a:p>
            <a:r>
              <a:rPr lang="en-US" dirty="0" err="1"/>
              <a:t>Checkpointing</a:t>
            </a:r>
            <a:endParaRPr lang="en-US" dirty="0"/>
          </a:p>
          <a:p>
            <a:r>
              <a:rPr lang="en-US" baseline="0" dirty="0" smtClean="0"/>
              <a:t>In-memory fuzzing</a:t>
            </a:r>
          </a:p>
          <a:p>
            <a:r>
              <a:rPr lang="en-US" dirty="0" smtClean="0"/>
              <a:t>Event / Fault injection</a:t>
            </a:r>
          </a:p>
        </p:txBody>
      </p:sp>
      <p:pic>
        <p:nvPicPr>
          <p:cNvPr id="24578" name="Picture 2" descr="C:\Users\gdiskin\Pictures\BH presentation\Monkeys_Gal_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396" y="1417638"/>
            <a:ext cx="42291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283495"/>
      </p:ext>
    </p:extLst>
  </p:cSld>
  <p:clrMapOvr>
    <a:masterClrMapping/>
  </p:clrMapOvr>
  <mc:AlternateContent xmlns:mc="http://schemas.openxmlformats.org/markup-compatibility/2006" xmlns:p14="http://schemas.microsoft.com/office/powerpoint/2010/main">
    <mc:Choice Requires="p14">
      <p:transition spd="slow" p14:dur="2000" advTm="87743"/>
    </mc:Choice>
    <mc:Fallback xmlns="">
      <p:transition spd="slow" advTm="87743"/>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a:t>
            </a:r>
            <a:r>
              <a:rPr lang="en-US" baseline="0" dirty="0" smtClean="0"/>
              <a:t> fuzzing</a:t>
            </a:r>
            <a:endParaRPr lang="en-US" dirty="0"/>
          </a:p>
        </p:txBody>
      </p:sp>
      <p:sp>
        <p:nvSpPr>
          <p:cNvPr id="3" name="Content Placeholder 2"/>
          <p:cNvSpPr>
            <a:spLocks noGrp="1"/>
          </p:cNvSpPr>
          <p:nvPr>
            <p:ph sz="quarter" idx="13"/>
          </p:nvPr>
        </p:nvSpPr>
        <p:spPr>
          <a:xfrm>
            <a:off x="609600" y="1417638"/>
            <a:ext cx="4294656" cy="4938712"/>
          </a:xfrm>
          <a:prstGeom prst="rect">
            <a:avLst/>
          </a:prstGeom>
        </p:spPr>
        <p:txBody>
          <a:bodyPr>
            <a:normAutofit lnSpcReduction="10000"/>
          </a:bodyPr>
          <a:lstStyle/>
          <a:p>
            <a:r>
              <a:rPr lang="en-US" dirty="0" smtClean="0"/>
              <a:t>The main overhead of modern instrumentation comes from the first pass on the code (JIT)</a:t>
            </a:r>
          </a:p>
          <a:p>
            <a:r>
              <a:rPr lang="en-US" dirty="0" smtClean="0"/>
              <a:t>Many programs have a constant long initialization (and destruction) before what we’re interested in testing</a:t>
            </a:r>
          </a:p>
          <a:p>
            <a:r>
              <a:rPr lang="en-US" dirty="0" smtClean="0"/>
              <a:t>One solution to this is </a:t>
            </a:r>
            <a:r>
              <a:rPr lang="en-US" dirty="0" err="1" smtClean="0"/>
              <a:t>checkpointing</a:t>
            </a:r>
            <a:endParaRPr lang="en-US" dirty="0" smtClean="0"/>
          </a:p>
          <a:p>
            <a:r>
              <a:rPr lang="en-US" dirty="0" smtClean="0"/>
              <a:t>Over enough time:</a:t>
            </a:r>
            <a:br>
              <a:rPr lang="en-US" dirty="0" smtClean="0"/>
            </a:br>
            <a:r>
              <a:rPr lang="en-US" sz="2000" b="1" dirty="0" smtClean="0">
                <a:solidFill>
                  <a:srgbClr val="FF0000"/>
                </a:solidFill>
                <a:latin typeface="Aharoni" pitchFamily="2" charset="-79"/>
                <a:cs typeface="Aharoni" pitchFamily="2" charset="-79"/>
              </a:rPr>
              <a:t>(</a:t>
            </a:r>
            <a:r>
              <a:rPr lang="en-US" sz="2000" b="1" dirty="0" err="1" smtClean="0">
                <a:solidFill>
                  <a:srgbClr val="FF0000"/>
                </a:solidFill>
                <a:latin typeface="Aharoni" pitchFamily="2" charset="-79"/>
                <a:cs typeface="Aharoni" pitchFamily="2" charset="-79"/>
              </a:rPr>
              <a:t>init</a:t>
            </a:r>
            <a:r>
              <a:rPr lang="en-US" sz="2000" b="1" dirty="0" smtClean="0">
                <a:solidFill>
                  <a:srgbClr val="FF0000"/>
                </a:solidFill>
                <a:latin typeface="Aharoni" pitchFamily="2" charset="-79"/>
                <a:cs typeface="Aharoni" pitchFamily="2" charset="-79"/>
              </a:rPr>
              <a:t>*overhead) &lt;&lt; (</a:t>
            </a:r>
            <a:r>
              <a:rPr lang="en-US" sz="2000" b="1" dirty="0" err="1" smtClean="0">
                <a:solidFill>
                  <a:srgbClr val="FF0000"/>
                </a:solidFill>
                <a:latin typeface="Aharoni" pitchFamily="2" charset="-79"/>
                <a:cs typeface="Aharoni" pitchFamily="2" charset="-79"/>
              </a:rPr>
              <a:t>init</a:t>
            </a:r>
            <a:r>
              <a:rPr lang="en-US" sz="2000" b="1" dirty="0" smtClean="0">
                <a:solidFill>
                  <a:srgbClr val="FF0000"/>
                </a:solidFill>
                <a:latin typeface="Aharoni" pitchFamily="2" charset="-79"/>
                <a:cs typeface="Aharoni" pitchFamily="2" charset="-79"/>
              </a:rPr>
              <a:t>*no of tests) </a:t>
            </a:r>
            <a:endParaRPr lang="en-US" sz="2000" b="1" dirty="0">
              <a:solidFill>
                <a:srgbClr val="FF0000"/>
              </a:solidFill>
              <a:latin typeface="Aharoni" pitchFamily="2" charset="-79"/>
              <a:cs typeface="Aharoni" pitchFamily="2" charset="-79"/>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684844093"/>
              </p:ext>
            </p:extLst>
          </p:nvPr>
        </p:nvGraphicFramePr>
        <p:xfrm>
          <a:off x="5357813" y="1042988"/>
          <a:ext cx="3786187" cy="1938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5319005" y="5033618"/>
            <a:ext cx="1442241" cy="937457"/>
            <a:chOff x="376341" y="500784"/>
            <a:chExt cx="1442241" cy="937457"/>
          </a:xfrm>
        </p:grpSpPr>
        <p:sp>
          <p:nvSpPr>
            <p:cNvPr id="9" name="Rounded Rectangle 8"/>
            <p:cNvSpPr/>
            <p:nvPr/>
          </p:nvSpPr>
          <p:spPr>
            <a:xfrm>
              <a:off x="376341" y="500784"/>
              <a:ext cx="1442241" cy="937457"/>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Rounded Rectangle 4"/>
            <p:cNvSpPr/>
            <p:nvPr/>
          </p:nvSpPr>
          <p:spPr>
            <a:xfrm>
              <a:off x="422104" y="546547"/>
              <a:ext cx="1350715" cy="845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Slow </a:t>
              </a:r>
              <a:r>
                <a:rPr lang="en-US" sz="1700" kern="1200" dirty="0" err="1" smtClean="0"/>
                <a:t>init</a:t>
              </a:r>
              <a:endParaRPr lang="en-US" sz="1700" kern="1200" dirty="0"/>
            </a:p>
          </p:txBody>
        </p:sp>
      </p:grpSp>
      <p:grpSp>
        <p:nvGrpSpPr>
          <p:cNvPr id="11" name="Group 10"/>
          <p:cNvGrpSpPr/>
          <p:nvPr/>
        </p:nvGrpSpPr>
        <p:grpSpPr>
          <a:xfrm>
            <a:off x="5560410" y="3512931"/>
            <a:ext cx="1442241" cy="937457"/>
            <a:chOff x="376341" y="500784"/>
            <a:chExt cx="1442241" cy="937457"/>
          </a:xfrm>
        </p:grpSpPr>
        <p:sp>
          <p:nvSpPr>
            <p:cNvPr id="12" name="Rounded Rectangle 11"/>
            <p:cNvSpPr/>
            <p:nvPr/>
          </p:nvSpPr>
          <p:spPr>
            <a:xfrm>
              <a:off x="376341" y="500784"/>
              <a:ext cx="1442241" cy="937457"/>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Rounded Rectangle 4"/>
            <p:cNvSpPr/>
            <p:nvPr/>
          </p:nvSpPr>
          <p:spPr>
            <a:xfrm>
              <a:off x="422104" y="546547"/>
              <a:ext cx="1350715" cy="845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Create checkpoint</a:t>
              </a:r>
              <a:endParaRPr lang="en-US" sz="1700" kern="1200" dirty="0"/>
            </a:p>
          </p:txBody>
        </p:sp>
      </p:grpSp>
      <p:sp>
        <p:nvSpPr>
          <p:cNvPr id="20" name="Arc 19"/>
          <p:cNvSpPr/>
          <p:nvPr/>
        </p:nvSpPr>
        <p:spPr bwMode="auto">
          <a:xfrm rot="12857673">
            <a:off x="6162167" y="3872285"/>
            <a:ext cx="290704" cy="1184295"/>
          </a:xfrm>
          <a:prstGeom prst="arc">
            <a:avLst>
              <a:gd name="adj1" fmla="val 16526100"/>
              <a:gd name="adj2" fmla="val 17959101"/>
            </a:avLst>
          </a:prstGeom>
          <a:noFill/>
          <a:ln w="19050" cap="flat" cmpd="sng" algn="ctr">
            <a:solidFill>
              <a:srgbClr val="002060"/>
            </a:solidFill>
            <a:prstDash val="solid"/>
            <a:round/>
            <a:headEnd type="none" w="med" len="med"/>
            <a:tailEnd type="arrow" w="med" len="med"/>
          </a:ln>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21" name="Arc 20"/>
          <p:cNvSpPr/>
          <p:nvPr/>
        </p:nvSpPr>
        <p:spPr bwMode="auto">
          <a:xfrm rot="12857673">
            <a:off x="6490199" y="2383218"/>
            <a:ext cx="321237" cy="1180499"/>
          </a:xfrm>
          <a:prstGeom prst="arc">
            <a:avLst>
              <a:gd name="adj1" fmla="val 16578281"/>
              <a:gd name="adj2" fmla="val 17959101"/>
            </a:avLst>
          </a:prstGeom>
          <a:noFill/>
          <a:ln w="19050" cap="flat" cmpd="sng" algn="ctr">
            <a:solidFill>
              <a:srgbClr val="002060"/>
            </a:solidFill>
            <a:prstDash val="solid"/>
            <a:round/>
            <a:headEnd type="none" w="med" len="med"/>
            <a:tailEnd type="arrow" w="med" len="med"/>
          </a:ln>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22" name="Arc 21"/>
          <p:cNvSpPr/>
          <p:nvPr/>
        </p:nvSpPr>
        <p:spPr bwMode="auto">
          <a:xfrm rot="12927353">
            <a:off x="6743572" y="1490624"/>
            <a:ext cx="832362" cy="939218"/>
          </a:xfrm>
          <a:prstGeom prst="arc">
            <a:avLst>
              <a:gd name="adj1" fmla="val 19606638"/>
              <a:gd name="adj2" fmla="val 5316371"/>
            </a:avLst>
          </a:prstGeom>
          <a:noFill/>
          <a:ln w="19050" cap="flat" cmpd="sng" algn="ctr">
            <a:solidFill>
              <a:srgbClr val="002060"/>
            </a:solidFill>
            <a:prstDash val="solid"/>
            <a:round/>
            <a:headEnd type="none" w="med" len="med"/>
            <a:tailEnd type="arrow" w="med" len="med"/>
          </a:ln>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23" name="Arc 22"/>
          <p:cNvSpPr/>
          <p:nvPr/>
        </p:nvSpPr>
        <p:spPr bwMode="auto">
          <a:xfrm>
            <a:off x="7255565" y="1808924"/>
            <a:ext cx="1123121" cy="1164543"/>
          </a:xfrm>
          <a:prstGeom prst="arc">
            <a:avLst>
              <a:gd name="adj1" fmla="val 879199"/>
              <a:gd name="adj2" fmla="val 6203872"/>
            </a:avLst>
          </a:prstGeom>
          <a:noFill/>
          <a:ln w="19050" cap="flat" cmpd="sng" algn="ctr">
            <a:solidFill>
              <a:srgbClr val="002060"/>
            </a:solidFill>
            <a:prstDash val="solid"/>
            <a:round/>
            <a:headEnd type="none" w="med" len="med"/>
            <a:tailEnd type="arrow" w="med" len="med"/>
          </a:ln>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24" name="Arc 23"/>
          <p:cNvSpPr/>
          <p:nvPr/>
        </p:nvSpPr>
        <p:spPr bwMode="auto">
          <a:xfrm>
            <a:off x="5059679" y="1152937"/>
            <a:ext cx="5356529" cy="7056783"/>
          </a:xfrm>
          <a:prstGeom prst="arc">
            <a:avLst>
              <a:gd name="adj1" fmla="val 10899000"/>
              <a:gd name="adj2" fmla="val 16242615"/>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25" name="Freeform 24"/>
          <p:cNvSpPr/>
          <p:nvPr/>
        </p:nvSpPr>
        <p:spPr>
          <a:xfrm>
            <a:off x="4904256" y="803380"/>
            <a:ext cx="3640879" cy="5302780"/>
          </a:xfrm>
          <a:custGeom>
            <a:avLst/>
            <a:gdLst>
              <a:gd name="connsiteX0" fmla="*/ 277344 w 3640879"/>
              <a:gd name="connsiteY0" fmla="*/ 5302780 h 5302780"/>
              <a:gd name="connsiteX1" fmla="*/ 338304 w 3640879"/>
              <a:gd name="connsiteY1" fmla="*/ 3748300 h 5302780"/>
              <a:gd name="connsiteX2" fmla="*/ 3640304 w 3640879"/>
              <a:gd name="connsiteY2" fmla="*/ 202460 h 5302780"/>
              <a:gd name="connsiteX3" fmla="*/ 612624 w 3640879"/>
              <a:gd name="connsiteY3" fmla="*/ 425980 h 5302780"/>
              <a:gd name="connsiteX4" fmla="*/ 1364464 w 3640879"/>
              <a:gd name="connsiteY4" fmla="*/ 334540 h 5302780"/>
              <a:gd name="connsiteX5" fmla="*/ 714224 w 3640879"/>
              <a:gd name="connsiteY5" fmla="*/ 1025420 h 5302780"/>
              <a:gd name="connsiteX6" fmla="*/ 541504 w 3640879"/>
              <a:gd name="connsiteY6" fmla="*/ 405660 h 530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0879" h="5302780">
                <a:moveTo>
                  <a:pt x="277344" y="5302780"/>
                </a:moveTo>
                <a:cubicBezTo>
                  <a:pt x="27577" y="4950566"/>
                  <a:pt x="-222189" y="4598353"/>
                  <a:pt x="338304" y="3748300"/>
                </a:cubicBezTo>
                <a:cubicBezTo>
                  <a:pt x="898797" y="2898247"/>
                  <a:pt x="3594584" y="756180"/>
                  <a:pt x="3640304" y="202460"/>
                </a:cubicBezTo>
                <a:cubicBezTo>
                  <a:pt x="3686024" y="-351260"/>
                  <a:pt x="991931" y="403967"/>
                  <a:pt x="612624" y="425980"/>
                </a:cubicBezTo>
                <a:cubicBezTo>
                  <a:pt x="233317" y="447993"/>
                  <a:pt x="1347531" y="234633"/>
                  <a:pt x="1364464" y="334540"/>
                </a:cubicBezTo>
                <a:cubicBezTo>
                  <a:pt x="1381397" y="434447"/>
                  <a:pt x="851384" y="1013567"/>
                  <a:pt x="714224" y="1025420"/>
                </a:cubicBezTo>
                <a:cubicBezTo>
                  <a:pt x="577064" y="1037273"/>
                  <a:pt x="461917" y="715540"/>
                  <a:pt x="541504" y="405660"/>
                </a:cubicBezTo>
              </a:path>
            </a:pathLst>
          </a:custGeom>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cxnSp>
        <p:nvCxnSpPr>
          <p:cNvPr id="27" name="Straight Connector 26"/>
          <p:cNvCxnSpPr>
            <a:stCxn id="24" idx="2"/>
          </p:cNvCxnSpPr>
          <p:nvPr/>
        </p:nvCxnSpPr>
        <p:spPr bwMode="auto">
          <a:xfrm flipV="1">
            <a:off x="7781679" y="1113416"/>
            <a:ext cx="1362321" cy="39991"/>
          </a:xfrm>
          <a:prstGeom prst="line">
            <a:avLst/>
          </a:prstGeom>
          <a:noFill/>
          <a:ln w="38100" cap="flat" cmpd="sng" algn="ctr">
            <a:solidFill>
              <a:srgbClr val="FF0000"/>
            </a:solidFill>
            <a:prstDash val="solid"/>
            <a:round/>
            <a:headEnd type="none" w="med" len="med"/>
            <a:tailEnd type="none" w="med" len="med"/>
          </a:ln>
          <a:effectLst/>
        </p:spPr>
      </p:cxnSp>
      <p:cxnSp>
        <p:nvCxnSpPr>
          <p:cNvPr id="29" name="Straight Connector 28"/>
          <p:cNvCxnSpPr>
            <a:endCxn id="24" idx="0"/>
          </p:cNvCxnSpPr>
          <p:nvPr/>
        </p:nvCxnSpPr>
        <p:spPr bwMode="auto">
          <a:xfrm flipV="1">
            <a:off x="4989443" y="4604197"/>
            <a:ext cx="70876" cy="1466268"/>
          </a:xfrm>
          <a:prstGeom prst="line">
            <a:avLst/>
          </a:prstGeom>
          <a:noFill/>
          <a:ln w="381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flipV="1">
            <a:off x="4963890" y="914399"/>
            <a:ext cx="0" cy="5156066"/>
          </a:xfrm>
          <a:prstGeom prst="line">
            <a:avLst/>
          </a:prstGeom>
          <a:noFill/>
          <a:ln w="38100" cap="flat" cmpd="sng" algn="ctr">
            <a:solidFill>
              <a:schemeClr val="accent1"/>
            </a:solidFill>
            <a:prstDash val="solid"/>
            <a:round/>
            <a:headEnd type="none" w="med" len="med"/>
            <a:tailEnd type="triangle" w="med" len="med"/>
          </a:ln>
          <a:effectLst/>
        </p:spPr>
      </p:cxnSp>
      <p:cxnSp>
        <p:nvCxnSpPr>
          <p:cNvPr id="37" name="Straight Connector 36"/>
          <p:cNvCxnSpPr/>
          <p:nvPr/>
        </p:nvCxnSpPr>
        <p:spPr bwMode="auto">
          <a:xfrm>
            <a:off x="4953951" y="6070465"/>
            <a:ext cx="4190049" cy="0"/>
          </a:xfrm>
          <a:prstGeom prst="line">
            <a:avLst/>
          </a:prstGeom>
          <a:noFill/>
          <a:ln w="38100" cap="flat" cmpd="sng" algn="ctr">
            <a:solidFill>
              <a:schemeClr val="accent1"/>
            </a:solidFill>
            <a:prstDash val="solid"/>
            <a:round/>
            <a:headEnd type="none" w="med" len="med"/>
            <a:tailEnd type="triangle" w="med" len="med"/>
          </a:ln>
          <a:effectLst/>
        </p:spPr>
      </p:cxnSp>
      <p:sp>
        <p:nvSpPr>
          <p:cNvPr id="41" name="TextBox 40"/>
          <p:cNvSpPr txBox="1"/>
          <p:nvPr/>
        </p:nvSpPr>
        <p:spPr>
          <a:xfrm rot="16200000">
            <a:off x="4233418" y="1494872"/>
            <a:ext cx="1731677" cy="307777"/>
          </a:xfrm>
          <a:prstGeom prst="rect">
            <a:avLst/>
          </a:prstGeom>
          <a:noFill/>
        </p:spPr>
        <p:txBody>
          <a:bodyPr wrap="square" rtlCol="0">
            <a:spAutoFit/>
          </a:bodyPr>
          <a:lstStyle/>
          <a:p>
            <a:r>
              <a:rPr lang="en-US" sz="1400" b="1" dirty="0" smtClean="0">
                <a:solidFill>
                  <a:schemeClr val="bg1"/>
                </a:solidFill>
              </a:rPr>
              <a:t>Total overhead</a:t>
            </a:r>
            <a:endParaRPr lang="en-US" sz="1400" b="1" dirty="0">
              <a:solidFill>
                <a:schemeClr val="bg1"/>
              </a:solidFill>
            </a:endParaRPr>
          </a:p>
        </p:txBody>
      </p:sp>
      <p:sp>
        <p:nvSpPr>
          <p:cNvPr id="48" name="TextBox 47"/>
          <p:cNvSpPr txBox="1"/>
          <p:nvPr/>
        </p:nvSpPr>
        <p:spPr>
          <a:xfrm>
            <a:off x="7817126" y="5760681"/>
            <a:ext cx="1326874" cy="307777"/>
          </a:xfrm>
          <a:prstGeom prst="rect">
            <a:avLst/>
          </a:prstGeom>
          <a:noFill/>
        </p:spPr>
        <p:txBody>
          <a:bodyPr wrap="square" rtlCol="0">
            <a:spAutoFit/>
          </a:bodyPr>
          <a:lstStyle/>
          <a:p>
            <a:r>
              <a:rPr lang="en-US" sz="1400" b="1" dirty="0" smtClean="0">
                <a:solidFill>
                  <a:schemeClr val="bg1"/>
                </a:solidFill>
              </a:rPr>
              <a:t>No of tests</a:t>
            </a:r>
            <a:endParaRPr lang="en-US" sz="1400" b="1" dirty="0">
              <a:solidFill>
                <a:schemeClr val="bg1"/>
              </a:solidFill>
            </a:endParaRPr>
          </a:p>
        </p:txBody>
      </p:sp>
    </p:spTree>
    <p:extLst>
      <p:ext uri="{BB962C8B-B14F-4D97-AF65-F5344CB8AC3E}">
        <p14:creationId xmlns:p14="http://schemas.microsoft.com/office/powerpoint/2010/main" val="492898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distillation</a:t>
            </a:r>
            <a:endParaRPr lang="en-US" dirty="0"/>
          </a:p>
        </p:txBody>
      </p:sp>
      <p:sp>
        <p:nvSpPr>
          <p:cNvPr id="3" name="Content Placeholder 2"/>
          <p:cNvSpPr>
            <a:spLocks noGrp="1"/>
          </p:cNvSpPr>
          <p:nvPr>
            <p:ph sz="quarter" idx="13"/>
          </p:nvPr>
        </p:nvSpPr>
        <p:spPr>
          <a:xfrm>
            <a:off x="609600" y="1600200"/>
            <a:ext cx="6821510" cy="4114800"/>
          </a:xfrm>
          <a:prstGeom prst="rect">
            <a:avLst/>
          </a:prstGeom>
        </p:spPr>
        <p:txBody>
          <a:bodyPr>
            <a:normAutofit fontScale="92500" lnSpcReduction="10000"/>
          </a:bodyPr>
          <a:lstStyle/>
          <a:p>
            <a:r>
              <a:rPr lang="en-US" dirty="0" smtClean="0"/>
              <a:t>A technique for locating </a:t>
            </a:r>
            <a:r>
              <a:rPr lang="en-US" dirty="0" smtClean="0"/>
              <a:t>“untested” </a:t>
            </a:r>
            <a:r>
              <a:rPr lang="en-US" dirty="0" smtClean="0"/>
              <a:t>code</a:t>
            </a:r>
          </a:p>
          <a:p>
            <a:endParaRPr lang="en-US" dirty="0" smtClean="0"/>
          </a:p>
          <a:p>
            <a:r>
              <a:rPr lang="en-US" dirty="0" smtClean="0"/>
              <a:t>Corpus – the entire collection of existing inputs</a:t>
            </a:r>
          </a:p>
          <a:p>
            <a:endParaRPr lang="en-US" dirty="0" smtClean="0"/>
          </a:p>
          <a:p>
            <a:r>
              <a:rPr lang="en-US" dirty="0" smtClean="0"/>
              <a:t>Distilled corpus – a subset of the corpus with the same code coverage</a:t>
            </a:r>
          </a:p>
          <a:p>
            <a:endParaRPr lang="en-US" dirty="0" smtClean="0"/>
          </a:p>
          <a:p>
            <a:r>
              <a:rPr lang="en-US" dirty="0" smtClean="0"/>
              <a:t>Simple set operations or other operations like mutations allow finding new test cases from a distilled corpus that target uncovered areas</a:t>
            </a:r>
            <a:endParaRPr lang="en-US"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00402" y="1692934"/>
            <a:ext cx="2466492" cy="11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rot="5400000">
            <a:off x="6900402" y="4296982"/>
            <a:ext cx="2466493" cy="1108213"/>
            <a:chOff x="5754480" y="2443367"/>
            <a:chExt cx="3109154" cy="1108213"/>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481" y="2443367"/>
              <a:ext cx="3109153" cy="11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5754481" y="2534478"/>
              <a:ext cx="3109153" cy="298174"/>
            </a:xfrm>
            <a:prstGeom prst="roundRect">
              <a:avLst/>
            </a:prstGeom>
            <a:ln w="38100">
              <a:solidFill>
                <a:srgbClr val="FF0000"/>
              </a:solidFill>
            </a:ln>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27" name="Rounded Rectangle 26"/>
            <p:cNvSpPr/>
            <p:nvPr/>
          </p:nvSpPr>
          <p:spPr>
            <a:xfrm>
              <a:off x="5754480" y="3154017"/>
              <a:ext cx="3109153" cy="298174"/>
            </a:xfrm>
            <a:prstGeom prst="roundRect">
              <a:avLst/>
            </a:prstGeom>
            <a:ln w="38100">
              <a:solidFill>
                <a:srgbClr val="FF0000"/>
              </a:solidFill>
            </a:ln>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2709320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9164" y="1387133"/>
            <a:ext cx="3724836" cy="496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Title 1"/>
          <p:cNvSpPr>
            <a:spLocks noGrp="1"/>
          </p:cNvSpPr>
          <p:nvPr>
            <p:ph type="title"/>
          </p:nvPr>
        </p:nvSpPr>
        <p:spPr>
          <a:xfrm>
            <a:off x="570963" y="94332"/>
            <a:ext cx="7924800" cy="1143000"/>
          </a:xfrm>
        </p:spPr>
        <p:txBody>
          <a:bodyPr/>
          <a:lstStyle/>
          <a:p>
            <a:r>
              <a:rPr lang="en-US" dirty="0" smtClean="0"/>
              <a:t>What is Instrumentation</a:t>
            </a:r>
          </a:p>
        </p:txBody>
      </p:sp>
      <p:sp>
        <p:nvSpPr>
          <p:cNvPr id="10243" name="Content Placeholder 7"/>
          <p:cNvSpPr>
            <a:spLocks noGrp="1"/>
          </p:cNvSpPr>
          <p:nvPr>
            <p:ph idx="4294967295"/>
          </p:nvPr>
        </p:nvSpPr>
        <p:spPr>
          <a:xfrm>
            <a:off x="457199" y="1459318"/>
            <a:ext cx="4961965" cy="1447333"/>
          </a:xfrm>
          <a:prstGeom prst="rect">
            <a:avLst/>
          </a:prstGeom>
        </p:spPr>
        <p:txBody>
          <a:bodyPr/>
          <a:lstStyle/>
          <a:p>
            <a:r>
              <a:rPr lang="en-US" dirty="0" smtClean="0"/>
              <a:t>(Binary) instrumentation is the capability to</a:t>
            </a:r>
            <a:r>
              <a:rPr lang="en-US" baseline="0" dirty="0" smtClean="0"/>
              <a:t> observe, monitor and modify a (binary) program behavior</a:t>
            </a:r>
          </a:p>
        </p:txBody>
      </p:sp>
      <p:pic>
        <p:nvPicPr>
          <p:cNvPr id="317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82307"/>
            <a:ext cx="4961964" cy="345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554182" y="3953165"/>
            <a:ext cx="4562763" cy="295563"/>
          </a:xfrm>
          <a:prstGeom prst="rect">
            <a:avLst/>
          </a:prstGeom>
          <a:solidFill>
            <a:srgbClr val="FF9900">
              <a:alpha val="29020"/>
            </a:srgbClr>
          </a:solidFill>
          <a:ln w="190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060035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937"/>
            <a:ext cx="7924800" cy="1143000"/>
          </a:xfrm>
        </p:spPr>
        <p:txBody>
          <a:bodyPr/>
          <a:lstStyle/>
          <a:p>
            <a:r>
              <a:rPr lang="en-US" dirty="0" smtClean="0"/>
              <a:t>Advanced monitoring</a:t>
            </a:r>
            <a:endParaRPr lang="en-US" dirty="0"/>
          </a:p>
        </p:txBody>
      </p:sp>
      <p:sp>
        <p:nvSpPr>
          <p:cNvPr id="7" name="Content Placeholder 6"/>
          <p:cNvSpPr>
            <a:spLocks noGrp="1"/>
          </p:cNvSpPr>
          <p:nvPr>
            <p:ph idx="4294967295"/>
          </p:nvPr>
        </p:nvSpPr>
        <p:spPr>
          <a:xfrm>
            <a:off x="455613" y="1201738"/>
            <a:ext cx="8237537" cy="4767262"/>
          </a:xfrm>
          <a:prstGeom prst="rect">
            <a:avLst/>
          </a:prstGeom>
        </p:spPr>
        <p:txBody>
          <a:bodyPr/>
          <a:lstStyle/>
          <a:p>
            <a:r>
              <a:rPr lang="en-US" dirty="0" smtClean="0"/>
              <a:t>Defining advanced restrictions on your program behavior and detecting violations of those</a:t>
            </a:r>
          </a:p>
          <a:p>
            <a:endParaRPr lang="en-US" dirty="0" smtClean="0"/>
          </a:p>
          <a:p>
            <a:r>
              <a:rPr lang="en-US" dirty="0" smtClean="0"/>
              <a:t>In particular applying vulnerability detection:</a:t>
            </a:r>
          </a:p>
          <a:p>
            <a:pPr lvl="1"/>
            <a:r>
              <a:rPr lang="en-US" dirty="0" smtClean="0"/>
              <a:t>Generic:</a:t>
            </a:r>
          </a:p>
          <a:p>
            <a:pPr lvl="2"/>
            <a:r>
              <a:rPr lang="en-US" sz="2000" dirty="0" smtClean="0"/>
              <a:t>Exploitable condition</a:t>
            </a:r>
          </a:p>
          <a:p>
            <a:pPr lvl="2"/>
            <a:r>
              <a:rPr lang="en-US" sz="2000" dirty="0" smtClean="0"/>
              <a:t>Exploitable behavior</a:t>
            </a:r>
          </a:p>
          <a:p>
            <a:pPr lvl="1"/>
            <a:r>
              <a:rPr lang="en-US" dirty="0" smtClean="0"/>
              <a:t>Specific:</a:t>
            </a:r>
          </a:p>
          <a:p>
            <a:pPr lvl="2"/>
            <a:r>
              <a:rPr lang="en-US" sz="2000" dirty="0" smtClean="0"/>
              <a:t>Illegal state or sequence of states</a:t>
            </a:r>
          </a:p>
          <a:p>
            <a:pPr lvl="2"/>
            <a:r>
              <a:rPr lang="en-US" sz="2000" dirty="0" smtClean="0"/>
              <a:t>Illegal values</a:t>
            </a:r>
          </a:p>
          <a:p>
            <a:pPr lvl="2"/>
            <a:r>
              <a:rPr lang="en-US" sz="2000" dirty="0" smtClean="0"/>
              <a:t>Illegal data-flow</a:t>
            </a:r>
          </a:p>
          <a:p>
            <a:pPr lvl="2"/>
            <a:r>
              <a:rPr lang="en-US" sz="2000" dirty="0" smtClean="0"/>
              <a:t>Illegal control-flow</a:t>
            </a:r>
          </a:p>
          <a:p>
            <a:pPr lvl="1"/>
            <a:endParaRPr lang="en-US" dirty="0" smtClean="0"/>
          </a:p>
          <a:p>
            <a:endParaRPr lang="en-US" dirty="0" smtClean="0"/>
          </a:p>
          <a:p>
            <a:pPr lvl="1"/>
            <a:endParaRPr lang="en-US" dirty="0"/>
          </a:p>
        </p:txBody>
      </p:sp>
      <p:sp>
        <p:nvSpPr>
          <p:cNvPr id="5" name="Footer Placeholder 4"/>
          <p:cNvSpPr>
            <a:spLocks noGrp="1"/>
          </p:cNvSpPr>
          <p:nvPr>
            <p:ph type="ftr" sz="quarter" idx="10"/>
          </p:nvPr>
        </p:nvSpPr>
        <p:spPr/>
        <p:txBody>
          <a:bodyPr/>
          <a:lstStyle/>
          <a:p>
            <a:pPr>
              <a:defRPr/>
            </a:pPr>
            <a:r>
              <a:rPr lang="en-US" smtClean="0"/>
              <a:t>Intel Confidential</a:t>
            </a:r>
            <a:endParaRPr lang="en-US"/>
          </a:p>
        </p:txBody>
      </p:sp>
      <p:sp>
        <p:nvSpPr>
          <p:cNvPr id="6" name="Slide Number Placeholder 5"/>
          <p:cNvSpPr>
            <a:spLocks noGrp="1"/>
          </p:cNvSpPr>
          <p:nvPr>
            <p:ph type="sldNum" sz="quarter" idx="12"/>
          </p:nvPr>
        </p:nvSpPr>
        <p:spPr/>
        <p:txBody>
          <a:bodyPr/>
          <a:lstStyle/>
          <a:p>
            <a:pPr>
              <a:defRPr/>
            </a:pPr>
            <a:fld id="{424456C4-BD14-4EE1-838D-897D6158E58F}" type="slidenum">
              <a:rPr lang="en-US" smtClean="0"/>
              <a:pPr>
                <a:defRPr/>
              </a:pPr>
              <a:t>70</a:t>
            </a:fld>
            <a:endParaRPr lang="en-US"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31221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145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Fuzzing / security test case generation</a:t>
            </a:r>
            <a:endParaRPr lang="en-US" dirty="0"/>
          </a:p>
        </p:txBody>
      </p:sp>
      <p:sp>
        <p:nvSpPr>
          <p:cNvPr id="3" name="Content Placeholder 2"/>
          <p:cNvSpPr>
            <a:spLocks noGrp="1"/>
          </p:cNvSpPr>
          <p:nvPr>
            <p:ph sz="quarter" idx="13"/>
          </p:nvPr>
        </p:nvSpPr>
        <p:spPr>
          <a:xfrm>
            <a:off x="609600" y="1600200"/>
            <a:ext cx="5664200" cy="4114800"/>
          </a:xfrm>
        </p:spPr>
        <p:txBody>
          <a:bodyPr>
            <a:normAutofit/>
          </a:bodyPr>
          <a:lstStyle/>
          <a:p>
            <a:r>
              <a:rPr lang="en-US" sz="2400" dirty="0" smtClean="0"/>
              <a:t>Examples:</a:t>
            </a:r>
          </a:p>
          <a:p>
            <a:pPr lvl="1"/>
            <a:r>
              <a:rPr lang="en-US" sz="2400" baseline="0" dirty="0" err="1" smtClean="0">
                <a:hlinkClick r:id="rId3"/>
              </a:rPr>
              <a:t>Tavis</a:t>
            </a:r>
            <a:r>
              <a:rPr lang="en-US" sz="2400" dirty="0" smtClean="0">
                <a:hlinkClick r:id="rId3"/>
              </a:rPr>
              <a:t> Ormandy @ HITB’09 </a:t>
            </a:r>
            <a:r>
              <a:rPr lang="en-US" sz="2400" dirty="0" smtClean="0"/>
              <a:t> </a:t>
            </a:r>
            <a:endParaRPr lang="en-US" sz="2400" baseline="0" dirty="0" smtClean="0"/>
          </a:p>
          <a:p>
            <a:pPr lvl="1"/>
            <a:r>
              <a:rPr lang="en-US" sz="2400" baseline="0" dirty="0" smtClean="0">
                <a:hlinkClick r:id="rId4"/>
              </a:rPr>
              <a:t>Microsoft SAGE</a:t>
            </a:r>
            <a:endParaRPr lang="en-US" sz="2400" baseline="0" dirty="0" smtClean="0"/>
          </a:p>
          <a:p>
            <a:pPr marL="457200" lvl="1" indent="0">
              <a:buNone/>
            </a:pPr>
            <a:endParaRPr lang="en-US" sz="2400" baseline="0" dirty="0" smtClean="0"/>
          </a:p>
        </p:txBody>
      </p:sp>
      <p:pic>
        <p:nvPicPr>
          <p:cNvPr id="8" name="Picture 2" descr="C:\Users\gdiskin\Pictures\BH presentation\Monkeys_Gal_Fi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96" y="1417638"/>
            <a:ext cx="42291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891587"/>
      </p:ext>
    </p:extLst>
  </p:cSld>
  <p:clrMapOvr>
    <a:masterClrMapping/>
  </p:clrMapOvr>
  <mc:AlternateContent xmlns:mc="http://schemas.openxmlformats.org/markup-compatibility/2006" xmlns:p14="http://schemas.microsoft.com/office/powerpoint/2010/main">
    <mc:Choice Requires="p14">
      <p:transition spd="slow" p14:dur="2000" advTm="43947"/>
    </mc:Choice>
    <mc:Fallback xmlns="">
      <p:transition spd="slow" advTm="43947"/>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exploit development</a:t>
            </a:r>
            <a:endParaRPr lang="en-US" dirty="0"/>
          </a:p>
        </p:txBody>
      </p:sp>
      <p:sp>
        <p:nvSpPr>
          <p:cNvPr id="3" name="Content Placeholder 2"/>
          <p:cNvSpPr>
            <a:spLocks noGrp="1"/>
          </p:cNvSpPr>
          <p:nvPr>
            <p:ph sz="quarter" idx="13"/>
          </p:nvPr>
        </p:nvSpPr>
        <p:spPr>
          <a:xfrm>
            <a:off x="609600" y="1600200"/>
            <a:ext cx="4391891" cy="4114800"/>
          </a:xfrm>
        </p:spPr>
        <p:txBody>
          <a:bodyPr/>
          <a:lstStyle/>
          <a:p>
            <a:r>
              <a:rPr lang="en-US" dirty="0" smtClean="0"/>
              <a:t>Known exploit techniques</a:t>
            </a:r>
          </a:p>
          <a:p>
            <a:r>
              <a:rPr lang="en-US" dirty="0" smtClean="0"/>
              <a:t>SAT/SMT</a:t>
            </a:r>
          </a:p>
          <a:p>
            <a:endParaRPr lang="en-US" baseline="0" dirty="0" smtClean="0"/>
          </a:p>
        </p:txBody>
      </p:sp>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1491" y="2320059"/>
            <a:ext cx="3987298" cy="364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889061"/>
      </p:ext>
    </p:extLst>
  </p:cSld>
  <p:clrMapOvr>
    <a:masterClrMapping/>
  </p:clrMapOvr>
  <mc:AlternateContent xmlns:mc="http://schemas.openxmlformats.org/markup-compatibility/2006" xmlns:p14="http://schemas.microsoft.com/office/powerpoint/2010/main">
    <mc:Choice Requires="p14">
      <p:transition spd="slow" p14:dur="2000" advTm="428459"/>
    </mc:Choice>
    <mc:Fallback xmlns="">
      <p:transition spd="slow" advTm="428459"/>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vaccinations</a:t>
            </a:r>
            <a:endParaRPr lang="en-US" dirty="0"/>
          </a:p>
        </p:txBody>
      </p:sp>
      <p:sp>
        <p:nvSpPr>
          <p:cNvPr id="3" name="Content Placeholder 2"/>
          <p:cNvSpPr>
            <a:spLocks noGrp="1"/>
          </p:cNvSpPr>
          <p:nvPr>
            <p:ph sz="quarter" idx="13"/>
          </p:nvPr>
        </p:nvSpPr>
        <p:spPr>
          <a:xfrm>
            <a:off x="609600" y="1600200"/>
            <a:ext cx="4807527" cy="4114800"/>
          </a:xfrm>
        </p:spPr>
        <p:txBody>
          <a:bodyPr/>
          <a:lstStyle/>
          <a:p>
            <a:r>
              <a:rPr lang="en-US" dirty="0" smtClean="0"/>
              <a:t>Detecting attacks</a:t>
            </a:r>
          </a:p>
          <a:p>
            <a:r>
              <a:rPr lang="en-US" dirty="0" smtClean="0"/>
              <a:t>Introducing diversity</a:t>
            </a:r>
          </a:p>
          <a:p>
            <a:r>
              <a:rPr lang="en-US" dirty="0" smtClean="0"/>
              <a:t>Adaptive self-regenerative systems</a:t>
            </a:r>
          </a:p>
          <a:p>
            <a:r>
              <a:rPr lang="en-US" dirty="0" smtClean="0"/>
              <a:t>Examples:</a:t>
            </a:r>
          </a:p>
          <a:p>
            <a:pPr lvl="1"/>
            <a:r>
              <a:rPr lang="en-US" dirty="0" smtClean="0">
                <a:hlinkClick r:id="rId3"/>
              </a:rPr>
              <a:t>Sweeper</a:t>
            </a:r>
            <a:endParaRPr lang="en-US" dirty="0" smtClean="0"/>
          </a:p>
          <a:p>
            <a:pPr lvl="1"/>
            <a:r>
              <a:rPr lang="en-US" dirty="0" smtClean="0"/>
              <a:t>GENESIS</a:t>
            </a:r>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7952" y="2014133"/>
            <a:ext cx="3241962" cy="433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7231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Pre-patching of vulnerabilities</a:t>
            </a:r>
            <a:endParaRPr lang="en-US" dirty="0"/>
          </a:p>
        </p:txBody>
      </p:sp>
      <p:sp>
        <p:nvSpPr>
          <p:cNvPr id="3" name="Content Placeholder 2"/>
          <p:cNvSpPr>
            <a:spLocks noGrp="1"/>
          </p:cNvSpPr>
          <p:nvPr>
            <p:ph sz="quarter" idx="13"/>
          </p:nvPr>
        </p:nvSpPr>
        <p:spPr/>
        <p:txBody>
          <a:bodyPr>
            <a:normAutofit/>
          </a:bodyPr>
          <a:lstStyle/>
          <a:p>
            <a:r>
              <a:rPr lang="en-US" sz="2400" dirty="0" smtClean="0"/>
              <a:t>Modify vulnerable binary code </a:t>
            </a:r>
          </a:p>
          <a:p>
            <a:r>
              <a:rPr lang="en-US" dirty="0" smtClean="0"/>
              <a:t>I</a:t>
            </a:r>
            <a:r>
              <a:rPr lang="en-US" sz="2400" dirty="0" smtClean="0"/>
              <a:t>nsert additional checks</a:t>
            </a:r>
          </a:p>
          <a:p>
            <a:endParaRPr lang="en-US" sz="2400" dirty="0" smtClean="0"/>
          </a:p>
          <a:p>
            <a:r>
              <a:rPr lang="en-US" dirty="0" smtClean="0"/>
              <a:t>Example:</a:t>
            </a:r>
            <a:endParaRPr lang="en-US" sz="2400" dirty="0" smtClean="0"/>
          </a:p>
          <a:p>
            <a:pPr lvl="1"/>
            <a:r>
              <a:rPr lang="en-US" dirty="0" err="1" smtClean="0"/>
              <a:t>Determina</a:t>
            </a:r>
            <a:r>
              <a:rPr lang="en-US" dirty="0" smtClean="0"/>
              <a:t> </a:t>
            </a:r>
            <a:r>
              <a:rPr lang="en-US" dirty="0" err="1" smtClean="0"/>
              <a:t>LiveShield</a:t>
            </a:r>
            <a:endParaRPr lang="en-US" dirty="0"/>
          </a:p>
        </p:txBody>
      </p:sp>
    </p:spTree>
    <p:extLst>
      <p:ext uri="{BB962C8B-B14F-4D97-AF65-F5344CB8AC3E}">
        <p14:creationId xmlns:p14="http://schemas.microsoft.com/office/powerpoint/2010/main" val="4059664288"/>
      </p:ext>
    </p:extLst>
  </p:cSld>
  <p:clrMapOvr>
    <a:masterClrMapping/>
  </p:clrMapOvr>
  <mc:AlternateContent xmlns:mc="http://schemas.openxmlformats.org/markup-compatibility/2006" xmlns:p14="http://schemas.microsoft.com/office/powerpoint/2010/main">
    <mc:Choice Requires="p14">
      <p:transition spd="slow" p14:dur="2000" advTm="127542"/>
    </mc:Choice>
    <mc:Fallback xmlns="">
      <p:transition spd="slow" advTm="127542"/>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a:t>
            </a:r>
            <a:endParaRPr lang="en-US" dirty="0"/>
          </a:p>
        </p:txBody>
      </p:sp>
      <p:sp>
        <p:nvSpPr>
          <p:cNvPr id="3" name="Content Placeholder 2"/>
          <p:cNvSpPr>
            <a:spLocks noGrp="1"/>
          </p:cNvSpPr>
          <p:nvPr>
            <p:ph sz="quarter" idx="13"/>
          </p:nvPr>
        </p:nvSpPr>
        <p:spPr>
          <a:xfrm>
            <a:off x="609601" y="1600199"/>
            <a:ext cx="4513941" cy="4495801"/>
          </a:xfrm>
        </p:spPr>
        <p:txBody>
          <a:bodyPr>
            <a:normAutofit/>
          </a:bodyPr>
          <a:lstStyle/>
          <a:p>
            <a:r>
              <a:rPr lang="en-US" sz="2400" dirty="0" smtClean="0"/>
              <a:t>De-obfuscation</a:t>
            </a:r>
            <a:r>
              <a:rPr lang="en-US" sz="2400" baseline="0" dirty="0" smtClean="0"/>
              <a:t> / unpacking</a:t>
            </a:r>
          </a:p>
          <a:p>
            <a:r>
              <a:rPr lang="en-US" sz="2400" baseline="0" dirty="0" smtClean="0"/>
              <a:t>Frequency analysis</a:t>
            </a:r>
          </a:p>
          <a:p>
            <a:r>
              <a:rPr lang="en-US" sz="2400" baseline="0" dirty="0" smtClean="0"/>
              <a:t>SMC analysis</a:t>
            </a:r>
          </a:p>
          <a:p>
            <a:r>
              <a:rPr lang="en-US" sz="2400" baseline="0" dirty="0" smtClean="0"/>
              <a:t>Automated lookup for behavior / functions</a:t>
            </a:r>
          </a:p>
          <a:p>
            <a:r>
              <a:rPr lang="en-US" sz="2400" baseline="0" dirty="0" smtClean="0"/>
              <a:t>Differential analysis / equivalence</a:t>
            </a:r>
            <a:r>
              <a:rPr lang="en-US" sz="2400" dirty="0" smtClean="0"/>
              <a:t> </a:t>
            </a:r>
            <a:r>
              <a:rPr lang="en-US" sz="2400" dirty="0" smtClean="0"/>
              <a:t>analysis</a:t>
            </a:r>
          </a:p>
          <a:p>
            <a:r>
              <a:rPr lang="en-US" sz="2400" dirty="0" smtClean="0"/>
              <a:t>Data structure restoration</a:t>
            </a:r>
            <a:endParaRPr lang="en-US" sz="2400" dirty="0"/>
          </a:p>
        </p:txBody>
      </p:sp>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5161" y="1600201"/>
            <a:ext cx="384220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837531"/>
      </p:ext>
    </p:extLst>
  </p:cSld>
  <p:clrMapOvr>
    <a:masterClrMapping/>
  </p:clrMapOvr>
  <mc:AlternateContent xmlns:mc="http://schemas.openxmlformats.org/markup-compatibility/2006" xmlns:p14="http://schemas.microsoft.com/office/powerpoint/2010/main">
    <mc:Choice Requires="p14">
      <p:transition spd="slow" p14:dur="2000" advTm="52455"/>
    </mc:Choice>
    <mc:Fallback xmlns="">
      <p:transition spd="slow" advTm="52455"/>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a:t>
            </a:r>
            <a:endParaRPr lang="en-US" dirty="0"/>
          </a:p>
        </p:txBody>
      </p:sp>
      <p:sp>
        <p:nvSpPr>
          <p:cNvPr id="3" name="Content Placeholder 2"/>
          <p:cNvSpPr>
            <a:spLocks noGrp="1"/>
          </p:cNvSpPr>
          <p:nvPr>
            <p:ph sz="quarter" idx="13"/>
          </p:nvPr>
        </p:nvSpPr>
        <p:spPr/>
        <p:txBody>
          <a:bodyPr>
            <a:normAutofit/>
          </a:bodyPr>
          <a:lstStyle/>
          <a:p>
            <a:r>
              <a:rPr lang="en-US" sz="2400" dirty="0" smtClean="0"/>
              <a:t>Examples:</a:t>
            </a:r>
          </a:p>
          <a:p>
            <a:pPr lvl="1"/>
            <a:r>
              <a:rPr lang="en-US" dirty="0" smtClean="0">
                <a:hlinkClick r:id="rId3"/>
              </a:rPr>
              <a:t>Covert debugging / Danny Quist &amp; </a:t>
            </a:r>
            <a:r>
              <a:rPr lang="en-US" dirty="0" err="1" smtClean="0">
                <a:hlinkClick r:id="rId3"/>
              </a:rPr>
              <a:t>Valsmith</a:t>
            </a:r>
            <a:r>
              <a:rPr lang="en-US" dirty="0" smtClean="0">
                <a:hlinkClick r:id="rId3"/>
              </a:rPr>
              <a:t> @ BlackHat USA 2007</a:t>
            </a:r>
            <a:endParaRPr lang="en-US" dirty="0" smtClean="0"/>
          </a:p>
          <a:p>
            <a:pPr lvl="1"/>
            <a:r>
              <a:rPr lang="en-US" dirty="0">
                <a:hlinkClick r:id="rId4"/>
              </a:rPr>
              <a:t>Black Box Auditing Adobe Shockwave - Aaron </a:t>
            </a:r>
            <a:r>
              <a:rPr lang="en-US" dirty="0" err="1">
                <a:hlinkClick r:id="rId4"/>
              </a:rPr>
              <a:t>Portnoy</a:t>
            </a:r>
            <a:r>
              <a:rPr lang="en-US" dirty="0">
                <a:hlinkClick r:id="rId4"/>
              </a:rPr>
              <a:t> &amp; Logan </a:t>
            </a:r>
            <a:r>
              <a:rPr lang="en-US" dirty="0" smtClean="0">
                <a:hlinkClick r:id="rId4"/>
              </a:rPr>
              <a:t>Brown</a:t>
            </a:r>
            <a:endParaRPr lang="en-US" dirty="0" smtClean="0"/>
          </a:p>
          <a:p>
            <a:pPr lvl="1"/>
            <a:r>
              <a:rPr lang="en-US" dirty="0" err="1" smtClean="0">
                <a:hlinkClick r:id="rId5"/>
              </a:rPr>
              <a:t>tartetatintools</a:t>
            </a:r>
            <a:endParaRPr lang="en-US" sz="2400" baseline="0" dirty="0"/>
          </a:p>
          <a:p>
            <a:pPr lvl="1"/>
            <a:r>
              <a:rPr lang="en-US" baseline="0" dirty="0" smtClean="0">
                <a:hlinkClick r:id="rId6"/>
              </a:rPr>
              <a:t>Automated detection of cryptographic primitives</a:t>
            </a:r>
            <a:endParaRPr lang="en-US" baseline="0" dirty="0" smtClean="0"/>
          </a:p>
        </p:txBody>
      </p:sp>
    </p:spTree>
    <p:extLst>
      <p:ext uri="{BB962C8B-B14F-4D97-AF65-F5344CB8AC3E}">
        <p14:creationId xmlns:p14="http://schemas.microsoft.com/office/powerpoint/2010/main" val="636396907"/>
      </p:ext>
    </p:extLst>
  </p:cSld>
  <p:clrMapOvr>
    <a:masterClrMapping/>
  </p:clrMapOvr>
  <mc:AlternateContent xmlns:mc="http://schemas.openxmlformats.org/markup-compatibility/2006" xmlns:p14="http://schemas.microsoft.com/office/powerpoint/2010/main">
    <mc:Choice Requires="p14">
      <p:transition spd="slow" p14:dur="2000" advTm="85324"/>
    </mc:Choice>
    <mc:Fallback xmlns="">
      <p:transition spd="slow" advTm="85324"/>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Transparent debugging</a:t>
            </a:r>
            <a:endParaRPr lang="en-US" dirty="0"/>
          </a:p>
        </p:txBody>
      </p:sp>
      <p:sp>
        <p:nvSpPr>
          <p:cNvPr id="3" name="Content Placeholder 2"/>
          <p:cNvSpPr>
            <a:spLocks noGrp="1"/>
          </p:cNvSpPr>
          <p:nvPr>
            <p:ph sz="quarter" idx="13"/>
          </p:nvPr>
        </p:nvSpPr>
        <p:spPr>
          <a:xfrm>
            <a:off x="609600" y="1600200"/>
            <a:ext cx="5251450" cy="4114800"/>
          </a:xfrm>
        </p:spPr>
        <p:txBody>
          <a:bodyPr>
            <a:normAutofit/>
          </a:bodyPr>
          <a:lstStyle/>
          <a:p>
            <a:r>
              <a:rPr lang="en-US" sz="2400" dirty="0" smtClean="0"/>
              <a:t>Hiding from</a:t>
            </a:r>
            <a:r>
              <a:rPr lang="en-US" sz="2400" baseline="0" dirty="0" smtClean="0"/>
              <a:t> anti-debug techniques</a:t>
            </a:r>
          </a:p>
          <a:p>
            <a:r>
              <a:rPr lang="en-US" sz="2400" baseline="0" dirty="0" smtClean="0"/>
              <a:t>Anti-instrumentation</a:t>
            </a:r>
          </a:p>
          <a:p>
            <a:r>
              <a:rPr lang="en-US" sz="2400" baseline="0" dirty="0" smtClean="0"/>
              <a:t>Anti-anti instrumentation</a:t>
            </a:r>
            <a:endParaRPr lang="en-US" sz="2400" dirty="0"/>
          </a:p>
        </p:txBody>
      </p:sp>
      <p:pic>
        <p:nvPicPr>
          <p:cNvPr id="5" name="Picture 6" descr="http://t3.gstatic.com/images?q=tbn:ANd9GcQxWPqkzb9ouVwPQBCj8JKsLNBR2KJHrfZD6Hll8AjsBvwppAfR4w"/>
          <p:cNvPicPr>
            <a:picLocks noChangeAspect="1" noChangeArrowheads="1"/>
          </p:cNvPicPr>
          <p:nvPr/>
        </p:nvPicPr>
        <p:blipFill>
          <a:blip r:embed="rId3" cstate="print"/>
          <a:srcRect/>
          <a:stretch>
            <a:fillRect/>
          </a:stretch>
        </p:blipFill>
        <p:spPr bwMode="auto">
          <a:xfrm>
            <a:off x="5861050" y="1600200"/>
            <a:ext cx="2992438" cy="4551362"/>
          </a:xfrm>
          <a:prstGeom prst="rect">
            <a:avLst/>
          </a:prstGeom>
          <a:noFill/>
          <a:ln w="9525">
            <a:noFill/>
            <a:miter lim="800000"/>
            <a:headEnd/>
            <a:tailEnd/>
          </a:ln>
        </p:spPr>
      </p:pic>
    </p:spTree>
    <p:extLst>
      <p:ext uri="{BB962C8B-B14F-4D97-AF65-F5344CB8AC3E}">
        <p14:creationId xmlns:p14="http://schemas.microsoft.com/office/powerpoint/2010/main" val="2557429148"/>
      </p:ext>
    </p:extLst>
  </p:cSld>
  <p:clrMapOvr>
    <a:masterClrMapping/>
  </p:clrMapOvr>
  <mc:AlternateContent xmlns:mc="http://schemas.openxmlformats.org/markup-compatibility/2006" xmlns:p14="http://schemas.microsoft.com/office/powerpoint/2010/main">
    <mc:Choice Requires="p14">
      <p:transition spd="slow" p14:dur="2000" advTm="90851"/>
    </mc:Choice>
    <mc:Fallback xmlns="">
      <p:transition spd="slow" advTm="90851"/>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based security</a:t>
            </a:r>
            <a:endParaRPr lang="en-US" dirty="0"/>
          </a:p>
        </p:txBody>
      </p:sp>
      <p:sp>
        <p:nvSpPr>
          <p:cNvPr id="5" name="Content Placeholder 4"/>
          <p:cNvSpPr>
            <a:spLocks noGrp="1"/>
          </p:cNvSpPr>
          <p:nvPr>
            <p:ph sz="quarter" idx="13"/>
          </p:nvPr>
        </p:nvSpPr>
        <p:spPr>
          <a:xfrm>
            <a:off x="609600" y="1600200"/>
            <a:ext cx="5270788" cy="4114800"/>
          </a:xfrm>
        </p:spPr>
        <p:txBody>
          <a:bodyPr/>
          <a:lstStyle/>
          <a:p>
            <a:r>
              <a:rPr lang="en-US" dirty="0" smtClean="0"/>
              <a:t>Creating legit behavior profiles and allowing programs to run as long as they don’t violate those</a:t>
            </a:r>
          </a:p>
          <a:p>
            <a:r>
              <a:rPr lang="en-US" dirty="0" smtClean="0"/>
              <a:t>Alternatively, looking for backdoor / Trojan behavior</a:t>
            </a:r>
          </a:p>
          <a:p>
            <a:endParaRPr lang="en-US" dirty="0"/>
          </a:p>
          <a:p>
            <a:r>
              <a:rPr lang="en-US" dirty="0" smtClean="0"/>
              <a:t>Examples:</a:t>
            </a:r>
          </a:p>
          <a:p>
            <a:pPr lvl="1"/>
            <a:r>
              <a:rPr lang="en-US" dirty="0" smtClean="0">
                <a:hlinkClick r:id="rId3"/>
              </a:rPr>
              <a:t>HTH – Hunting Trojan Horses</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388" y="1600199"/>
            <a:ext cx="315277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071939"/>
      </p:ext>
    </p:extLst>
  </p:cSld>
  <p:clrMapOvr>
    <a:masterClrMapping/>
  </p:clrMapOvr>
  <mc:AlternateContent xmlns:mc="http://schemas.openxmlformats.org/markup-compatibility/2006" xmlns:p14="http://schemas.microsoft.com/office/powerpoint/2010/main">
    <mc:Choice Requires="p14">
      <p:transition spd="slow" p14:dur="2000" advTm="80741"/>
    </mc:Choice>
    <mc:Fallback xmlns="">
      <p:transition spd="slow" advTm="80741"/>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usages</a:t>
            </a:r>
            <a:endParaRPr lang="en-US" dirty="0"/>
          </a:p>
        </p:txBody>
      </p:sp>
      <p:sp>
        <p:nvSpPr>
          <p:cNvPr id="3" name="Content Placeholder 2"/>
          <p:cNvSpPr>
            <a:spLocks noGrp="1"/>
          </p:cNvSpPr>
          <p:nvPr>
            <p:ph sz="quarter" idx="13"/>
          </p:nvPr>
        </p:nvSpPr>
        <p:spPr/>
        <p:txBody>
          <a:bodyPr>
            <a:normAutofit/>
          </a:bodyPr>
          <a:lstStyle/>
          <a:p>
            <a:r>
              <a:rPr lang="en-US" sz="2400" dirty="0" smtClean="0"/>
              <a:t>Vulnerability classification</a:t>
            </a:r>
          </a:p>
          <a:p>
            <a:pPr lvl="0"/>
            <a:r>
              <a:rPr lang="en-US" sz="2400" dirty="0" smtClean="0"/>
              <a:t>Anti-virus technologies</a:t>
            </a:r>
          </a:p>
          <a:p>
            <a:pPr lvl="0"/>
            <a:r>
              <a:rPr lang="en-US" sz="2400" dirty="0" smtClean="0"/>
              <a:t>Forcing security practices</a:t>
            </a:r>
          </a:p>
          <a:p>
            <a:pPr lvl="1"/>
            <a:r>
              <a:rPr lang="en-US" sz="2400" dirty="0" smtClean="0"/>
              <a:t>Adding stack cookies</a:t>
            </a:r>
          </a:p>
          <a:p>
            <a:pPr lvl="1"/>
            <a:r>
              <a:rPr lang="en-US" dirty="0" smtClean="0"/>
              <a:t>Forcing ASLR</a:t>
            </a:r>
            <a:endParaRPr lang="en-US" sz="2400" dirty="0" smtClean="0"/>
          </a:p>
          <a:p>
            <a:pPr lvl="0"/>
            <a:r>
              <a:rPr lang="en-US" sz="2400" dirty="0" smtClean="0"/>
              <a:t>Sandboxing</a:t>
            </a:r>
          </a:p>
          <a:p>
            <a:pPr lvl="0"/>
            <a:r>
              <a:rPr lang="en-US" sz="2400" dirty="0" smtClean="0"/>
              <a:t>Forensics</a:t>
            </a:r>
            <a:endParaRPr lang="en-US" sz="2400" dirty="0"/>
          </a:p>
        </p:txBody>
      </p:sp>
    </p:spTree>
    <p:extLst>
      <p:ext uri="{BB962C8B-B14F-4D97-AF65-F5344CB8AC3E}">
        <p14:creationId xmlns:p14="http://schemas.microsoft.com/office/powerpoint/2010/main" val="1451204060"/>
      </p:ext>
    </p:extLst>
  </p:cSld>
  <p:clrMapOvr>
    <a:masterClrMapping/>
  </p:clrMapOvr>
  <mc:AlternateContent xmlns:mc="http://schemas.openxmlformats.org/markup-compatibility/2006" xmlns:p14="http://schemas.microsoft.com/office/powerpoint/2010/main">
    <mc:Choice Requires="p14">
      <p:transition spd="slow" p14:dur="2000" advTm="196808"/>
    </mc:Choice>
    <mc:Fallback xmlns="">
      <p:transition spd="slow" advTm="19680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Types</a:t>
            </a:r>
            <a:endParaRPr lang="en-US" dirty="0"/>
          </a:p>
        </p:txBody>
      </p:sp>
      <p:sp>
        <p:nvSpPr>
          <p:cNvPr id="3" name="Content Placeholder 2"/>
          <p:cNvSpPr>
            <a:spLocks noGrp="1"/>
          </p:cNvSpPr>
          <p:nvPr>
            <p:ph sz="quarter" idx="13"/>
          </p:nvPr>
        </p:nvSpPr>
        <p:spPr/>
        <p:txBody>
          <a:bodyPr>
            <a:normAutofit/>
          </a:bodyPr>
          <a:lstStyle/>
          <a:p>
            <a:r>
              <a:rPr lang="en-US" sz="2400" dirty="0" smtClean="0"/>
              <a:t>Source / Compiler Instrumentation</a:t>
            </a:r>
          </a:p>
          <a:p>
            <a:r>
              <a:rPr lang="en-US" sz="2400" dirty="0" smtClean="0"/>
              <a:t>Static Binary Instrumentation</a:t>
            </a:r>
          </a:p>
          <a:p>
            <a:r>
              <a:rPr lang="en-US" sz="2400" dirty="0" smtClean="0"/>
              <a:t>Dynamic Binary Instrumentation</a:t>
            </a:r>
          </a:p>
        </p:txBody>
      </p:sp>
      <p:pic>
        <p:nvPicPr>
          <p:cNvPr id="20482" name="Picture 2" descr="C:\Users\gdiskin\Pictures\BH presentation\Dragons_Gal_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58029"/>
            <a:ext cx="8018463"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62605"/>
      </p:ext>
    </p:extLst>
  </p:cSld>
  <p:clrMapOvr>
    <a:masterClrMapping/>
  </p:clrMapOvr>
  <mc:AlternateContent xmlns:mc="http://schemas.openxmlformats.org/markup-compatibility/2006" xmlns:p14="http://schemas.microsoft.com/office/powerpoint/2010/main">
    <mc:Choice Requires="p14">
      <p:transition spd="slow" p14:dur="2000" advTm="75374"/>
    </mc:Choice>
    <mc:Fallback xmlns="">
      <p:transition spd="slow" advTm="75374"/>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sz="quarter" idx="13"/>
          </p:nvPr>
        </p:nvSpPr>
        <p:spPr/>
        <p:txBody>
          <a:bodyPr/>
          <a:lstStyle/>
          <a:p>
            <a:r>
              <a:rPr lang="en-US" dirty="0" smtClean="0"/>
              <a:t>Data &amp; Control flow analysis</a:t>
            </a:r>
          </a:p>
          <a:p>
            <a:r>
              <a:rPr lang="en-US" dirty="0" smtClean="0"/>
              <a:t>Privacy</a:t>
            </a:r>
          </a:p>
          <a:p>
            <a:r>
              <a:rPr lang="en-US" dirty="0" smtClean="0"/>
              <a:t>Vulnerability detection</a:t>
            </a:r>
          </a:p>
          <a:p>
            <a:r>
              <a:rPr lang="en-US" dirty="0" smtClean="0"/>
              <a:t>Fuzzing</a:t>
            </a:r>
          </a:p>
          <a:p>
            <a:r>
              <a:rPr lang="en-US" dirty="0" smtClean="0"/>
              <a:t>Automated exploitation</a:t>
            </a:r>
          </a:p>
          <a:p>
            <a:r>
              <a:rPr lang="en-US" dirty="0" smtClean="0"/>
              <a:t>Reverse</a:t>
            </a:r>
            <a:r>
              <a:rPr lang="en-US" baseline="0" dirty="0" smtClean="0"/>
              <a:t> engineering &amp; Transparent debugging</a:t>
            </a:r>
          </a:p>
          <a:p>
            <a:r>
              <a:rPr lang="en-US" baseline="0" dirty="0" smtClean="0"/>
              <a:t>Behavior based security</a:t>
            </a:r>
          </a:p>
          <a:p>
            <a:r>
              <a:rPr lang="en-US" baseline="0" dirty="0" smtClean="0"/>
              <a:t>Pre-patching</a:t>
            </a:r>
            <a:endParaRPr lang="en-US" dirty="0"/>
          </a:p>
        </p:txBody>
      </p:sp>
    </p:spTree>
    <p:extLst>
      <p:ext uri="{BB962C8B-B14F-4D97-AF65-F5344CB8AC3E}">
        <p14:creationId xmlns:p14="http://schemas.microsoft.com/office/powerpoint/2010/main" val="5143471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Security </a:t>
            </a:r>
            <a:r>
              <a:rPr lang="en-US" dirty="0" err="1" smtClean="0"/>
              <a:t>PinTools</a:t>
            </a:r>
            <a:endParaRPr lang="en-US" dirty="0"/>
          </a:p>
        </p:txBody>
      </p:sp>
      <p:sp>
        <p:nvSpPr>
          <p:cNvPr id="5" name="Text Placeholder 4"/>
          <p:cNvSpPr>
            <a:spLocks noGrp="1"/>
          </p:cNvSpPr>
          <p:nvPr>
            <p:ph type="body" idx="1"/>
          </p:nvPr>
        </p:nvSpPr>
        <p:spPr/>
        <p:txBody>
          <a:bodyPr/>
          <a:lstStyle/>
          <a:p>
            <a:r>
              <a:rPr lang="en-US" dirty="0" smtClean="0"/>
              <a:t>The real deal</a:t>
            </a:r>
            <a:endParaRPr lang="en-US" dirty="0"/>
          </a:p>
        </p:txBody>
      </p:sp>
    </p:spTree>
    <p:extLst>
      <p:ext uri="{BB962C8B-B14F-4D97-AF65-F5344CB8AC3E}">
        <p14:creationId xmlns:p14="http://schemas.microsoft.com/office/powerpoint/2010/main" val="20382046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taint analysis</a:t>
            </a:r>
            <a:endParaRPr lang="en-US" dirty="0"/>
          </a:p>
        </p:txBody>
      </p:sp>
      <p:sp>
        <p:nvSpPr>
          <p:cNvPr id="3" name="Content Placeholder 2"/>
          <p:cNvSpPr>
            <a:spLocks noGrp="1"/>
          </p:cNvSpPr>
          <p:nvPr>
            <p:ph sz="quarter" idx="13"/>
          </p:nvPr>
        </p:nvSpPr>
        <p:spPr/>
        <p:txBody>
          <a:bodyPr/>
          <a:lstStyle/>
          <a:p>
            <a:r>
              <a:rPr lang="en-US" dirty="0" smtClean="0"/>
              <a:t>What can be tainted?</a:t>
            </a:r>
          </a:p>
          <a:p>
            <a:pPr lvl="1"/>
            <a:r>
              <a:rPr lang="en-US" dirty="0" smtClean="0"/>
              <a:t>Memory</a:t>
            </a:r>
          </a:p>
          <a:p>
            <a:pPr lvl="1"/>
            <a:r>
              <a:rPr lang="en-US" dirty="0" smtClean="0"/>
              <a:t>Register</a:t>
            </a:r>
          </a:p>
          <a:p>
            <a:endParaRPr lang="en-US" dirty="0" smtClean="0"/>
          </a:p>
          <a:p>
            <a:r>
              <a:rPr lang="en-US" dirty="0" smtClean="0"/>
              <a:t>Can the flags register be tainted?</a:t>
            </a:r>
          </a:p>
          <a:p>
            <a:r>
              <a:rPr lang="en-US" dirty="0" smtClean="0"/>
              <a:t>Can the PC be tainted?</a:t>
            </a:r>
          </a:p>
        </p:txBody>
      </p:sp>
    </p:spTree>
    <p:extLst>
      <p:ext uri="{BB962C8B-B14F-4D97-AF65-F5344CB8AC3E}">
        <p14:creationId xmlns:p14="http://schemas.microsoft.com/office/powerpoint/2010/main" val="32104193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taint analysis</a:t>
            </a:r>
            <a:endParaRPr lang="en-US" dirty="0"/>
          </a:p>
        </p:txBody>
      </p:sp>
      <p:sp>
        <p:nvSpPr>
          <p:cNvPr id="3" name="Content Placeholder 2"/>
          <p:cNvSpPr>
            <a:spLocks noGrp="1"/>
          </p:cNvSpPr>
          <p:nvPr>
            <p:ph sz="quarter" idx="13"/>
          </p:nvPr>
        </p:nvSpPr>
        <p:spPr/>
        <p:txBody>
          <a:bodyPr/>
          <a:lstStyle/>
          <a:p>
            <a:r>
              <a:rPr lang="en-US" dirty="0"/>
              <a:t>For each instruction</a:t>
            </a:r>
          </a:p>
          <a:p>
            <a:pPr lvl="1"/>
            <a:r>
              <a:rPr lang="en-US" dirty="0"/>
              <a:t>Identify source and destination </a:t>
            </a:r>
            <a:r>
              <a:rPr lang="en-US" dirty="0" smtClean="0"/>
              <a:t>operands</a:t>
            </a:r>
          </a:p>
          <a:p>
            <a:pPr lvl="2"/>
            <a:r>
              <a:rPr lang="en-US" dirty="0" smtClean="0"/>
              <a:t>Explicit, Implicit</a:t>
            </a:r>
            <a:endParaRPr lang="en-US" dirty="0"/>
          </a:p>
          <a:p>
            <a:pPr lvl="1"/>
            <a:r>
              <a:rPr lang="en-US" dirty="0" smtClean="0"/>
              <a:t>If SRC is tainted then set DEST tainted</a:t>
            </a:r>
          </a:p>
          <a:p>
            <a:pPr lvl="1"/>
            <a:r>
              <a:rPr lang="en-US" dirty="0" smtClean="0"/>
              <a:t>If SRC isn’t tainted then set DEST not tainted</a:t>
            </a:r>
          </a:p>
          <a:p>
            <a:endParaRPr lang="en-US" dirty="0"/>
          </a:p>
          <a:p>
            <a:r>
              <a:rPr lang="en-US" dirty="0" smtClean="0"/>
              <a:t>Sounds simple, right?</a:t>
            </a:r>
            <a:endParaRPr lang="en-US" dirty="0"/>
          </a:p>
        </p:txBody>
      </p:sp>
    </p:spTree>
    <p:extLst>
      <p:ext uri="{BB962C8B-B14F-4D97-AF65-F5344CB8AC3E}">
        <p14:creationId xmlns:p14="http://schemas.microsoft.com/office/powerpoint/2010/main" val="33875580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taint analysis</a:t>
            </a:r>
            <a:endParaRPr lang="en-US" dirty="0"/>
          </a:p>
        </p:txBody>
      </p:sp>
      <p:sp>
        <p:nvSpPr>
          <p:cNvPr id="3" name="Content Placeholder 2"/>
          <p:cNvSpPr>
            <a:spLocks noGrp="1"/>
          </p:cNvSpPr>
          <p:nvPr>
            <p:ph sz="quarter" idx="13"/>
          </p:nvPr>
        </p:nvSpPr>
        <p:spPr/>
        <p:txBody>
          <a:bodyPr/>
          <a:lstStyle/>
          <a:p>
            <a:r>
              <a:rPr lang="en-US" dirty="0" smtClean="0"/>
              <a:t>Implicit operands</a:t>
            </a:r>
          </a:p>
          <a:p>
            <a:r>
              <a:rPr lang="en-US" dirty="0" smtClean="0"/>
              <a:t>Partial register taint</a:t>
            </a:r>
          </a:p>
          <a:p>
            <a:r>
              <a:rPr lang="en-US" dirty="0"/>
              <a:t>Math </a:t>
            </a:r>
            <a:r>
              <a:rPr lang="en-US" dirty="0" smtClean="0"/>
              <a:t>instructions</a:t>
            </a:r>
            <a:endParaRPr lang="en-US" dirty="0"/>
          </a:p>
          <a:p>
            <a:r>
              <a:rPr lang="en-US" dirty="0" smtClean="0"/>
              <a:t>Logical instructions</a:t>
            </a:r>
          </a:p>
          <a:p>
            <a:r>
              <a:rPr lang="en-US" dirty="0" smtClean="0"/>
              <a:t>Exchange instructions</a:t>
            </a:r>
          </a:p>
          <a:p>
            <a:endParaRPr lang="en-US" dirty="0" smtClean="0"/>
          </a:p>
        </p:txBody>
      </p:sp>
    </p:spTree>
    <p:extLst>
      <p:ext uri="{BB962C8B-B14F-4D97-AF65-F5344CB8AC3E}">
        <p14:creationId xmlns:p14="http://schemas.microsoft.com/office/powerpoint/2010/main" val="33861226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taint analyzer</a:t>
            </a:r>
            <a:endParaRPr lang="en-US" dirty="0"/>
          </a:p>
        </p:txBody>
      </p:sp>
      <p:sp>
        <p:nvSpPr>
          <p:cNvPr id="5" name="Oval 4"/>
          <p:cNvSpPr/>
          <p:nvPr/>
        </p:nvSpPr>
        <p:spPr>
          <a:xfrm>
            <a:off x="5603968" y="1933305"/>
            <a:ext cx="3074126" cy="2743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95651" y="5292018"/>
            <a:ext cx="3361509" cy="84908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60277" y="1572610"/>
            <a:ext cx="3361509" cy="369332"/>
          </a:xfrm>
          <a:prstGeom prst="rect">
            <a:avLst/>
          </a:prstGeom>
          <a:noFill/>
        </p:spPr>
        <p:txBody>
          <a:bodyPr wrap="square" rtlCol="0">
            <a:spAutoFit/>
          </a:bodyPr>
          <a:lstStyle/>
          <a:p>
            <a:pPr algn="ctr"/>
            <a:r>
              <a:rPr lang="en-US" dirty="0" smtClean="0">
                <a:solidFill>
                  <a:schemeClr val="bg1"/>
                </a:solidFill>
              </a:rPr>
              <a:t>Set of Tainted Memory Addresses</a:t>
            </a:r>
            <a:endParaRPr lang="en-US" dirty="0">
              <a:solidFill>
                <a:schemeClr val="bg1"/>
              </a:solidFill>
            </a:endParaRPr>
          </a:p>
        </p:txBody>
      </p:sp>
      <p:sp>
        <p:nvSpPr>
          <p:cNvPr id="9" name="TextBox 8"/>
          <p:cNvSpPr txBox="1"/>
          <p:nvPr/>
        </p:nvSpPr>
        <p:spPr>
          <a:xfrm>
            <a:off x="5949312" y="4922905"/>
            <a:ext cx="2454186" cy="369332"/>
          </a:xfrm>
          <a:prstGeom prst="rect">
            <a:avLst/>
          </a:prstGeom>
          <a:noFill/>
        </p:spPr>
        <p:txBody>
          <a:bodyPr wrap="square" rtlCol="0">
            <a:spAutoFit/>
          </a:bodyPr>
          <a:lstStyle/>
          <a:p>
            <a:pPr algn="ctr"/>
            <a:r>
              <a:rPr lang="en-US" dirty="0" smtClean="0">
                <a:solidFill>
                  <a:schemeClr val="bg1"/>
                </a:solidFill>
              </a:rPr>
              <a:t>Tainted Registers</a:t>
            </a:r>
            <a:endParaRPr lang="en-US" dirty="0">
              <a:solidFill>
                <a:schemeClr val="bg1"/>
              </a:solidFill>
            </a:endParaRPr>
          </a:p>
        </p:txBody>
      </p:sp>
      <p:graphicFrame>
        <p:nvGraphicFramePr>
          <p:cNvPr id="10" name="Diagram 9"/>
          <p:cNvGraphicFramePr/>
          <p:nvPr>
            <p:extLst>
              <p:ext uri="{D42A27DB-BD31-4B8C-83A1-F6EECF244321}">
                <p14:modId xmlns:p14="http://schemas.microsoft.com/office/powerpoint/2010/main" val="75318060"/>
              </p:ext>
            </p:extLst>
          </p:nvPr>
        </p:nvGraphicFramePr>
        <p:xfrm>
          <a:off x="875211" y="1757276"/>
          <a:ext cx="4297680" cy="4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813372" y="2455819"/>
            <a:ext cx="1214845" cy="369332"/>
          </a:xfrm>
          <a:prstGeom prst="rect">
            <a:avLst/>
          </a:prstGeom>
          <a:noFill/>
        </p:spPr>
        <p:txBody>
          <a:bodyPr wrap="square" rtlCol="0">
            <a:spAutoFit/>
          </a:bodyPr>
          <a:lstStyle/>
          <a:p>
            <a:r>
              <a:rPr lang="en-US" dirty="0" smtClean="0">
                <a:solidFill>
                  <a:schemeClr val="bg1"/>
                </a:solidFill>
              </a:rPr>
              <a:t>bffff081</a:t>
            </a:r>
            <a:endParaRPr lang="en-US" dirty="0">
              <a:solidFill>
                <a:schemeClr val="bg1"/>
              </a:solidFill>
            </a:endParaRPr>
          </a:p>
        </p:txBody>
      </p:sp>
      <p:sp>
        <p:nvSpPr>
          <p:cNvPr id="12" name="TextBox 11"/>
          <p:cNvSpPr txBox="1"/>
          <p:nvPr/>
        </p:nvSpPr>
        <p:spPr>
          <a:xfrm>
            <a:off x="5754192" y="3231830"/>
            <a:ext cx="1214845" cy="369332"/>
          </a:xfrm>
          <a:prstGeom prst="rect">
            <a:avLst/>
          </a:prstGeom>
          <a:noFill/>
        </p:spPr>
        <p:txBody>
          <a:bodyPr wrap="square" rtlCol="0">
            <a:spAutoFit/>
          </a:bodyPr>
          <a:lstStyle/>
          <a:p>
            <a:r>
              <a:rPr lang="en-US" dirty="0" smtClean="0">
                <a:solidFill>
                  <a:schemeClr val="bg1"/>
                </a:solidFill>
              </a:rPr>
              <a:t>bffff082</a:t>
            </a:r>
            <a:endParaRPr lang="en-US" dirty="0">
              <a:solidFill>
                <a:schemeClr val="bg1"/>
              </a:solidFill>
            </a:endParaRPr>
          </a:p>
        </p:txBody>
      </p:sp>
      <p:sp>
        <p:nvSpPr>
          <p:cNvPr id="13" name="TextBox 12"/>
          <p:cNvSpPr txBox="1"/>
          <p:nvPr/>
        </p:nvSpPr>
        <p:spPr>
          <a:xfrm>
            <a:off x="6969037" y="3554996"/>
            <a:ext cx="1214845" cy="369332"/>
          </a:xfrm>
          <a:prstGeom prst="rect">
            <a:avLst/>
          </a:prstGeom>
          <a:noFill/>
        </p:spPr>
        <p:txBody>
          <a:bodyPr wrap="square" rtlCol="0">
            <a:spAutoFit/>
          </a:bodyPr>
          <a:lstStyle/>
          <a:p>
            <a:r>
              <a:rPr lang="en-US" dirty="0">
                <a:solidFill>
                  <a:schemeClr val="bg1"/>
                </a:solidFill>
              </a:rPr>
              <a:t>b64d4002</a:t>
            </a:r>
          </a:p>
        </p:txBody>
      </p:sp>
      <p:sp>
        <p:nvSpPr>
          <p:cNvPr id="14" name="TextBox 13"/>
          <p:cNvSpPr txBox="1"/>
          <p:nvPr/>
        </p:nvSpPr>
        <p:spPr>
          <a:xfrm>
            <a:off x="5872297" y="5534070"/>
            <a:ext cx="715193" cy="369332"/>
          </a:xfrm>
          <a:prstGeom prst="rect">
            <a:avLst/>
          </a:prstGeom>
          <a:noFill/>
        </p:spPr>
        <p:txBody>
          <a:bodyPr wrap="square" rtlCol="0">
            <a:spAutoFit/>
          </a:bodyPr>
          <a:lstStyle/>
          <a:p>
            <a:r>
              <a:rPr lang="en-US" dirty="0" smtClean="0">
                <a:solidFill>
                  <a:schemeClr val="bg1"/>
                </a:solidFill>
              </a:rPr>
              <a:t>EAX</a:t>
            </a:r>
            <a:endParaRPr lang="en-US" dirty="0">
              <a:solidFill>
                <a:schemeClr val="bg1"/>
              </a:solidFill>
            </a:endParaRPr>
          </a:p>
        </p:txBody>
      </p:sp>
      <p:sp>
        <p:nvSpPr>
          <p:cNvPr id="15" name="TextBox 14"/>
          <p:cNvSpPr txBox="1"/>
          <p:nvPr/>
        </p:nvSpPr>
        <p:spPr>
          <a:xfrm>
            <a:off x="6837316" y="5534070"/>
            <a:ext cx="715193" cy="369332"/>
          </a:xfrm>
          <a:prstGeom prst="rect">
            <a:avLst/>
          </a:prstGeom>
          <a:noFill/>
        </p:spPr>
        <p:txBody>
          <a:bodyPr wrap="square" rtlCol="0">
            <a:spAutoFit/>
          </a:bodyPr>
          <a:lstStyle/>
          <a:p>
            <a:r>
              <a:rPr lang="en-US" dirty="0" smtClean="0">
                <a:solidFill>
                  <a:schemeClr val="bg1"/>
                </a:solidFill>
              </a:rPr>
              <a:t>EDX</a:t>
            </a:r>
            <a:endParaRPr lang="en-US" dirty="0">
              <a:solidFill>
                <a:schemeClr val="bg1"/>
              </a:solidFill>
            </a:endParaRPr>
          </a:p>
        </p:txBody>
      </p:sp>
      <p:sp>
        <p:nvSpPr>
          <p:cNvPr id="16" name="TextBox 15"/>
          <p:cNvSpPr txBox="1"/>
          <p:nvPr/>
        </p:nvSpPr>
        <p:spPr>
          <a:xfrm>
            <a:off x="7896496" y="5534460"/>
            <a:ext cx="715193" cy="369332"/>
          </a:xfrm>
          <a:prstGeom prst="rect">
            <a:avLst/>
          </a:prstGeom>
          <a:noFill/>
        </p:spPr>
        <p:txBody>
          <a:bodyPr wrap="square" rtlCol="0">
            <a:spAutoFit/>
          </a:bodyPr>
          <a:lstStyle/>
          <a:p>
            <a:r>
              <a:rPr lang="en-US" dirty="0" smtClean="0">
                <a:solidFill>
                  <a:schemeClr val="bg1"/>
                </a:solidFill>
              </a:rPr>
              <a:t>ESI</a:t>
            </a:r>
            <a:endParaRPr lang="en-US" dirty="0">
              <a:solidFill>
                <a:schemeClr val="bg1"/>
              </a:solidFill>
            </a:endParaRPr>
          </a:p>
        </p:txBody>
      </p:sp>
      <p:graphicFrame>
        <p:nvGraphicFramePr>
          <p:cNvPr id="17" name="Diagram 16"/>
          <p:cNvGraphicFramePr/>
          <p:nvPr>
            <p:extLst>
              <p:ext uri="{D42A27DB-BD31-4B8C-83A1-F6EECF244321}">
                <p14:modId xmlns:p14="http://schemas.microsoft.com/office/powerpoint/2010/main" val="1553037666"/>
              </p:ext>
            </p:extLst>
          </p:nvPr>
        </p:nvGraphicFramePr>
        <p:xfrm>
          <a:off x="195943" y="1636530"/>
          <a:ext cx="1658983" cy="16378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oup 17"/>
          <p:cNvGrpSpPr/>
          <p:nvPr/>
        </p:nvGrpSpPr>
        <p:grpSpPr>
          <a:xfrm rot="3105872">
            <a:off x="2260416" y="2088158"/>
            <a:ext cx="453090" cy="995612"/>
            <a:chOff x="1678756" y="1745774"/>
            <a:chExt cx="579336" cy="790625"/>
          </a:xfrm>
        </p:grpSpPr>
        <p:sp>
          <p:nvSpPr>
            <p:cNvPr id="19" name="Right Arrow 18"/>
            <p:cNvSpPr/>
            <p:nvPr/>
          </p:nvSpPr>
          <p:spPr>
            <a:xfrm rot="18871574">
              <a:off x="1573111" y="1851419"/>
              <a:ext cx="790625" cy="57933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Right Arrow 4"/>
            <p:cNvSpPr/>
            <p:nvPr/>
          </p:nvSpPr>
          <p:spPr>
            <a:xfrm rot="18871574">
              <a:off x="1599074" y="2029240"/>
              <a:ext cx="616824" cy="347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cxnSp>
        <p:nvCxnSpPr>
          <p:cNvPr id="22" name="Straight Connector 21"/>
          <p:cNvCxnSpPr/>
          <p:nvPr/>
        </p:nvCxnSpPr>
        <p:spPr>
          <a:xfrm flipH="1">
            <a:off x="5277394" y="1572610"/>
            <a:ext cx="13063" cy="469756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0950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0" y="1856510"/>
            <a:ext cx="8742219" cy="665018"/>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1256" y="214277"/>
            <a:ext cx="8882743" cy="6647974"/>
          </a:xfrm>
          <a:prstGeom prst="rect">
            <a:avLst/>
          </a:prstGeom>
        </p:spPr>
        <p:txBody>
          <a:bodyPr wrap="square">
            <a:spAutoFit/>
          </a:bodyPr>
          <a:lstStyle/>
          <a:p>
            <a:r>
              <a:rPr lang="en-US" sz="1600" b="1" dirty="0">
                <a:solidFill>
                  <a:srgbClr val="0000FF"/>
                </a:solidFill>
                <a:latin typeface="Verdana" pitchFamily="34" charset="0"/>
                <a:ea typeface="Verdana" pitchFamily="34" charset="0"/>
                <a:cs typeface="Verdana" pitchFamily="34" charset="0"/>
              </a:rPr>
              <a:t>#include</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a:t>
            </a:r>
            <a:r>
              <a:rPr lang="en-US" sz="1600" b="1" dirty="0" err="1">
                <a:solidFill>
                  <a:srgbClr val="A31515"/>
                </a:solidFill>
                <a:latin typeface="Verdana" pitchFamily="34" charset="0"/>
                <a:ea typeface="Verdana" pitchFamily="34" charset="0"/>
                <a:cs typeface="Verdana" pitchFamily="34" charset="0"/>
              </a:rPr>
              <a:t>pin.H</a:t>
            </a:r>
            <a:r>
              <a:rPr lang="en-US" sz="1600" b="1" dirty="0">
                <a:solidFill>
                  <a:srgbClr val="A31515"/>
                </a:solidFill>
                <a:latin typeface="Verdana" pitchFamily="34" charset="0"/>
                <a:ea typeface="Verdana" pitchFamily="34" charset="0"/>
                <a:cs typeface="Verdana" pitchFamily="34" charset="0"/>
              </a:rPr>
              <a:t>"</a:t>
            </a:r>
          </a:p>
          <a:p>
            <a:r>
              <a:rPr lang="en-US" sz="1600" b="1" dirty="0">
                <a:solidFill>
                  <a:srgbClr val="0000FF"/>
                </a:solidFill>
                <a:latin typeface="Verdana" pitchFamily="34" charset="0"/>
                <a:ea typeface="Verdana" pitchFamily="34" charset="0"/>
                <a:cs typeface="Verdana" pitchFamily="34" charset="0"/>
              </a:rPr>
              <a:t>#include</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&lt;</a:t>
            </a:r>
            <a:r>
              <a:rPr lang="en-US" sz="1600" b="1" dirty="0" err="1">
                <a:solidFill>
                  <a:srgbClr val="A31515"/>
                </a:solidFill>
                <a:latin typeface="Verdana" pitchFamily="34" charset="0"/>
                <a:ea typeface="Verdana" pitchFamily="34" charset="0"/>
                <a:cs typeface="Verdana" pitchFamily="34" charset="0"/>
              </a:rPr>
              <a:t>iostream</a:t>
            </a:r>
            <a:r>
              <a:rPr lang="en-US" sz="1600" b="1" dirty="0">
                <a:solidFill>
                  <a:srgbClr val="A31515"/>
                </a:solidFill>
                <a:latin typeface="Verdana" pitchFamily="34" charset="0"/>
                <a:ea typeface="Verdana" pitchFamily="34" charset="0"/>
                <a:cs typeface="Verdana" pitchFamily="34" charset="0"/>
              </a:rPr>
              <a:t>&gt;</a:t>
            </a:r>
          </a:p>
          <a:p>
            <a:r>
              <a:rPr lang="en-US" sz="1600" b="1" dirty="0">
                <a:solidFill>
                  <a:srgbClr val="0000FF"/>
                </a:solidFill>
                <a:latin typeface="Verdana" pitchFamily="34" charset="0"/>
                <a:ea typeface="Verdana" pitchFamily="34" charset="0"/>
                <a:cs typeface="Verdana" pitchFamily="34" charset="0"/>
              </a:rPr>
              <a:t>#include</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&lt;</a:t>
            </a:r>
            <a:r>
              <a:rPr lang="en-US" sz="1600" b="1" dirty="0" err="1">
                <a:solidFill>
                  <a:srgbClr val="A31515"/>
                </a:solidFill>
                <a:latin typeface="Verdana" pitchFamily="34" charset="0"/>
                <a:ea typeface="Verdana" pitchFamily="34" charset="0"/>
                <a:cs typeface="Verdana" pitchFamily="34" charset="0"/>
              </a:rPr>
              <a:t>fstream</a:t>
            </a:r>
            <a:r>
              <a:rPr lang="en-US" sz="1600" b="1" dirty="0">
                <a:solidFill>
                  <a:srgbClr val="A31515"/>
                </a:solidFill>
                <a:latin typeface="Verdana" pitchFamily="34" charset="0"/>
                <a:ea typeface="Verdana" pitchFamily="34" charset="0"/>
                <a:cs typeface="Verdana" pitchFamily="34" charset="0"/>
              </a:rPr>
              <a:t>&gt;</a:t>
            </a:r>
          </a:p>
          <a:p>
            <a:r>
              <a:rPr lang="en-US" sz="1600" b="1" dirty="0">
                <a:solidFill>
                  <a:srgbClr val="0000FF"/>
                </a:solidFill>
                <a:latin typeface="Verdana" pitchFamily="34" charset="0"/>
                <a:ea typeface="Verdana" pitchFamily="34" charset="0"/>
                <a:cs typeface="Verdana" pitchFamily="34" charset="0"/>
              </a:rPr>
              <a:t>#include</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&lt;set&gt;</a:t>
            </a:r>
          </a:p>
          <a:p>
            <a:r>
              <a:rPr lang="en-US" sz="1600" b="1" dirty="0">
                <a:solidFill>
                  <a:srgbClr val="0000FF"/>
                </a:solidFill>
                <a:latin typeface="Verdana" pitchFamily="34" charset="0"/>
                <a:ea typeface="Verdana" pitchFamily="34" charset="0"/>
                <a:cs typeface="Verdana" pitchFamily="34" charset="0"/>
              </a:rPr>
              <a:t>#include</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&lt;</a:t>
            </a:r>
            <a:r>
              <a:rPr lang="en-US" sz="1600" b="1" dirty="0" err="1">
                <a:solidFill>
                  <a:srgbClr val="A31515"/>
                </a:solidFill>
                <a:latin typeface="Verdana" pitchFamily="34" charset="0"/>
                <a:ea typeface="Verdana" pitchFamily="34" charset="0"/>
                <a:cs typeface="Verdana" pitchFamily="34" charset="0"/>
              </a:rPr>
              <a:t>string.h</a:t>
            </a:r>
            <a:r>
              <a:rPr lang="en-US" sz="1600" b="1" dirty="0">
                <a:solidFill>
                  <a:srgbClr val="A31515"/>
                </a:solidFill>
                <a:latin typeface="Verdana" pitchFamily="34" charset="0"/>
                <a:ea typeface="Verdana" pitchFamily="34" charset="0"/>
                <a:cs typeface="Verdana" pitchFamily="34" charset="0"/>
              </a:rPr>
              <a:t>&gt;</a:t>
            </a:r>
          </a:p>
          <a:p>
            <a:r>
              <a:rPr lang="en-US" sz="1600" b="1" dirty="0">
                <a:solidFill>
                  <a:srgbClr val="0000FF"/>
                </a:solidFill>
                <a:latin typeface="Verdana" pitchFamily="34" charset="0"/>
                <a:ea typeface="Verdana" pitchFamily="34" charset="0"/>
                <a:cs typeface="Verdana" pitchFamily="34" charset="0"/>
              </a:rPr>
              <a:t>#include</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a:t>
            </a:r>
            <a:r>
              <a:rPr lang="en-US" sz="1600" b="1" dirty="0" err="1">
                <a:solidFill>
                  <a:srgbClr val="A31515"/>
                </a:solidFill>
                <a:latin typeface="Verdana" pitchFamily="34" charset="0"/>
                <a:ea typeface="Verdana" pitchFamily="34" charset="0"/>
                <a:cs typeface="Verdana" pitchFamily="34" charset="0"/>
              </a:rPr>
              <a:t>xed-iclass-enum.h</a:t>
            </a:r>
            <a:r>
              <a:rPr lang="en-US" sz="1600" b="1" dirty="0">
                <a:solidFill>
                  <a:srgbClr val="A31515"/>
                </a:solidFill>
                <a:latin typeface="Verdana" pitchFamily="34" charset="0"/>
                <a:ea typeface="Verdana" pitchFamily="34" charset="0"/>
                <a:cs typeface="Verdana" pitchFamily="34" charset="0"/>
              </a:rPr>
              <a:t>"</a:t>
            </a:r>
          </a:p>
          <a:p>
            <a:endParaRPr lang="en-US" sz="1600" b="1" dirty="0">
              <a:solidFill>
                <a:srgbClr val="008000"/>
              </a:solidFill>
              <a:latin typeface="Verdana" pitchFamily="34" charset="0"/>
              <a:ea typeface="Verdana" pitchFamily="34" charset="0"/>
              <a:cs typeface="Verdana" pitchFamily="34" charset="0"/>
            </a:endParaRPr>
          </a:p>
          <a:p>
            <a:r>
              <a:rPr lang="en-US" sz="1600" b="1" dirty="0">
                <a:solidFill>
                  <a:prstClr val="black"/>
                </a:solidFill>
                <a:latin typeface="Verdana" pitchFamily="34" charset="0"/>
                <a:ea typeface="Verdana" pitchFamily="34" charset="0"/>
                <a:cs typeface="Verdana" pitchFamily="34" charset="0"/>
              </a:rPr>
              <a:t>set&lt;ADDRINT&gt; </a:t>
            </a:r>
            <a:r>
              <a:rPr lang="en-US" sz="1600" b="1" dirty="0" err="1">
                <a:solidFill>
                  <a:prstClr val="black"/>
                </a:solidFill>
                <a:latin typeface="Verdana" pitchFamily="34" charset="0"/>
                <a:ea typeface="Verdana" pitchFamily="34" charset="0"/>
                <a:cs typeface="Verdana" pitchFamily="34" charset="0"/>
              </a:rPr>
              <a:t>TaintedAddrs</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8000"/>
                </a:solidFill>
                <a:latin typeface="Verdana" pitchFamily="34" charset="0"/>
                <a:ea typeface="Verdana" pitchFamily="34" charset="0"/>
                <a:cs typeface="Verdana" pitchFamily="34" charset="0"/>
              </a:rPr>
              <a:t>// tainted memory addresses</a:t>
            </a:r>
          </a:p>
          <a:p>
            <a:r>
              <a:rPr lang="en-US" sz="1600" b="1" dirty="0" err="1">
                <a:solidFill>
                  <a:srgbClr val="0000FF"/>
                </a:solidFill>
                <a:latin typeface="Verdana" pitchFamily="34" charset="0"/>
                <a:ea typeface="Verdana" pitchFamily="34" charset="0"/>
                <a:cs typeface="Verdana" pitchFamily="34" charset="0"/>
              </a:rPr>
              <a:t>bool</a:t>
            </a:r>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TaintedRegs</a:t>
            </a:r>
            <a:r>
              <a:rPr lang="en-US" sz="1600" b="1" dirty="0">
                <a:solidFill>
                  <a:prstClr val="black"/>
                </a:solidFill>
                <a:latin typeface="Verdana" pitchFamily="34" charset="0"/>
                <a:ea typeface="Verdana" pitchFamily="34" charset="0"/>
                <a:cs typeface="Verdana" pitchFamily="34" charset="0"/>
              </a:rPr>
              <a:t>[REG_LAST];  </a:t>
            </a:r>
            <a:r>
              <a:rPr lang="en-US" sz="1600" b="1" dirty="0">
                <a:solidFill>
                  <a:srgbClr val="008000"/>
                </a:solidFill>
                <a:latin typeface="Verdana" pitchFamily="34" charset="0"/>
                <a:ea typeface="Verdana" pitchFamily="34" charset="0"/>
                <a:cs typeface="Verdana" pitchFamily="34" charset="0"/>
              </a:rPr>
              <a:t>// tainted registers</a:t>
            </a:r>
          </a:p>
          <a:p>
            <a:r>
              <a:rPr lang="en-US" sz="1600" b="1" dirty="0" err="1">
                <a:solidFill>
                  <a:prstClr val="black"/>
                </a:solidFill>
                <a:latin typeface="Verdana" pitchFamily="34" charset="0"/>
                <a:ea typeface="Verdana" pitchFamily="34" charset="0"/>
                <a:cs typeface="Verdana" pitchFamily="34" charset="0"/>
              </a:rPr>
              <a:t>std</a:t>
            </a:r>
            <a:r>
              <a:rPr lang="en-US" sz="1600" b="1" dirty="0">
                <a:solidFill>
                  <a:prstClr val="black"/>
                </a:solidFill>
                <a:latin typeface="Verdana" pitchFamily="34" charset="0"/>
                <a:ea typeface="Verdana" pitchFamily="34" charset="0"/>
                <a:cs typeface="Verdana" pitchFamily="34" charset="0"/>
              </a:rPr>
              <a:t>::</a:t>
            </a:r>
            <a:r>
              <a:rPr lang="en-US" sz="1600" b="1" dirty="0" err="1">
                <a:solidFill>
                  <a:prstClr val="black"/>
                </a:solidFill>
                <a:latin typeface="Verdana" pitchFamily="34" charset="0"/>
                <a:ea typeface="Verdana" pitchFamily="34" charset="0"/>
                <a:cs typeface="Verdana" pitchFamily="34" charset="0"/>
              </a:rPr>
              <a:t>ofstream</a:t>
            </a:r>
            <a:r>
              <a:rPr lang="en-US" sz="1600" b="1" dirty="0">
                <a:solidFill>
                  <a:prstClr val="black"/>
                </a:solidFill>
                <a:latin typeface="Verdana" pitchFamily="34" charset="0"/>
                <a:ea typeface="Verdana" pitchFamily="34" charset="0"/>
                <a:cs typeface="Verdana" pitchFamily="34" charset="0"/>
              </a:rPr>
              <a:t> out;           </a:t>
            </a:r>
            <a:r>
              <a:rPr lang="en-US" sz="1600" b="1" dirty="0">
                <a:solidFill>
                  <a:srgbClr val="008000"/>
                </a:solidFill>
                <a:latin typeface="Verdana" pitchFamily="34" charset="0"/>
                <a:ea typeface="Verdana" pitchFamily="34" charset="0"/>
                <a:cs typeface="Verdana" pitchFamily="34" charset="0"/>
              </a:rPr>
              <a:t>// output file</a:t>
            </a:r>
          </a:p>
          <a:p>
            <a:endParaRPr lang="en-US" sz="1600" b="1" dirty="0">
              <a:solidFill>
                <a:srgbClr val="008000"/>
              </a:solidFill>
              <a:latin typeface="Verdana" pitchFamily="34" charset="0"/>
              <a:ea typeface="Verdana" pitchFamily="34" charset="0"/>
              <a:cs typeface="Verdana" pitchFamily="34" charset="0"/>
            </a:endParaRPr>
          </a:p>
          <a:p>
            <a:r>
              <a:rPr lang="en-US" sz="1600" b="1" dirty="0" smtClean="0">
                <a:solidFill>
                  <a:prstClr val="black"/>
                </a:solidFill>
                <a:latin typeface="Verdana" pitchFamily="34" charset="0"/>
                <a:ea typeface="Verdana" pitchFamily="34" charset="0"/>
                <a:cs typeface="Verdana" pitchFamily="34" charset="0"/>
              </a:rPr>
              <a:t>KNOB&lt;string</a:t>
            </a:r>
            <a:r>
              <a:rPr lang="en-US" sz="1600" b="1" dirty="0">
                <a:solidFill>
                  <a:prstClr val="black"/>
                </a:solidFill>
                <a:latin typeface="Verdana" pitchFamily="34" charset="0"/>
                <a:ea typeface="Verdana" pitchFamily="34" charset="0"/>
                <a:cs typeface="Verdana" pitchFamily="34" charset="0"/>
              </a:rPr>
              <a:t>&gt; </a:t>
            </a:r>
            <a:r>
              <a:rPr lang="en-US" sz="1600" b="1" dirty="0" err="1">
                <a:solidFill>
                  <a:prstClr val="black"/>
                </a:solidFill>
                <a:latin typeface="Verdana" pitchFamily="34" charset="0"/>
                <a:ea typeface="Verdana" pitchFamily="34" charset="0"/>
                <a:cs typeface="Verdana" pitchFamily="34" charset="0"/>
              </a:rPr>
              <a:t>KnobOutputFile</a:t>
            </a:r>
            <a:r>
              <a:rPr lang="en-US" sz="1600" b="1" dirty="0">
                <a:solidFill>
                  <a:prstClr val="black"/>
                </a:solidFill>
                <a:latin typeface="Verdana" pitchFamily="34" charset="0"/>
                <a:ea typeface="Verdana" pitchFamily="34" charset="0"/>
                <a:cs typeface="Verdana" pitchFamily="34" charset="0"/>
              </a:rPr>
              <a:t>(KNOB_MODE_WRITEONCE,  </a:t>
            </a:r>
            <a:r>
              <a:rPr lang="en-US" sz="1600" b="1" dirty="0">
                <a:solidFill>
                  <a:srgbClr val="A31515"/>
                </a:solidFill>
                <a:latin typeface="Verdana" pitchFamily="34" charset="0"/>
                <a:ea typeface="Verdana" pitchFamily="34" charset="0"/>
                <a:cs typeface="Verdana" pitchFamily="34" charset="0"/>
              </a:rPr>
              <a:t>"</a:t>
            </a:r>
            <a:r>
              <a:rPr lang="en-US" sz="1600" b="1" dirty="0" err="1">
                <a:solidFill>
                  <a:srgbClr val="A31515"/>
                </a:solidFill>
                <a:latin typeface="Verdana" pitchFamily="34" charset="0"/>
                <a:ea typeface="Verdana" pitchFamily="34" charset="0"/>
                <a:cs typeface="Verdana" pitchFamily="34" charset="0"/>
              </a:rPr>
              <a:t>pintool</a:t>
            </a:r>
            <a:r>
              <a:rPr lang="en-US" sz="1600" b="1" dirty="0">
                <a:solidFill>
                  <a:srgbClr val="A31515"/>
                </a:solidFill>
                <a:latin typeface="Verdana" pitchFamily="34" charset="0"/>
                <a:ea typeface="Verdana" pitchFamily="34" charset="0"/>
                <a:cs typeface="Verdana" pitchFamily="34" charset="0"/>
              </a:rPr>
              <a:t>"</a:t>
            </a:r>
            <a:r>
              <a:rPr lang="en-US" sz="1600" b="1" dirty="0">
                <a:solidFill>
                  <a:prstClr val="black"/>
                </a:solidFill>
                <a:latin typeface="Verdana" pitchFamily="34" charset="0"/>
                <a:ea typeface="Verdana" pitchFamily="34" charset="0"/>
                <a:cs typeface="Verdana" pitchFamily="34" charset="0"/>
              </a:rPr>
              <a:t>,</a:t>
            </a: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"o"</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a:t>
            </a:r>
            <a:r>
              <a:rPr lang="en-US" sz="1600" b="1" dirty="0" err="1">
                <a:solidFill>
                  <a:srgbClr val="A31515"/>
                </a:solidFill>
                <a:latin typeface="Verdana" pitchFamily="34" charset="0"/>
                <a:ea typeface="Verdana" pitchFamily="34" charset="0"/>
                <a:cs typeface="Verdana" pitchFamily="34" charset="0"/>
              </a:rPr>
              <a:t>taint.out</a:t>
            </a:r>
            <a:r>
              <a:rPr lang="en-US" sz="1600" b="1" dirty="0">
                <a:solidFill>
                  <a:srgbClr val="A31515"/>
                </a:solidFill>
                <a:latin typeface="Verdana" pitchFamily="34" charset="0"/>
                <a:ea typeface="Verdana" pitchFamily="34" charset="0"/>
                <a:cs typeface="Verdana" pitchFamily="34" charset="0"/>
              </a:rPr>
              <a:t>"</a:t>
            </a:r>
            <a:r>
              <a:rPr lang="en-US" sz="1600" b="1" dirty="0">
                <a:solidFill>
                  <a:prstClr val="black"/>
                </a:solidFill>
                <a:latin typeface="Verdana" pitchFamily="34" charset="0"/>
                <a:ea typeface="Verdana" pitchFamily="34" charset="0"/>
                <a:cs typeface="Verdana" pitchFamily="34" charset="0"/>
              </a:rPr>
              <a:t>, </a:t>
            </a:r>
            <a:r>
              <a:rPr lang="en-US" sz="1600" b="1" dirty="0">
                <a:solidFill>
                  <a:srgbClr val="A31515"/>
                </a:solidFill>
                <a:latin typeface="Verdana" pitchFamily="34" charset="0"/>
                <a:ea typeface="Verdana" pitchFamily="34" charset="0"/>
                <a:cs typeface="Verdana" pitchFamily="34" charset="0"/>
              </a:rPr>
              <a:t>"specify file name for the output file"</a:t>
            </a:r>
            <a:r>
              <a:rPr lang="en-US" sz="1600" b="1" dirty="0">
                <a:solidFill>
                  <a:prstClr val="black"/>
                </a:solidFill>
                <a:latin typeface="Verdana" pitchFamily="34" charset="0"/>
                <a:ea typeface="Verdana" pitchFamily="34" charset="0"/>
                <a:cs typeface="Verdana" pitchFamily="34" charset="0"/>
              </a:rPr>
              <a:t>);</a:t>
            </a:r>
          </a:p>
          <a:p>
            <a:endParaRPr lang="en-US" sz="1600" b="1" dirty="0" smtClean="0">
              <a:solidFill>
                <a:srgbClr val="008000"/>
              </a:solidFill>
              <a:latin typeface="Verdana" pitchFamily="34" charset="0"/>
              <a:ea typeface="Verdana" pitchFamily="34" charset="0"/>
              <a:cs typeface="Verdana" pitchFamily="34" charset="0"/>
            </a:endParaRPr>
          </a:p>
          <a:p>
            <a:r>
              <a:rPr lang="en-US" sz="1600" b="1" dirty="0" smtClean="0">
                <a:solidFill>
                  <a:srgbClr val="008000"/>
                </a:solidFill>
                <a:latin typeface="Verdana" pitchFamily="34" charset="0"/>
                <a:ea typeface="Verdana" pitchFamily="34" charset="0"/>
                <a:cs typeface="Verdana" pitchFamily="34" charset="0"/>
              </a:rPr>
              <a:t>/*!</a:t>
            </a:r>
          </a:p>
          <a:p>
            <a:r>
              <a:rPr lang="en-US" sz="1600" b="1" dirty="0" smtClean="0">
                <a:solidFill>
                  <a:srgbClr val="008000"/>
                </a:solidFill>
                <a:latin typeface="Verdana" pitchFamily="34" charset="0"/>
                <a:ea typeface="Verdana" pitchFamily="34" charset="0"/>
                <a:cs typeface="Verdana" pitchFamily="34" charset="0"/>
              </a:rPr>
              <a:t> *  Print out help message.</a:t>
            </a:r>
          </a:p>
          <a:p>
            <a:r>
              <a:rPr lang="en-US" sz="1600" b="1" dirty="0" smtClean="0">
                <a:solidFill>
                  <a:srgbClr val="008000"/>
                </a:solidFill>
                <a:latin typeface="Verdana" pitchFamily="34" charset="0"/>
                <a:ea typeface="Verdana" pitchFamily="34" charset="0"/>
                <a:cs typeface="Verdana" pitchFamily="34" charset="0"/>
              </a:rPr>
              <a:t> */</a:t>
            </a:r>
          </a:p>
          <a:p>
            <a:r>
              <a:rPr lang="en-US" sz="1600" b="1" dirty="0" smtClean="0">
                <a:solidFill>
                  <a:prstClr val="black"/>
                </a:solidFill>
                <a:latin typeface="Verdana" pitchFamily="34" charset="0"/>
                <a:ea typeface="Verdana" pitchFamily="34" charset="0"/>
                <a:cs typeface="Verdana" pitchFamily="34" charset="0"/>
              </a:rPr>
              <a:t>INT32 </a:t>
            </a:r>
            <a:r>
              <a:rPr lang="en-US" sz="1600" b="1" dirty="0">
                <a:solidFill>
                  <a:prstClr val="black"/>
                </a:solidFill>
                <a:latin typeface="Verdana" pitchFamily="34" charset="0"/>
                <a:ea typeface="Verdana" pitchFamily="34" charset="0"/>
                <a:cs typeface="Verdana" pitchFamily="34" charset="0"/>
              </a:rPr>
              <a:t>Usage()</a:t>
            </a:r>
          </a:p>
          <a:p>
            <a:r>
              <a:rPr lang="en-US" sz="16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cerr</a:t>
            </a:r>
            <a:r>
              <a:rPr lang="en-US" sz="1400" b="1" dirty="0">
                <a:solidFill>
                  <a:prstClr val="black"/>
                </a:solidFill>
                <a:latin typeface="Verdana" pitchFamily="34" charset="0"/>
                <a:ea typeface="Verdana" pitchFamily="34" charset="0"/>
                <a:cs typeface="Verdana" pitchFamily="34" charset="0"/>
              </a:rPr>
              <a:t> &lt;&lt; </a:t>
            </a:r>
            <a:r>
              <a:rPr lang="en-US" sz="1400" b="1" dirty="0">
                <a:solidFill>
                  <a:srgbClr val="A31515"/>
                </a:solidFill>
                <a:latin typeface="Verdana" pitchFamily="34" charset="0"/>
                <a:ea typeface="Verdana" pitchFamily="34" charset="0"/>
                <a:cs typeface="Verdana" pitchFamily="34" charset="0"/>
              </a:rPr>
              <a:t>"This tool follows the taint defined by the first argument to "</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 &lt;&lt;</a:t>
            </a:r>
          </a:p>
          <a:p>
            <a:r>
              <a:rPr lang="en-US" sz="1400" b="1" dirty="0" smtClean="0">
                <a:solidFill>
                  <a:prstClr val="black"/>
                </a:solidFill>
                <a:latin typeface="Verdana" pitchFamily="34" charset="0"/>
                <a:ea typeface="Verdana" pitchFamily="34" charset="0"/>
                <a:cs typeface="Verdana" pitchFamily="34" charset="0"/>
              </a:rPr>
              <a:t>    </a:t>
            </a:r>
            <a:r>
              <a:rPr lang="en-US" sz="1400" b="1" dirty="0">
                <a:solidFill>
                  <a:srgbClr val="A31515"/>
                </a:solidFill>
                <a:latin typeface="Verdana" pitchFamily="34" charset="0"/>
                <a:ea typeface="Verdana" pitchFamily="34" charset="0"/>
                <a:cs typeface="Verdana" pitchFamily="34" charset="0"/>
              </a:rPr>
              <a:t>"the </a:t>
            </a:r>
            <a:r>
              <a:rPr lang="en-US" sz="1400" b="1" dirty="0" smtClean="0">
                <a:solidFill>
                  <a:srgbClr val="A31515"/>
                </a:solidFill>
                <a:latin typeface="Verdana" pitchFamily="34" charset="0"/>
                <a:ea typeface="Verdana" pitchFamily="34" charset="0"/>
                <a:cs typeface="Verdana" pitchFamily="34" charset="0"/>
              </a:rPr>
              <a:t>instrumented </a:t>
            </a:r>
            <a:r>
              <a:rPr lang="en-US" sz="1400" b="1" dirty="0">
                <a:solidFill>
                  <a:srgbClr val="A31515"/>
                </a:solidFill>
                <a:latin typeface="Verdana" pitchFamily="34" charset="0"/>
                <a:ea typeface="Verdana" pitchFamily="34" charset="0"/>
                <a:cs typeface="Verdana" pitchFamily="34" charset="0"/>
              </a:rPr>
              <a:t>program command line and outputs details to a file"</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a:t>
            </a:r>
            <a:endParaRPr lang="en-US" sz="1400" b="1" dirty="0">
              <a:solidFill>
                <a:prstClr val="black"/>
              </a:solidFill>
              <a:latin typeface="Verdana" pitchFamily="34" charset="0"/>
              <a:ea typeface="Verdana" pitchFamily="34" charset="0"/>
              <a:cs typeface="Verdana" pitchFamily="34" charset="0"/>
            </a:endParaRPr>
          </a:p>
          <a:p>
            <a:endParaRPr lang="en-US" sz="1600" b="1" dirty="0">
              <a:solidFill>
                <a:prstClr val="black"/>
              </a:solidFill>
              <a:latin typeface="Verdana" pitchFamily="34" charset="0"/>
              <a:ea typeface="Verdana" pitchFamily="34" charset="0"/>
              <a:cs typeface="Verdana" pitchFamily="34" charset="0"/>
            </a:endParaRPr>
          </a:p>
          <a:p>
            <a:r>
              <a:rPr lang="en-US" sz="1600" b="1" dirty="0">
                <a:solidFill>
                  <a:prstClr val="black"/>
                </a:solidFill>
                <a:latin typeface="Verdana" pitchFamily="34" charset="0"/>
                <a:ea typeface="Verdana" pitchFamily="34" charset="0"/>
                <a:cs typeface="Verdana" pitchFamily="34" charset="0"/>
              </a:rPr>
              <a:t>    </a:t>
            </a:r>
            <a:r>
              <a:rPr lang="en-US" sz="1600" b="1" dirty="0" err="1">
                <a:solidFill>
                  <a:prstClr val="black"/>
                </a:solidFill>
                <a:latin typeface="Verdana" pitchFamily="34" charset="0"/>
                <a:ea typeface="Verdana" pitchFamily="34" charset="0"/>
                <a:cs typeface="Verdana" pitchFamily="34" charset="0"/>
              </a:rPr>
              <a:t>cerr</a:t>
            </a:r>
            <a:r>
              <a:rPr lang="en-US" sz="1600" b="1" dirty="0">
                <a:solidFill>
                  <a:prstClr val="black"/>
                </a:solidFill>
                <a:latin typeface="Verdana" pitchFamily="34" charset="0"/>
                <a:ea typeface="Verdana" pitchFamily="34" charset="0"/>
                <a:cs typeface="Verdana" pitchFamily="34" charset="0"/>
              </a:rPr>
              <a:t> &lt;&lt; KNOB_BASE::</a:t>
            </a:r>
            <a:r>
              <a:rPr lang="en-US" sz="1600" b="1" dirty="0" err="1">
                <a:solidFill>
                  <a:prstClr val="black"/>
                </a:solidFill>
                <a:latin typeface="Verdana" pitchFamily="34" charset="0"/>
                <a:ea typeface="Verdana" pitchFamily="34" charset="0"/>
                <a:cs typeface="Verdana" pitchFamily="34" charset="0"/>
              </a:rPr>
              <a:t>StringKnobSummary</a:t>
            </a:r>
            <a:r>
              <a:rPr lang="en-US" sz="1600" b="1" dirty="0">
                <a:solidFill>
                  <a:prstClr val="black"/>
                </a:solidFill>
                <a:latin typeface="Verdana" pitchFamily="34" charset="0"/>
                <a:ea typeface="Verdana" pitchFamily="34" charset="0"/>
                <a:cs typeface="Verdana" pitchFamily="34" charset="0"/>
              </a:rPr>
              <a:t>() &lt;&lt; </a:t>
            </a:r>
            <a:r>
              <a:rPr lang="en-US" sz="1600" b="1" dirty="0" err="1">
                <a:solidFill>
                  <a:prstClr val="black"/>
                </a:solidFill>
                <a:latin typeface="Verdana" pitchFamily="34" charset="0"/>
                <a:ea typeface="Verdana" pitchFamily="34" charset="0"/>
                <a:cs typeface="Verdana" pitchFamily="34" charset="0"/>
              </a:rPr>
              <a:t>endl</a:t>
            </a:r>
            <a:r>
              <a:rPr lang="en-US" sz="1600" b="1" dirty="0">
                <a:solidFill>
                  <a:prstClr val="black"/>
                </a:solidFill>
                <a:latin typeface="Verdana" pitchFamily="34" charset="0"/>
                <a:ea typeface="Verdana" pitchFamily="34" charset="0"/>
                <a:cs typeface="Verdana" pitchFamily="34" charset="0"/>
              </a:rPr>
              <a:t>;</a:t>
            </a:r>
          </a:p>
          <a:p>
            <a:endParaRPr lang="en-US" sz="1600" b="1" dirty="0">
              <a:solidFill>
                <a:prstClr val="black"/>
              </a:solidFill>
              <a:latin typeface="Verdana" pitchFamily="34" charset="0"/>
              <a:ea typeface="Verdana" pitchFamily="34" charset="0"/>
              <a:cs typeface="Verdana" pitchFamily="34" charset="0"/>
            </a:endParaRPr>
          </a:p>
          <a:p>
            <a:r>
              <a:rPr lang="en-US" sz="1600" b="1" dirty="0">
                <a:solidFill>
                  <a:prstClr val="black"/>
                </a:solidFill>
                <a:latin typeface="Verdana" pitchFamily="34" charset="0"/>
                <a:ea typeface="Verdana" pitchFamily="34" charset="0"/>
                <a:cs typeface="Verdana" pitchFamily="34" charset="0"/>
              </a:rPr>
              <a:t>    </a:t>
            </a:r>
            <a:r>
              <a:rPr lang="en-US" sz="1600" b="1" dirty="0">
                <a:solidFill>
                  <a:srgbClr val="0000FF"/>
                </a:solidFill>
                <a:latin typeface="Verdana" pitchFamily="34" charset="0"/>
                <a:ea typeface="Verdana" pitchFamily="34" charset="0"/>
                <a:cs typeface="Verdana" pitchFamily="34" charset="0"/>
              </a:rPr>
              <a:t>return</a:t>
            </a:r>
            <a:r>
              <a:rPr lang="en-US" sz="1600" b="1" dirty="0">
                <a:solidFill>
                  <a:prstClr val="black"/>
                </a:solidFill>
                <a:latin typeface="Verdana" pitchFamily="34" charset="0"/>
                <a:ea typeface="Verdana" pitchFamily="34" charset="0"/>
                <a:cs typeface="Verdana" pitchFamily="34" charset="0"/>
              </a:rPr>
              <a:t> -1;</a:t>
            </a:r>
          </a:p>
          <a:p>
            <a:r>
              <a:rPr lang="en-US" sz="1600" b="1" dirty="0">
                <a:solidFill>
                  <a:prstClr val="black"/>
                </a:solidFill>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24824230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7" y="3810000"/>
            <a:ext cx="8742219" cy="2448471"/>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567" y="133717"/>
            <a:ext cx="8921930" cy="6124754"/>
          </a:xfrm>
          <a:prstGeom prst="rect">
            <a:avLst/>
          </a:prstGeom>
        </p:spPr>
        <p:txBody>
          <a:bodyPr wrap="square">
            <a:spAutoFit/>
          </a:bodyPr>
          <a:lstStyle/>
          <a:p>
            <a:r>
              <a:rPr lang="en-US" sz="1400" b="1" dirty="0" smtClean="0">
                <a:solidFill>
                  <a:prstClr val="black"/>
                </a:solidFill>
                <a:latin typeface="Verdana" pitchFamily="34" charset="0"/>
                <a:ea typeface="Verdana" pitchFamily="34" charset="0"/>
                <a:cs typeface="Verdana" pitchFamily="34" charset="0"/>
              </a:rPr>
              <a:t>VOID </a:t>
            </a:r>
            <a:r>
              <a:rPr lang="en-US" sz="1400" b="1" dirty="0" err="1">
                <a:solidFill>
                  <a:prstClr val="black"/>
                </a:solidFill>
                <a:latin typeface="Verdana" pitchFamily="34" charset="0"/>
                <a:ea typeface="Verdana" pitchFamily="34" charset="0"/>
                <a:cs typeface="Verdana" pitchFamily="34" charset="0"/>
              </a:rPr>
              <a:t>DumpTaint</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out &lt;&lt;  </a:t>
            </a:r>
            <a:r>
              <a:rPr lang="en-US" sz="1400" b="1" dirty="0" smtClean="0">
                <a:solidFill>
                  <a:srgbClr val="A31515"/>
                </a:solidFill>
                <a:latin typeface="Verdana" pitchFamily="34" charset="0"/>
                <a:ea typeface="Verdana" pitchFamily="34" charset="0"/>
                <a:cs typeface="Verdana" pitchFamily="34" charset="0"/>
              </a:rPr>
              <a:t>"======================================"</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out </a:t>
            </a:r>
            <a:r>
              <a:rPr lang="en-US" sz="1400" b="1" dirty="0">
                <a:solidFill>
                  <a:prstClr val="black"/>
                </a:solidFill>
                <a:latin typeface="Verdana" pitchFamily="34" charset="0"/>
                <a:ea typeface="Verdana" pitchFamily="34" charset="0"/>
                <a:cs typeface="Verdana" pitchFamily="34" charset="0"/>
              </a:rPr>
              <a:t>&lt;&lt;  </a:t>
            </a:r>
            <a:r>
              <a:rPr lang="en-US" sz="1400" b="1" dirty="0">
                <a:solidFill>
                  <a:srgbClr val="A31515"/>
                </a:solidFill>
                <a:latin typeface="Verdana" pitchFamily="34" charset="0"/>
                <a:ea typeface="Verdana" pitchFamily="34" charset="0"/>
                <a:cs typeface="Verdana" pitchFamily="34" charset="0"/>
              </a:rPr>
              <a:t>"Tainted Memory: "</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set&lt;ADDRINT&gt;::iterator it;</a:t>
            </a:r>
          </a:p>
          <a:p>
            <a:r>
              <a:rPr lang="en-US" sz="1400" b="1" dirty="0" smtClean="0">
                <a:solidFill>
                  <a:srgbClr val="0000FF"/>
                </a:solidFill>
                <a:latin typeface="Verdana" pitchFamily="34" charset="0"/>
                <a:ea typeface="Verdana" pitchFamily="34" charset="0"/>
                <a:cs typeface="Verdana" pitchFamily="34" charset="0"/>
              </a:rPr>
              <a:t>    for</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it=</a:t>
            </a:r>
            <a:r>
              <a:rPr lang="en-US" sz="1400" b="1" dirty="0" err="1">
                <a:solidFill>
                  <a:prstClr val="black"/>
                </a:solidFill>
                <a:latin typeface="Verdana" pitchFamily="34" charset="0"/>
                <a:ea typeface="Verdana" pitchFamily="34" charset="0"/>
                <a:cs typeface="Verdana" pitchFamily="34" charset="0"/>
              </a:rPr>
              <a:t>TaintedAddrs.begin</a:t>
            </a:r>
            <a:r>
              <a:rPr lang="en-US" sz="1400" b="1" dirty="0">
                <a:solidFill>
                  <a:prstClr val="black"/>
                </a:solidFill>
                <a:latin typeface="Verdana" pitchFamily="34" charset="0"/>
                <a:ea typeface="Verdana" pitchFamily="34" charset="0"/>
                <a:cs typeface="Verdana" pitchFamily="34" charset="0"/>
              </a:rPr>
              <a:t>() ; it != </a:t>
            </a:r>
            <a:r>
              <a:rPr lang="en-US" sz="1400" b="1" dirty="0" err="1">
                <a:solidFill>
                  <a:prstClr val="black"/>
                </a:solidFill>
                <a:latin typeface="Verdana" pitchFamily="34" charset="0"/>
                <a:ea typeface="Verdana" pitchFamily="34" charset="0"/>
                <a:cs typeface="Verdana" pitchFamily="34" charset="0"/>
              </a:rPr>
              <a:t>TaintedAddrs.end</a:t>
            </a:r>
            <a:r>
              <a:rPr lang="en-US" sz="1400" b="1" dirty="0">
                <a:solidFill>
                  <a:prstClr val="black"/>
                </a:solidFill>
                <a:latin typeface="Verdana" pitchFamily="34" charset="0"/>
                <a:ea typeface="Verdana" pitchFamily="34" charset="0"/>
                <a:cs typeface="Verdana" pitchFamily="34" charset="0"/>
              </a:rPr>
              <a:t>(); it++ )</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out &lt;&lt; </a:t>
            </a:r>
            <a:r>
              <a:rPr lang="en-US" sz="1400" b="1" dirty="0">
                <a:solidFill>
                  <a:srgbClr val="A31515"/>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&lt;&lt; *it;</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out </a:t>
            </a:r>
            <a:r>
              <a:rPr lang="en-US" sz="1400" b="1" dirty="0">
                <a:solidFill>
                  <a:prstClr val="black"/>
                </a:solidFill>
                <a:latin typeface="Verdana" pitchFamily="34" charset="0"/>
                <a:ea typeface="Verdana" pitchFamily="34" charset="0"/>
                <a:cs typeface="Verdana" pitchFamily="34" charset="0"/>
              </a:rPr>
              <a:t>&lt;&lt;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 &lt;&lt; </a:t>
            </a:r>
            <a:r>
              <a:rPr lang="en-US" sz="1400" b="1" dirty="0">
                <a:solidFill>
                  <a:srgbClr val="A31515"/>
                </a:solidFill>
                <a:latin typeface="Verdana" pitchFamily="34" charset="0"/>
                <a:ea typeface="Verdana" pitchFamily="34" charset="0"/>
                <a:cs typeface="Verdana" pitchFamily="34" charset="0"/>
              </a:rPr>
              <a:t>"***"</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 &lt;&lt; </a:t>
            </a:r>
            <a:r>
              <a:rPr lang="en-US" sz="1400" b="1" dirty="0">
                <a:solidFill>
                  <a:srgbClr val="A31515"/>
                </a:solidFill>
                <a:latin typeface="Verdana" pitchFamily="34" charset="0"/>
                <a:ea typeface="Verdana" pitchFamily="34" charset="0"/>
                <a:cs typeface="Verdana" pitchFamily="34" charset="0"/>
              </a:rPr>
              <a:t>"Tainted </a:t>
            </a:r>
            <a:r>
              <a:rPr lang="en-US" sz="1400" b="1" dirty="0" err="1">
                <a:solidFill>
                  <a:srgbClr val="A31515"/>
                </a:solidFill>
                <a:latin typeface="Verdana" pitchFamily="34" charset="0"/>
                <a:ea typeface="Verdana" pitchFamily="34" charset="0"/>
                <a:cs typeface="Verdana" pitchFamily="34" charset="0"/>
              </a:rPr>
              <a:t>Regs</a:t>
            </a:r>
            <a:r>
              <a:rPr lang="en-US" sz="1400" b="1" dirty="0">
                <a:solidFill>
                  <a:srgbClr val="A31515"/>
                </a:solidFill>
                <a:latin typeface="Verdana" pitchFamily="34" charset="0"/>
                <a:ea typeface="Verdana" pitchFamily="34" charset="0"/>
                <a:cs typeface="Verdana" pitchFamily="34" charset="0"/>
              </a:rPr>
              <a:t>:"</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nn-NO" sz="1400" b="1" dirty="0" smtClean="0">
                <a:solidFill>
                  <a:srgbClr val="0000FF"/>
                </a:solidFill>
                <a:latin typeface="Verdana" pitchFamily="34" charset="0"/>
                <a:ea typeface="Verdana" pitchFamily="34" charset="0"/>
                <a:cs typeface="Verdana" pitchFamily="34" charset="0"/>
              </a:rPr>
              <a:t>    for</a:t>
            </a:r>
            <a:r>
              <a:rPr lang="nn-NO" sz="1400" b="1" dirty="0" smtClean="0">
                <a:solidFill>
                  <a:prstClr val="black"/>
                </a:solidFill>
                <a:latin typeface="Verdana" pitchFamily="34" charset="0"/>
                <a:ea typeface="Verdana" pitchFamily="34" charset="0"/>
                <a:cs typeface="Verdana" pitchFamily="34" charset="0"/>
              </a:rPr>
              <a:t> (</a:t>
            </a:r>
            <a:r>
              <a:rPr lang="nn-NO" sz="1400" b="1" dirty="0" smtClean="0">
                <a:solidFill>
                  <a:srgbClr val="0000FF"/>
                </a:solidFill>
                <a:latin typeface="Verdana" pitchFamily="34" charset="0"/>
                <a:ea typeface="Verdana" pitchFamily="34" charset="0"/>
                <a:cs typeface="Verdana" pitchFamily="34" charset="0"/>
              </a:rPr>
              <a:t>int</a:t>
            </a:r>
            <a:r>
              <a:rPr lang="nn-NO" sz="1400" b="1" dirty="0" smtClean="0">
                <a:solidFill>
                  <a:prstClr val="black"/>
                </a:solidFill>
                <a:latin typeface="Verdana" pitchFamily="34" charset="0"/>
                <a:ea typeface="Verdana" pitchFamily="34" charset="0"/>
                <a:cs typeface="Verdana" pitchFamily="34" charset="0"/>
              </a:rPr>
              <a:t> i=0; i &lt; REG_LAST; i++)   {</a:t>
            </a:r>
          </a:p>
          <a:p>
            <a:r>
              <a:rPr lang="nn-NO" sz="1400" b="1" dirty="0">
                <a:solidFill>
                  <a:prstClr val="black"/>
                </a:solidFill>
                <a:latin typeface="Verdana" pitchFamily="34" charset="0"/>
                <a:ea typeface="Verdana" pitchFamily="34" charset="0"/>
                <a:cs typeface="Verdana" pitchFamily="34" charset="0"/>
              </a:rPr>
              <a:t> </a:t>
            </a:r>
            <a:r>
              <a:rPr lang="nn-NO" sz="1400" b="1" dirty="0" smtClean="0">
                <a:solidFill>
                  <a:prstClr val="black"/>
                </a:solidFill>
                <a:latin typeface="Verdana" pitchFamily="34" charset="0"/>
                <a:ea typeface="Verdana" pitchFamily="34" charset="0"/>
                <a:cs typeface="Verdana" pitchFamily="34" charset="0"/>
              </a:rPr>
              <a:t>       </a:t>
            </a:r>
            <a:r>
              <a:rPr lang="en-US" sz="1400" b="1" dirty="0" smtClean="0">
                <a:solidFill>
                  <a:srgbClr val="0000FF"/>
                </a:solidFill>
                <a:latin typeface="Verdana" pitchFamily="34" charset="0"/>
                <a:ea typeface="Verdana" pitchFamily="34" charset="0"/>
                <a:cs typeface="Verdana" pitchFamily="34" charset="0"/>
              </a:rPr>
              <a:t>if</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TaintedRegs</a:t>
            </a:r>
            <a:r>
              <a:rPr lang="en-US" sz="1400" b="1" dirty="0">
                <a:solidFill>
                  <a:prstClr val="black"/>
                </a:solidFill>
                <a:latin typeface="Verdana" pitchFamily="34" charset="0"/>
                <a:ea typeface="Verdana" pitchFamily="34" charset="0"/>
                <a:cs typeface="Verdana" pitchFamily="34" charset="0"/>
              </a:rPr>
              <a:t>[i</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out </a:t>
            </a:r>
            <a:r>
              <a:rPr lang="en-US" sz="1400" b="1" dirty="0">
                <a:solidFill>
                  <a:prstClr val="black"/>
                </a:solidFill>
                <a:latin typeface="Verdana" pitchFamily="34" charset="0"/>
                <a:ea typeface="Verdana" pitchFamily="34" charset="0"/>
                <a:cs typeface="Verdana" pitchFamily="34" charset="0"/>
              </a:rPr>
              <a:t>&lt;&lt; </a:t>
            </a:r>
            <a:r>
              <a:rPr lang="en-US" sz="1400" b="1" dirty="0" err="1">
                <a:solidFill>
                  <a:prstClr val="black"/>
                </a:solidFill>
                <a:latin typeface="Verdana" pitchFamily="34" charset="0"/>
                <a:ea typeface="Verdana" pitchFamily="34" charset="0"/>
                <a:cs typeface="Verdana" pitchFamily="34" charset="0"/>
              </a:rPr>
              <a:t>REG_StringShort</a:t>
            </a:r>
            <a:r>
              <a:rPr lang="en-US" sz="1400" b="1" dirty="0">
                <a:solidFill>
                  <a:prstClr val="black"/>
                </a:solidFill>
                <a:latin typeface="Verdana" pitchFamily="34" charset="0"/>
                <a:ea typeface="Verdana" pitchFamily="34" charset="0"/>
                <a:cs typeface="Verdana" pitchFamily="34" charset="0"/>
              </a:rPr>
              <a:t>((REG)i</a:t>
            </a:r>
            <a:r>
              <a:rPr lang="en-US" sz="1400" b="1" dirty="0" smtClean="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out </a:t>
            </a:r>
            <a:r>
              <a:rPr lang="en-US" sz="1400" b="1" dirty="0">
                <a:solidFill>
                  <a:prstClr val="black"/>
                </a:solidFill>
                <a:latin typeface="Verdana" pitchFamily="34" charset="0"/>
                <a:ea typeface="Verdana" pitchFamily="34" charset="0"/>
                <a:cs typeface="Verdana" pitchFamily="34" charset="0"/>
              </a:rPr>
              <a:t>&lt;&lt;  </a:t>
            </a:r>
            <a:r>
              <a:rPr lang="en-US" sz="1400" b="1" dirty="0" smtClean="0">
                <a:solidFill>
                  <a:srgbClr val="A31515"/>
                </a:solidFill>
                <a:latin typeface="Verdana" pitchFamily="34" charset="0"/>
                <a:ea typeface="Verdana" pitchFamily="34" charset="0"/>
                <a:cs typeface="Verdana" pitchFamily="34" charset="0"/>
              </a:rPr>
              <a:t>"======================================"</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This </a:t>
            </a:r>
            <a:r>
              <a:rPr lang="en-US" sz="1400" b="1" dirty="0" smtClean="0">
                <a:solidFill>
                  <a:srgbClr val="008000"/>
                </a:solidFill>
                <a:latin typeface="Verdana" pitchFamily="34" charset="0"/>
                <a:ea typeface="Verdana" pitchFamily="34" charset="0"/>
                <a:cs typeface="Verdana" pitchFamily="34" charset="0"/>
              </a:rPr>
              <a:t>function </a:t>
            </a:r>
            <a:r>
              <a:rPr lang="en-US" sz="1400" b="1" dirty="0">
                <a:solidFill>
                  <a:srgbClr val="008000"/>
                </a:solidFill>
                <a:latin typeface="Verdana" pitchFamily="34" charset="0"/>
                <a:ea typeface="Verdana" pitchFamily="34" charset="0"/>
                <a:cs typeface="Verdana" pitchFamily="34" charset="0"/>
              </a:rPr>
              <a:t>marks the contents of </a:t>
            </a:r>
            <a:r>
              <a:rPr lang="en-US" sz="1400" b="1" dirty="0" err="1">
                <a:solidFill>
                  <a:srgbClr val="008000"/>
                </a:solidFill>
                <a:latin typeface="Verdana" pitchFamily="34" charset="0"/>
                <a:ea typeface="Verdana" pitchFamily="34" charset="0"/>
                <a:cs typeface="Verdana" pitchFamily="34" charset="0"/>
              </a:rPr>
              <a:t>argv</a:t>
            </a:r>
            <a:r>
              <a:rPr lang="en-US" sz="1400" b="1" dirty="0">
                <a:solidFill>
                  <a:srgbClr val="008000"/>
                </a:solidFill>
                <a:latin typeface="Verdana" pitchFamily="34" charset="0"/>
                <a:ea typeface="Verdana" pitchFamily="34" charset="0"/>
                <a:cs typeface="Verdana" pitchFamily="34" charset="0"/>
              </a:rPr>
              <a:t>[1] as tainted</a:t>
            </a:r>
          </a:p>
          <a:p>
            <a:r>
              <a:rPr lang="en-US" sz="1400" b="1" dirty="0">
                <a:solidFill>
                  <a:prstClr val="black"/>
                </a:solidFill>
                <a:latin typeface="Verdana" pitchFamily="34" charset="0"/>
                <a:ea typeface="Verdana" pitchFamily="34" charset="0"/>
                <a:cs typeface="Verdana" pitchFamily="34" charset="0"/>
              </a:rPr>
              <a:t>VOID </a:t>
            </a:r>
            <a:r>
              <a:rPr lang="en-US" sz="1400" b="1" dirty="0" err="1">
                <a:solidFill>
                  <a:prstClr val="black"/>
                </a:solidFill>
                <a:latin typeface="Verdana" pitchFamily="34" charset="0"/>
                <a:ea typeface="Verdana" pitchFamily="34" charset="0"/>
                <a:cs typeface="Verdana" pitchFamily="34" charset="0"/>
              </a:rPr>
              <a:t>MainAddTaint</a:t>
            </a:r>
            <a:r>
              <a:rPr lang="en-US" sz="1400" b="1" dirty="0">
                <a:solidFill>
                  <a:prstClr val="black"/>
                </a:solidFill>
                <a:latin typeface="Verdana" pitchFamily="34" charset="0"/>
                <a:ea typeface="Verdana" pitchFamily="34" charset="0"/>
                <a:cs typeface="Verdana" pitchFamily="34" charset="0"/>
              </a:rPr>
              <a:t>(</a:t>
            </a:r>
            <a:r>
              <a:rPr lang="en-US" sz="1400" b="1" dirty="0">
                <a:solidFill>
                  <a:srgbClr val="0000FF"/>
                </a:solidFill>
                <a:latin typeface="Verdana" pitchFamily="34" charset="0"/>
                <a:ea typeface="Verdana" pitchFamily="34" charset="0"/>
                <a:cs typeface="Verdana" pitchFamily="34" charset="0"/>
              </a:rPr>
              <a:t>unsigned</a:t>
            </a:r>
            <a:r>
              <a:rPr lang="en-US" sz="1400" b="1" dirty="0">
                <a:solidFill>
                  <a:prstClr val="black"/>
                </a:solidFill>
                <a:latin typeface="Verdana" pitchFamily="34" charset="0"/>
                <a:ea typeface="Verdana" pitchFamily="34" charset="0"/>
                <a:cs typeface="Verdana" pitchFamily="34" charset="0"/>
              </a:rPr>
              <a:t> </a:t>
            </a:r>
            <a:r>
              <a:rPr lang="en-US" sz="1400" b="1" dirty="0" err="1">
                <a:solidFill>
                  <a:srgbClr val="0000FF"/>
                </a:solidFill>
                <a:latin typeface="Verdana" pitchFamily="34" charset="0"/>
                <a:ea typeface="Verdana" pitchFamily="34" charset="0"/>
                <a:cs typeface="Verdana" pitchFamily="34" charset="0"/>
              </a:rPr>
              <a:t>int</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argc</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char</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argv</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argc</a:t>
            </a:r>
            <a:r>
              <a:rPr lang="en-US" sz="1400" b="1" dirty="0">
                <a:solidFill>
                  <a:prstClr val="black"/>
                </a:solidFill>
                <a:latin typeface="Verdana" pitchFamily="34" charset="0"/>
                <a:ea typeface="Verdana" pitchFamily="34" charset="0"/>
                <a:cs typeface="Verdana" pitchFamily="34" charset="0"/>
              </a:rPr>
              <a:t> != </a:t>
            </a:r>
            <a:r>
              <a:rPr lang="en-US" sz="1400" b="1" dirty="0" smtClean="0">
                <a:solidFill>
                  <a:prstClr val="black"/>
                </a:solidFill>
                <a:latin typeface="Verdana" pitchFamily="34" charset="0"/>
                <a:ea typeface="Verdana" pitchFamily="34" charset="0"/>
                <a:cs typeface="Verdana" pitchFamily="34" charset="0"/>
              </a:rPr>
              <a:t>2)  </a:t>
            </a:r>
            <a:r>
              <a:rPr lang="en-US" sz="1400" b="1" dirty="0" smtClean="0">
                <a:solidFill>
                  <a:srgbClr val="0000FF"/>
                </a:solidFill>
                <a:latin typeface="Verdana" pitchFamily="34" charset="0"/>
                <a:ea typeface="Verdana" pitchFamily="34" charset="0"/>
                <a:cs typeface="Verdana" pitchFamily="34" charset="0"/>
              </a:rPr>
              <a:t>return</a:t>
            </a:r>
            <a:r>
              <a:rPr lang="en-US" sz="1400" b="1" dirty="0" smtClean="0">
                <a:solidFill>
                  <a:prstClr val="black"/>
                </a:solidFill>
                <a:latin typeface="Verdana" pitchFamily="34" charset="0"/>
                <a:ea typeface="Verdana" pitchFamily="34" charset="0"/>
                <a:cs typeface="Verdana" pitchFamily="34" charset="0"/>
              </a:rPr>
              <a:t>;</a:t>
            </a:r>
            <a:endParaRPr lang="en-US" sz="1400" b="1" dirty="0">
              <a:solidFill>
                <a:prstClr val="black"/>
              </a:solidFill>
              <a:latin typeface="Verdana" pitchFamily="34" charset="0"/>
              <a:ea typeface="Verdana" pitchFamily="34" charset="0"/>
              <a:cs typeface="Verdana" pitchFamily="34" charset="0"/>
            </a:endParaRP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err="1">
                <a:solidFill>
                  <a:srgbClr val="0000FF"/>
                </a:solidFill>
                <a:latin typeface="Verdana" pitchFamily="34" charset="0"/>
                <a:ea typeface="Verdana" pitchFamily="34" charset="0"/>
                <a:cs typeface="Verdana" pitchFamily="34" charset="0"/>
              </a:rPr>
              <a:t>int</a:t>
            </a:r>
            <a:r>
              <a:rPr lang="en-US" sz="1400" b="1" dirty="0">
                <a:solidFill>
                  <a:prstClr val="black"/>
                </a:solidFill>
                <a:latin typeface="Verdana" pitchFamily="34" charset="0"/>
                <a:ea typeface="Verdana" pitchFamily="34" charset="0"/>
                <a:cs typeface="Verdana" pitchFamily="34" charset="0"/>
              </a:rPr>
              <a:t> n = </a:t>
            </a:r>
            <a:r>
              <a:rPr lang="en-US" sz="1400" b="1" dirty="0" err="1">
                <a:solidFill>
                  <a:prstClr val="black"/>
                </a:solidFill>
                <a:latin typeface="Verdana" pitchFamily="34" charset="0"/>
                <a:ea typeface="Verdana" pitchFamily="34" charset="0"/>
                <a:cs typeface="Verdana" pitchFamily="34" charset="0"/>
              </a:rPr>
              <a:t>strlen</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argv</a:t>
            </a:r>
            <a:r>
              <a:rPr lang="en-US" sz="1400" b="1" dirty="0">
                <a:solidFill>
                  <a:prstClr val="black"/>
                </a:solidFill>
                <a:latin typeface="Verdana" pitchFamily="34" charset="0"/>
                <a:ea typeface="Verdana" pitchFamily="34" charset="0"/>
                <a:cs typeface="Verdana" pitchFamily="34" charset="0"/>
              </a:rPr>
              <a:t>[1]);</a:t>
            </a:r>
          </a:p>
          <a:p>
            <a:r>
              <a:rPr lang="en-US" sz="1400" b="1" dirty="0">
                <a:solidFill>
                  <a:prstClr val="black"/>
                </a:solidFill>
                <a:latin typeface="Verdana" pitchFamily="34" charset="0"/>
                <a:ea typeface="Verdana" pitchFamily="34" charset="0"/>
                <a:cs typeface="Verdana" pitchFamily="34" charset="0"/>
              </a:rPr>
              <a:t>	ADDRINT taint = (ADDRINT)</a:t>
            </a:r>
            <a:r>
              <a:rPr lang="en-US" sz="1400" b="1" dirty="0" err="1">
                <a:solidFill>
                  <a:prstClr val="black"/>
                </a:solidFill>
                <a:latin typeface="Verdana" pitchFamily="34" charset="0"/>
                <a:ea typeface="Verdana" pitchFamily="34" charset="0"/>
                <a:cs typeface="Verdana" pitchFamily="34" charset="0"/>
              </a:rPr>
              <a:t>argv</a:t>
            </a:r>
            <a:r>
              <a:rPr lang="en-US" sz="1400" b="1" dirty="0">
                <a:solidFill>
                  <a:prstClr val="black"/>
                </a:solidFill>
                <a:latin typeface="Verdana" pitchFamily="34" charset="0"/>
                <a:ea typeface="Verdana" pitchFamily="34" charset="0"/>
                <a:cs typeface="Verdana" pitchFamily="34" charset="0"/>
              </a:rPr>
              <a:t>[1];</a:t>
            </a:r>
          </a:p>
          <a:p>
            <a:endParaRPr lang="nn-NO" sz="1400" b="1" dirty="0" smtClean="0">
              <a:solidFill>
                <a:prstClr val="black"/>
              </a:solidFill>
              <a:latin typeface="Verdana" pitchFamily="34" charset="0"/>
              <a:ea typeface="Verdana" pitchFamily="34" charset="0"/>
              <a:cs typeface="Verdana" pitchFamily="34" charset="0"/>
            </a:endParaRPr>
          </a:p>
          <a:p>
            <a:r>
              <a:rPr lang="nn-NO" sz="1400" b="1" dirty="0">
                <a:solidFill>
                  <a:prstClr val="black"/>
                </a:solidFill>
                <a:latin typeface="Verdana" pitchFamily="34" charset="0"/>
                <a:ea typeface="Verdana" pitchFamily="34" charset="0"/>
                <a:cs typeface="Verdana" pitchFamily="34" charset="0"/>
              </a:rPr>
              <a:t>	</a:t>
            </a:r>
            <a:r>
              <a:rPr lang="nn-NO" sz="1400" b="1" dirty="0">
                <a:solidFill>
                  <a:srgbClr val="0000FF"/>
                </a:solidFill>
                <a:latin typeface="Verdana" pitchFamily="34" charset="0"/>
                <a:ea typeface="Verdana" pitchFamily="34" charset="0"/>
                <a:cs typeface="Verdana" pitchFamily="34" charset="0"/>
              </a:rPr>
              <a:t>for</a:t>
            </a:r>
            <a:r>
              <a:rPr lang="nn-NO" sz="1400" b="1" dirty="0">
                <a:solidFill>
                  <a:prstClr val="black"/>
                </a:solidFill>
                <a:latin typeface="Verdana" pitchFamily="34" charset="0"/>
                <a:ea typeface="Verdana" pitchFamily="34" charset="0"/>
                <a:cs typeface="Verdana" pitchFamily="34" charset="0"/>
              </a:rPr>
              <a:t> (</a:t>
            </a:r>
            <a:r>
              <a:rPr lang="nn-NO" sz="1400" b="1" dirty="0">
                <a:solidFill>
                  <a:srgbClr val="0000FF"/>
                </a:solidFill>
                <a:latin typeface="Verdana" pitchFamily="34" charset="0"/>
                <a:ea typeface="Verdana" pitchFamily="34" charset="0"/>
                <a:cs typeface="Verdana" pitchFamily="34" charset="0"/>
              </a:rPr>
              <a:t>int</a:t>
            </a:r>
            <a:r>
              <a:rPr lang="nn-NO" sz="1400" b="1" dirty="0">
                <a:solidFill>
                  <a:prstClr val="black"/>
                </a:solidFill>
                <a:latin typeface="Verdana" pitchFamily="34" charset="0"/>
                <a:ea typeface="Verdana" pitchFamily="34" charset="0"/>
                <a:cs typeface="Verdana" pitchFamily="34" charset="0"/>
              </a:rPr>
              <a:t> i = 0; i &lt; n; i</a:t>
            </a:r>
            <a:r>
              <a:rPr lang="nn-NO" sz="1400" b="1" dirty="0" smtClean="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TaintedAddrs.insert</a:t>
            </a:r>
            <a:r>
              <a:rPr lang="en-US" sz="1400" b="1" dirty="0" smtClean="0">
                <a:solidFill>
                  <a:prstClr val="black"/>
                </a:solidFill>
                <a:latin typeface="Verdana" pitchFamily="34" charset="0"/>
                <a:ea typeface="Verdana" pitchFamily="34" charset="0"/>
                <a:cs typeface="Verdana" pitchFamily="34" charset="0"/>
              </a:rPr>
              <a:t>(taint </a:t>
            </a:r>
            <a:r>
              <a:rPr lang="en-US" sz="1400" b="1" dirty="0">
                <a:solidFill>
                  <a:prstClr val="black"/>
                </a:solidFill>
                <a:latin typeface="Verdana" pitchFamily="34" charset="0"/>
                <a:ea typeface="Verdana" pitchFamily="34" charset="0"/>
                <a:cs typeface="Verdana" pitchFamily="34" charset="0"/>
              </a:rPr>
              <a:t>+ i</a:t>
            </a:r>
            <a:r>
              <a:rPr lang="en-US" sz="1400" b="1" dirty="0" smtClean="0">
                <a:solidFill>
                  <a:prstClr val="black"/>
                </a:solidFill>
                <a:latin typeface="Verdana" pitchFamily="34" charset="0"/>
                <a:ea typeface="Verdana" pitchFamily="34" charset="0"/>
                <a:cs typeface="Verdana" pitchFamily="34" charset="0"/>
              </a:rPr>
              <a:t>);</a:t>
            </a:r>
            <a:endParaRPr lang="en-US" sz="1400" b="1" dirty="0">
              <a:solidFill>
                <a:prstClr val="black"/>
              </a:solidFill>
              <a:latin typeface="Verdana" pitchFamily="34" charset="0"/>
              <a:ea typeface="Verdana" pitchFamily="34" charset="0"/>
              <a:cs typeface="Verdana" pitchFamily="34" charset="0"/>
            </a:endParaRP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DumpTaint</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8850092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818" y="151971"/>
            <a:ext cx="8877200" cy="3062283"/>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9818" y="151972"/>
            <a:ext cx="9013371" cy="6340197"/>
          </a:xfrm>
          <a:prstGeom prst="rect">
            <a:avLst/>
          </a:prstGeom>
        </p:spPr>
        <p:txBody>
          <a:bodyPr wrap="square">
            <a:spAutoFit/>
          </a:bodyPr>
          <a:lstStyle/>
          <a:p>
            <a:r>
              <a:rPr lang="en-US" sz="1400" b="1" dirty="0">
                <a:solidFill>
                  <a:srgbClr val="008000"/>
                </a:solidFill>
                <a:latin typeface="Verdana" pitchFamily="34" charset="0"/>
                <a:ea typeface="Verdana" pitchFamily="34" charset="0"/>
                <a:cs typeface="Verdana" pitchFamily="34" charset="0"/>
              </a:rPr>
              <a:t>// This function represents the case of a register copied to memory</a:t>
            </a:r>
          </a:p>
          <a:p>
            <a:r>
              <a:rPr lang="en-US" sz="1400" b="1" dirty="0">
                <a:solidFill>
                  <a:srgbClr val="0000FF"/>
                </a:solidFill>
                <a:latin typeface="Verdana" pitchFamily="34" charset="0"/>
                <a:ea typeface="Verdana" pitchFamily="34" charset="0"/>
                <a:cs typeface="Verdana" pitchFamily="34" charset="0"/>
              </a:rPr>
              <a:t>void</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RegTaintMem</a:t>
            </a:r>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reg_r</a:t>
            </a:r>
            <a:r>
              <a:rPr lang="en-US" sz="1400" b="1" dirty="0">
                <a:solidFill>
                  <a:prstClr val="black"/>
                </a:solidFill>
                <a:latin typeface="Verdana" pitchFamily="34" charset="0"/>
                <a:ea typeface="Verdana" pitchFamily="34" charset="0"/>
                <a:cs typeface="Verdana" pitchFamily="34" charset="0"/>
              </a:rPr>
              <a:t>, ADDRINT </a:t>
            </a:r>
            <a:r>
              <a:rPr lang="en-US" sz="1400" b="1" dirty="0" err="1">
                <a:solidFill>
                  <a:prstClr val="black"/>
                </a:solidFill>
                <a:latin typeface="Verdana" pitchFamily="34" charset="0"/>
                <a:ea typeface="Verdana" pitchFamily="34" charset="0"/>
                <a:cs typeface="Verdana" pitchFamily="34" charset="0"/>
              </a:rPr>
              <a:t>mem_w</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nn-NO" sz="1400" b="1" dirty="0" smtClean="0">
                <a:solidFill>
                  <a:prstClr val="black"/>
                </a:solidFill>
                <a:latin typeface="Verdana" pitchFamily="34" charset="0"/>
                <a:ea typeface="Verdana" pitchFamily="34" charset="0"/>
                <a:cs typeface="Verdana" pitchFamily="34" charset="0"/>
              </a:rPr>
              <a:t>    out </a:t>
            </a:r>
            <a:r>
              <a:rPr lang="nn-NO" sz="1400" b="1" dirty="0">
                <a:solidFill>
                  <a:prstClr val="black"/>
                </a:solidFill>
                <a:latin typeface="Verdana" pitchFamily="34" charset="0"/>
                <a:ea typeface="Verdana" pitchFamily="34" charset="0"/>
                <a:cs typeface="Verdana" pitchFamily="34" charset="0"/>
              </a:rPr>
              <a:t>&lt;&lt; REG_StringShort((REG)reg_r) &lt;&lt; </a:t>
            </a:r>
            <a:r>
              <a:rPr lang="nn-NO" sz="1400" b="1" dirty="0">
                <a:solidFill>
                  <a:srgbClr val="A31515"/>
                </a:solidFill>
                <a:latin typeface="Verdana" pitchFamily="34" charset="0"/>
                <a:ea typeface="Verdana" pitchFamily="34" charset="0"/>
                <a:cs typeface="Verdana" pitchFamily="34" charset="0"/>
              </a:rPr>
              <a:t>" --&gt; "</a:t>
            </a:r>
            <a:r>
              <a:rPr lang="nn-NO" sz="1400" b="1" dirty="0">
                <a:solidFill>
                  <a:prstClr val="black"/>
                </a:solidFill>
                <a:latin typeface="Verdana" pitchFamily="34" charset="0"/>
                <a:ea typeface="Verdana" pitchFamily="34" charset="0"/>
                <a:cs typeface="Verdana" pitchFamily="34" charset="0"/>
              </a:rPr>
              <a:t> &lt;&lt; mem_w &lt;&lt; endl;</a:t>
            </a:r>
          </a:p>
          <a:p>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srgbClr val="0000FF"/>
                </a:solidFill>
                <a:latin typeface="Verdana" pitchFamily="34" charset="0"/>
                <a:ea typeface="Verdana" pitchFamily="34" charset="0"/>
                <a:cs typeface="Verdana" pitchFamily="34" charset="0"/>
              </a:rPr>
              <a:t>    if</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TaintedRegs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reg_r</a:t>
            </a:r>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TaintedAddrs.insert</a:t>
            </a:r>
            <a:r>
              <a:rPr lang="en-US" sz="1400" b="1" dirty="0" smtClean="0">
                <a:solidFill>
                  <a:prstClr val="black"/>
                </a:solidFill>
                <a:latin typeface="Verdana" pitchFamily="34" charset="0"/>
                <a:ea typeface="Verdana" pitchFamily="34" charset="0"/>
                <a:cs typeface="Verdana" pitchFamily="34" charset="0"/>
              </a:rPr>
              <a:t>(</a:t>
            </a:r>
            <a:r>
              <a:rPr lang="en-US" sz="1400" b="1" dirty="0" err="1" smtClean="0">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srgbClr val="0000FF"/>
                </a:solidFill>
                <a:latin typeface="Verdana" pitchFamily="34" charset="0"/>
                <a:ea typeface="Verdana" pitchFamily="34" charset="0"/>
                <a:cs typeface="Verdana" pitchFamily="34" charset="0"/>
              </a:rPr>
              <a:t>    else</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a:t>
            </a:r>
            <a:r>
              <a:rPr lang="en-US" sz="1400" b="1" dirty="0" err="1">
                <a:solidFill>
                  <a:srgbClr val="008000"/>
                </a:solidFill>
                <a:latin typeface="Verdana" pitchFamily="34" charset="0"/>
                <a:ea typeface="Verdana" pitchFamily="34" charset="0"/>
                <a:cs typeface="Verdana" pitchFamily="34" charset="0"/>
              </a:rPr>
              <a:t>reg</a:t>
            </a:r>
            <a:r>
              <a:rPr lang="en-US" sz="1400" b="1" dirty="0">
                <a:solidFill>
                  <a:srgbClr val="008000"/>
                </a:solidFill>
                <a:latin typeface="Verdana" pitchFamily="34" charset="0"/>
                <a:ea typeface="Verdana" pitchFamily="34" charset="0"/>
                <a:cs typeface="Verdana" pitchFamily="34" charset="0"/>
              </a:rPr>
              <a:t> not tainted --&gt; </a:t>
            </a:r>
            <a:r>
              <a:rPr lang="en-US" sz="1400" b="1" dirty="0" err="1">
                <a:solidFill>
                  <a:srgbClr val="008000"/>
                </a:solidFill>
                <a:latin typeface="Verdana" pitchFamily="34" charset="0"/>
                <a:ea typeface="Verdana" pitchFamily="34" charset="0"/>
                <a:cs typeface="Verdana" pitchFamily="34" charset="0"/>
              </a:rPr>
              <a:t>mem</a:t>
            </a:r>
            <a:r>
              <a:rPr lang="en-US" sz="1400" b="1" dirty="0">
                <a:solidFill>
                  <a:srgbClr val="008000"/>
                </a:solidFill>
                <a:latin typeface="Verdana" pitchFamily="34" charset="0"/>
                <a:ea typeface="Verdana" pitchFamily="34" charset="0"/>
                <a:cs typeface="Verdana" pitchFamily="34" charset="0"/>
              </a:rPr>
              <a:t> not tainted</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srgbClr val="0000FF"/>
                </a:solidFill>
                <a:latin typeface="Verdana" pitchFamily="34" charset="0"/>
                <a:ea typeface="Verdana" pitchFamily="34" charset="0"/>
                <a:cs typeface="Verdana" pitchFamily="34" charset="0"/>
              </a:rPr>
              <a:t>         if</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TaintedAddrs.count</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 </a:t>
            </a:r>
            <a:r>
              <a:rPr lang="en-US" sz="1400" b="1" dirty="0" smtClean="0">
                <a:solidFill>
                  <a:srgbClr val="008000"/>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if </a:t>
            </a:r>
            <a:r>
              <a:rPr lang="en-US" sz="1400" b="1" dirty="0" err="1">
                <a:solidFill>
                  <a:srgbClr val="008000"/>
                </a:solidFill>
                <a:latin typeface="Verdana" pitchFamily="34" charset="0"/>
                <a:ea typeface="Verdana" pitchFamily="34" charset="0"/>
                <a:cs typeface="Verdana" pitchFamily="34" charset="0"/>
              </a:rPr>
              <a:t>mem</a:t>
            </a:r>
            <a:r>
              <a:rPr lang="en-US" sz="1400" b="1" dirty="0">
                <a:solidFill>
                  <a:srgbClr val="008000"/>
                </a:solidFill>
                <a:latin typeface="Verdana" pitchFamily="34" charset="0"/>
                <a:ea typeface="Verdana" pitchFamily="34" charset="0"/>
                <a:cs typeface="Verdana" pitchFamily="34" charset="0"/>
              </a:rPr>
              <a:t> is already not tainted nothing to </a:t>
            </a:r>
            <a:r>
              <a:rPr lang="en-US" sz="1400" b="1" dirty="0" smtClean="0">
                <a:solidFill>
                  <a:srgbClr val="008000"/>
                </a:solidFill>
                <a:latin typeface="Verdana" pitchFamily="34" charset="0"/>
                <a:ea typeface="Verdana" pitchFamily="34" charset="0"/>
                <a:cs typeface="Verdana" pitchFamily="34" charset="0"/>
              </a:rPr>
              <a:t>do</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TaintedAddrs.erase</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TaintedAddrs.find</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this function represents the case of a memory copied to register</a:t>
            </a:r>
          </a:p>
          <a:p>
            <a:r>
              <a:rPr lang="en-US" sz="1400" b="1" dirty="0">
                <a:solidFill>
                  <a:srgbClr val="0000FF"/>
                </a:solidFill>
                <a:latin typeface="Verdana" pitchFamily="34" charset="0"/>
                <a:ea typeface="Verdana" pitchFamily="34" charset="0"/>
                <a:cs typeface="Verdana" pitchFamily="34" charset="0"/>
              </a:rPr>
              <a:t>void</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MemTaintReg</a:t>
            </a:r>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mem_r</a:t>
            </a:r>
            <a:r>
              <a:rPr lang="en-US" sz="1400" b="1" dirty="0">
                <a:solidFill>
                  <a:prstClr val="black"/>
                </a:solidFill>
                <a:latin typeface="Verdana" pitchFamily="34" charset="0"/>
                <a:ea typeface="Verdana" pitchFamily="34" charset="0"/>
                <a:cs typeface="Verdana" pitchFamily="34" charset="0"/>
              </a:rPr>
              <a:t>, ADDRINT </a:t>
            </a:r>
            <a:r>
              <a:rPr lang="en-US" sz="1400" b="1" dirty="0" err="1">
                <a:solidFill>
                  <a:prstClr val="black"/>
                </a:solidFill>
                <a:latin typeface="Verdana" pitchFamily="34" charset="0"/>
                <a:ea typeface="Verdana" pitchFamily="34" charset="0"/>
                <a:cs typeface="Verdana" pitchFamily="34" charset="0"/>
              </a:rPr>
              <a:t>reg_w</a:t>
            </a:r>
            <a:r>
              <a:rPr lang="en-US" sz="1400" b="1" dirty="0">
                <a:solidFill>
                  <a:prstClr val="black"/>
                </a:solidFill>
                <a:latin typeface="Verdana" pitchFamily="34" charset="0"/>
                <a:ea typeface="Verdana" pitchFamily="34" charset="0"/>
                <a:cs typeface="Verdana" pitchFamily="34" charset="0"/>
              </a:rPr>
              <a:t>, ADDRINT </a:t>
            </a:r>
            <a:r>
              <a:rPr lang="en-US" sz="1400" b="1" dirty="0" err="1">
                <a:solidFill>
                  <a:prstClr val="black"/>
                </a:solidFill>
                <a:latin typeface="Verdana" pitchFamily="34" charset="0"/>
                <a:ea typeface="Verdana" pitchFamily="34" charset="0"/>
                <a:cs typeface="Verdana" pitchFamily="34" charset="0"/>
              </a:rPr>
              <a:t>inst_addr</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nn-NO" sz="1400" b="1" dirty="0">
                <a:solidFill>
                  <a:prstClr val="black"/>
                </a:solidFill>
                <a:latin typeface="Verdana" pitchFamily="34" charset="0"/>
                <a:ea typeface="Verdana" pitchFamily="34" charset="0"/>
                <a:cs typeface="Verdana" pitchFamily="34" charset="0"/>
              </a:rPr>
              <a:t>	out &lt;&lt; mem_r &lt;&lt; </a:t>
            </a:r>
            <a:r>
              <a:rPr lang="nn-NO" sz="1400" b="1" dirty="0">
                <a:solidFill>
                  <a:srgbClr val="A31515"/>
                </a:solidFill>
                <a:latin typeface="Verdana" pitchFamily="34" charset="0"/>
                <a:ea typeface="Verdana" pitchFamily="34" charset="0"/>
                <a:cs typeface="Verdana" pitchFamily="34" charset="0"/>
              </a:rPr>
              <a:t>" --&gt; "</a:t>
            </a:r>
            <a:r>
              <a:rPr lang="nn-NO" sz="1400" b="1" dirty="0">
                <a:solidFill>
                  <a:prstClr val="black"/>
                </a:solidFill>
                <a:latin typeface="Verdana" pitchFamily="34" charset="0"/>
                <a:ea typeface="Verdana" pitchFamily="34" charset="0"/>
                <a:cs typeface="Verdana" pitchFamily="34" charset="0"/>
              </a:rPr>
              <a:t> &lt;&lt; REG_StringShort((REG)reg_w) &lt;&lt; endl;</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TaintedAddrs.count</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mem_r</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//count is either 0 or 1 for set</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TaintedRegs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reg_w</a:t>
            </a:r>
            <a:r>
              <a:rPr lang="en-US" sz="1400" b="1" dirty="0">
                <a:solidFill>
                  <a:prstClr val="black"/>
                </a:solidFill>
                <a:latin typeface="Verdana" pitchFamily="34" charset="0"/>
                <a:ea typeface="Verdana" pitchFamily="34" charset="0"/>
                <a:cs typeface="Verdana" pitchFamily="34" charset="0"/>
              </a:rPr>
              <a:t>] = </a:t>
            </a:r>
            <a:r>
              <a:rPr lang="en-US" sz="1400" b="1" dirty="0">
                <a:solidFill>
                  <a:srgbClr val="0000FF"/>
                </a:solidFill>
                <a:latin typeface="Verdana" pitchFamily="34" charset="0"/>
                <a:ea typeface="Verdana" pitchFamily="34" charset="0"/>
                <a:cs typeface="Verdana" pitchFamily="34" charset="0"/>
              </a:rPr>
              <a:t>true</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else</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a:t>
            </a:r>
            <a:r>
              <a:rPr lang="en-US" sz="1400" b="1" dirty="0" err="1">
                <a:solidFill>
                  <a:srgbClr val="008000"/>
                </a:solidFill>
                <a:latin typeface="Verdana" pitchFamily="34" charset="0"/>
                <a:ea typeface="Verdana" pitchFamily="34" charset="0"/>
                <a:cs typeface="Verdana" pitchFamily="34" charset="0"/>
              </a:rPr>
              <a:t>mem</a:t>
            </a:r>
            <a:r>
              <a:rPr lang="en-US" sz="1400" b="1" dirty="0">
                <a:solidFill>
                  <a:srgbClr val="008000"/>
                </a:solidFill>
                <a:latin typeface="Verdana" pitchFamily="34" charset="0"/>
                <a:ea typeface="Verdana" pitchFamily="34" charset="0"/>
                <a:cs typeface="Verdana" pitchFamily="34" charset="0"/>
              </a:rPr>
              <a:t> is clean -&gt; </a:t>
            </a:r>
            <a:r>
              <a:rPr lang="en-US" sz="1400" b="1" dirty="0" err="1">
                <a:solidFill>
                  <a:srgbClr val="008000"/>
                </a:solidFill>
                <a:latin typeface="Verdana" pitchFamily="34" charset="0"/>
                <a:ea typeface="Verdana" pitchFamily="34" charset="0"/>
                <a:cs typeface="Verdana" pitchFamily="34" charset="0"/>
              </a:rPr>
              <a:t>reg</a:t>
            </a:r>
            <a:r>
              <a:rPr lang="en-US" sz="1400" b="1" dirty="0">
                <a:solidFill>
                  <a:srgbClr val="008000"/>
                </a:solidFill>
                <a:latin typeface="Verdana" pitchFamily="34" charset="0"/>
                <a:ea typeface="Verdana" pitchFamily="34" charset="0"/>
                <a:cs typeface="Verdana" pitchFamily="34" charset="0"/>
              </a:rPr>
              <a:t> is cleaned</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TaintedRegs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reg_w</a:t>
            </a:r>
            <a:r>
              <a:rPr lang="en-US" sz="1400" b="1" dirty="0">
                <a:solidFill>
                  <a:prstClr val="black"/>
                </a:solidFill>
                <a:latin typeface="Verdana" pitchFamily="34" charset="0"/>
                <a:ea typeface="Verdana" pitchFamily="34" charset="0"/>
                <a:cs typeface="Verdana" pitchFamily="34" charset="0"/>
              </a:rPr>
              <a:t>] = </a:t>
            </a:r>
            <a:r>
              <a:rPr lang="en-US" sz="1400" b="1" dirty="0">
                <a:solidFill>
                  <a:srgbClr val="0000FF"/>
                </a:solidFill>
                <a:latin typeface="Verdana" pitchFamily="34" charset="0"/>
                <a:ea typeface="Verdana" pitchFamily="34" charset="0"/>
                <a:cs typeface="Verdana" pitchFamily="34" charset="0"/>
              </a:rPr>
              <a:t>false</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16624071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3" y="2133600"/>
            <a:ext cx="8742219" cy="1593273"/>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74323" y="222071"/>
            <a:ext cx="8503920" cy="5909310"/>
          </a:xfrm>
          <a:prstGeom prst="rect">
            <a:avLst/>
          </a:prstGeom>
        </p:spPr>
        <p:txBody>
          <a:bodyPr wrap="square">
            <a:spAutoFit/>
          </a:bodyPr>
          <a:lstStyle/>
          <a:p>
            <a:r>
              <a:rPr lang="en-US" sz="1400" b="1" dirty="0">
                <a:solidFill>
                  <a:srgbClr val="008000"/>
                </a:solidFill>
                <a:latin typeface="Verdana" pitchFamily="34" charset="0"/>
                <a:ea typeface="Verdana" pitchFamily="34" charset="0"/>
                <a:cs typeface="Verdana" pitchFamily="34" charset="0"/>
              </a:rPr>
              <a:t>// this function represents the case of a </a:t>
            </a:r>
            <a:r>
              <a:rPr lang="en-US" sz="1400" b="1" dirty="0" err="1">
                <a:solidFill>
                  <a:srgbClr val="008000"/>
                </a:solidFill>
                <a:latin typeface="Verdana" pitchFamily="34" charset="0"/>
                <a:ea typeface="Verdana" pitchFamily="34" charset="0"/>
                <a:cs typeface="Verdana" pitchFamily="34" charset="0"/>
              </a:rPr>
              <a:t>reg</a:t>
            </a:r>
            <a:r>
              <a:rPr lang="en-US" sz="1400" b="1" dirty="0">
                <a:solidFill>
                  <a:srgbClr val="008000"/>
                </a:solidFill>
                <a:latin typeface="Verdana" pitchFamily="34" charset="0"/>
                <a:ea typeface="Verdana" pitchFamily="34" charset="0"/>
                <a:cs typeface="Verdana" pitchFamily="34" charset="0"/>
              </a:rPr>
              <a:t> copied to another </a:t>
            </a:r>
            <a:r>
              <a:rPr lang="en-US" sz="1400" b="1" dirty="0" err="1">
                <a:solidFill>
                  <a:srgbClr val="008000"/>
                </a:solidFill>
                <a:latin typeface="Verdana" pitchFamily="34" charset="0"/>
                <a:ea typeface="Verdana" pitchFamily="34" charset="0"/>
                <a:cs typeface="Verdana" pitchFamily="34" charset="0"/>
              </a:rPr>
              <a:t>reg</a:t>
            </a:r>
            <a:endParaRPr lang="en-US" sz="1400" b="1" dirty="0">
              <a:solidFill>
                <a:srgbClr val="008000"/>
              </a:solidFill>
              <a:latin typeface="Verdana" pitchFamily="34" charset="0"/>
              <a:ea typeface="Verdana" pitchFamily="34" charset="0"/>
              <a:cs typeface="Verdana" pitchFamily="34" charset="0"/>
            </a:endParaRPr>
          </a:p>
          <a:p>
            <a:r>
              <a:rPr lang="en-US" sz="1400" b="1" dirty="0">
                <a:solidFill>
                  <a:srgbClr val="0000FF"/>
                </a:solidFill>
                <a:latin typeface="Verdana" pitchFamily="34" charset="0"/>
                <a:ea typeface="Verdana" pitchFamily="34" charset="0"/>
                <a:cs typeface="Verdana" pitchFamily="34" charset="0"/>
              </a:rPr>
              <a:t>void</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RegTaintReg</a:t>
            </a:r>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reg_r</a:t>
            </a:r>
            <a:r>
              <a:rPr lang="en-US" sz="1400" b="1" dirty="0">
                <a:solidFill>
                  <a:prstClr val="black"/>
                </a:solidFill>
                <a:latin typeface="Verdana" pitchFamily="34" charset="0"/>
                <a:ea typeface="Verdana" pitchFamily="34" charset="0"/>
                <a:cs typeface="Verdana" pitchFamily="34" charset="0"/>
              </a:rPr>
              <a:t>, ADDRINT </a:t>
            </a:r>
            <a:r>
              <a:rPr lang="en-US" sz="1400" b="1" dirty="0" err="1">
                <a:solidFill>
                  <a:prstClr val="black"/>
                </a:solidFill>
                <a:latin typeface="Verdana" pitchFamily="34" charset="0"/>
                <a:ea typeface="Verdana" pitchFamily="34" charset="0"/>
                <a:cs typeface="Verdana" pitchFamily="34" charset="0"/>
              </a:rPr>
              <a:t>reg_w</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r>
              <a:rPr lang="nn-NO" sz="1400" b="1" dirty="0">
                <a:solidFill>
                  <a:prstClr val="black"/>
                </a:solidFill>
                <a:latin typeface="Verdana" pitchFamily="34" charset="0"/>
                <a:ea typeface="Verdana" pitchFamily="34" charset="0"/>
                <a:cs typeface="Verdana" pitchFamily="34" charset="0"/>
              </a:rPr>
              <a:t>	out &lt;&lt; REG_StringShort((REG)reg_r) &lt;&lt; </a:t>
            </a:r>
            <a:r>
              <a:rPr lang="nn-NO" sz="1400" b="1" dirty="0">
                <a:solidFill>
                  <a:srgbClr val="A31515"/>
                </a:solidFill>
                <a:latin typeface="Verdana" pitchFamily="34" charset="0"/>
                <a:ea typeface="Verdana" pitchFamily="34" charset="0"/>
                <a:cs typeface="Verdana" pitchFamily="34" charset="0"/>
              </a:rPr>
              <a:t>" --&gt; "</a:t>
            </a:r>
            <a:r>
              <a:rPr lang="nn-NO" sz="1400" b="1" dirty="0">
                <a:solidFill>
                  <a:prstClr val="black"/>
                </a:solidFill>
                <a:latin typeface="Verdana" pitchFamily="34" charset="0"/>
                <a:ea typeface="Verdana" pitchFamily="34" charset="0"/>
                <a:cs typeface="Verdana" pitchFamily="34" charset="0"/>
              </a:rPr>
              <a:t> </a:t>
            </a:r>
            <a:r>
              <a:rPr lang="nn-NO" sz="1400" b="1" dirty="0" smtClean="0">
                <a:solidFill>
                  <a:prstClr val="black"/>
                </a:solidFill>
                <a:latin typeface="Verdana" pitchFamily="34" charset="0"/>
                <a:ea typeface="Verdana" pitchFamily="34" charset="0"/>
                <a:cs typeface="Verdana" pitchFamily="34" charset="0"/>
              </a:rPr>
              <a:t>&lt;&lt;</a:t>
            </a:r>
          </a:p>
          <a:p>
            <a:r>
              <a:rPr lang="nn-NO" sz="1400" b="1" dirty="0">
                <a:solidFill>
                  <a:prstClr val="black"/>
                </a:solidFill>
                <a:latin typeface="Verdana" pitchFamily="34" charset="0"/>
                <a:ea typeface="Verdana" pitchFamily="34" charset="0"/>
                <a:cs typeface="Verdana" pitchFamily="34" charset="0"/>
              </a:rPr>
              <a:t> </a:t>
            </a:r>
            <a:r>
              <a:rPr lang="nn-NO" sz="1400" b="1" dirty="0" smtClean="0">
                <a:solidFill>
                  <a:prstClr val="black"/>
                </a:solidFill>
                <a:latin typeface="Verdana" pitchFamily="34" charset="0"/>
                <a:ea typeface="Verdana" pitchFamily="34" charset="0"/>
                <a:cs typeface="Verdana" pitchFamily="34" charset="0"/>
              </a:rPr>
              <a:t>                           REG_StringShort</a:t>
            </a:r>
            <a:r>
              <a:rPr lang="nn-NO" sz="1400" b="1" dirty="0">
                <a:solidFill>
                  <a:prstClr val="black"/>
                </a:solidFill>
                <a:latin typeface="Verdana" pitchFamily="34" charset="0"/>
                <a:ea typeface="Verdana" pitchFamily="34" charset="0"/>
                <a:cs typeface="Verdana" pitchFamily="34" charset="0"/>
              </a:rPr>
              <a:t>((REG)reg_w) &lt;&lt; endl;</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TaintedRegs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reg_w</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TaintedRegs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reg_r</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this function represents the case of an immediate copied to a register</a:t>
            </a:r>
          </a:p>
          <a:p>
            <a:r>
              <a:rPr lang="en-US" sz="1400" b="1" dirty="0">
                <a:solidFill>
                  <a:srgbClr val="0000FF"/>
                </a:solidFill>
                <a:latin typeface="Verdana" pitchFamily="34" charset="0"/>
                <a:ea typeface="Verdana" pitchFamily="34" charset="0"/>
                <a:cs typeface="Verdana" pitchFamily="34" charset="0"/>
              </a:rPr>
              <a:t>void</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ImmedCleanReg</a:t>
            </a:r>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reg_w</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out &lt;&lt; </a:t>
            </a:r>
            <a:r>
              <a:rPr lang="en-US" sz="1400" b="1" dirty="0">
                <a:solidFill>
                  <a:srgbClr val="A31515"/>
                </a:solidFill>
                <a:latin typeface="Verdana" pitchFamily="34" charset="0"/>
                <a:ea typeface="Verdana" pitchFamily="34" charset="0"/>
                <a:cs typeface="Verdana" pitchFamily="34" charset="0"/>
              </a:rPr>
              <a:t>"</a:t>
            </a:r>
            <a:r>
              <a:rPr lang="en-US" sz="1400" b="1" dirty="0" err="1">
                <a:solidFill>
                  <a:srgbClr val="A31515"/>
                </a:solidFill>
                <a:latin typeface="Verdana" pitchFamily="34" charset="0"/>
                <a:ea typeface="Verdana" pitchFamily="34" charset="0"/>
                <a:cs typeface="Verdana" pitchFamily="34" charset="0"/>
              </a:rPr>
              <a:t>const</a:t>
            </a:r>
            <a:r>
              <a:rPr lang="en-US" sz="1400" b="1" dirty="0">
                <a:solidFill>
                  <a:srgbClr val="A31515"/>
                </a:solidFill>
                <a:latin typeface="Verdana" pitchFamily="34" charset="0"/>
                <a:ea typeface="Verdana" pitchFamily="34" charset="0"/>
                <a:cs typeface="Verdana" pitchFamily="34" charset="0"/>
              </a:rPr>
              <a:t> --&gt; "</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REG_StringShort</a:t>
            </a:r>
            <a:r>
              <a:rPr lang="en-US" sz="1400" b="1" dirty="0">
                <a:solidFill>
                  <a:prstClr val="black"/>
                </a:solidFill>
                <a:latin typeface="Verdana" pitchFamily="34" charset="0"/>
                <a:ea typeface="Verdana" pitchFamily="34" charset="0"/>
                <a:cs typeface="Verdana" pitchFamily="34" charset="0"/>
              </a:rPr>
              <a:t>((REG)</a:t>
            </a:r>
            <a:r>
              <a:rPr lang="en-US" sz="1400" b="1" dirty="0" err="1">
                <a:solidFill>
                  <a:prstClr val="black"/>
                </a:solidFill>
                <a:latin typeface="Verdana" pitchFamily="34" charset="0"/>
                <a:ea typeface="Verdana" pitchFamily="34" charset="0"/>
                <a:cs typeface="Verdana" pitchFamily="34" charset="0"/>
              </a:rPr>
              <a:t>reg_w</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TaintedRegs</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reg_w</a:t>
            </a:r>
            <a:r>
              <a:rPr lang="en-US" sz="1400" b="1" dirty="0">
                <a:solidFill>
                  <a:prstClr val="black"/>
                </a:solidFill>
                <a:latin typeface="Verdana" pitchFamily="34" charset="0"/>
                <a:ea typeface="Verdana" pitchFamily="34" charset="0"/>
                <a:cs typeface="Verdana" pitchFamily="34" charset="0"/>
              </a:rPr>
              <a:t>] = </a:t>
            </a:r>
            <a:r>
              <a:rPr lang="en-US" sz="1400" b="1" dirty="0">
                <a:solidFill>
                  <a:srgbClr val="0000FF"/>
                </a:solidFill>
                <a:latin typeface="Verdana" pitchFamily="34" charset="0"/>
                <a:ea typeface="Verdana" pitchFamily="34" charset="0"/>
                <a:cs typeface="Verdana" pitchFamily="34" charset="0"/>
              </a:rPr>
              <a:t>false</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this function </a:t>
            </a:r>
            <a:r>
              <a:rPr lang="en-US" sz="1400" b="1" dirty="0" smtClean="0">
                <a:solidFill>
                  <a:srgbClr val="008000"/>
                </a:solidFill>
                <a:latin typeface="Verdana" pitchFamily="34" charset="0"/>
                <a:ea typeface="Verdana" pitchFamily="34" charset="0"/>
                <a:cs typeface="Verdana" pitchFamily="34" charset="0"/>
              </a:rPr>
              <a:t>represents </a:t>
            </a:r>
            <a:r>
              <a:rPr lang="en-US" sz="1400" b="1" dirty="0">
                <a:solidFill>
                  <a:srgbClr val="008000"/>
                </a:solidFill>
                <a:latin typeface="Verdana" pitchFamily="34" charset="0"/>
                <a:ea typeface="Verdana" pitchFamily="34" charset="0"/>
                <a:cs typeface="Verdana" pitchFamily="34" charset="0"/>
              </a:rPr>
              <a:t>the case of an immediate copied to memory</a:t>
            </a:r>
          </a:p>
          <a:p>
            <a:r>
              <a:rPr lang="en-US" sz="1400" b="1" dirty="0">
                <a:solidFill>
                  <a:srgbClr val="0000FF"/>
                </a:solidFill>
                <a:latin typeface="Verdana" pitchFamily="34" charset="0"/>
                <a:ea typeface="Verdana" pitchFamily="34" charset="0"/>
                <a:cs typeface="Verdana" pitchFamily="34" charset="0"/>
              </a:rPr>
              <a:t>void</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ImmedCleanMem</a:t>
            </a:r>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out &lt;&lt; </a:t>
            </a:r>
            <a:r>
              <a:rPr lang="en-US" sz="1400" b="1" dirty="0">
                <a:solidFill>
                  <a:srgbClr val="A31515"/>
                </a:solidFill>
                <a:latin typeface="Verdana" pitchFamily="34" charset="0"/>
                <a:ea typeface="Verdana" pitchFamily="34" charset="0"/>
                <a:cs typeface="Verdana" pitchFamily="34" charset="0"/>
              </a:rPr>
              <a:t>"</a:t>
            </a:r>
            <a:r>
              <a:rPr lang="en-US" sz="1400" b="1" dirty="0" err="1">
                <a:solidFill>
                  <a:srgbClr val="A31515"/>
                </a:solidFill>
                <a:latin typeface="Verdana" pitchFamily="34" charset="0"/>
                <a:ea typeface="Verdana" pitchFamily="34" charset="0"/>
                <a:cs typeface="Verdana" pitchFamily="34" charset="0"/>
              </a:rPr>
              <a:t>const</a:t>
            </a:r>
            <a:r>
              <a:rPr lang="en-US" sz="1400" b="1" dirty="0">
                <a:solidFill>
                  <a:srgbClr val="A31515"/>
                </a:solidFill>
                <a:latin typeface="Verdana" pitchFamily="34" charset="0"/>
                <a:ea typeface="Verdana" pitchFamily="34" charset="0"/>
                <a:cs typeface="Verdana" pitchFamily="34" charset="0"/>
              </a:rPr>
              <a:t> --&gt; "</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TaintedAddrs.count</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 </a:t>
            </a:r>
            <a:r>
              <a:rPr lang="en-US" sz="1400" b="1" dirty="0" smtClean="0">
                <a:solidFill>
                  <a:srgbClr val="008000"/>
                </a:solidFill>
                <a:latin typeface="Verdana" pitchFamily="34" charset="0"/>
                <a:ea typeface="Verdana" pitchFamily="34" charset="0"/>
                <a:cs typeface="Verdana" pitchFamily="34" charset="0"/>
              </a:rPr>
              <a:t>//if </a:t>
            </a:r>
            <a:r>
              <a:rPr lang="en-US" sz="1400" b="1" dirty="0" err="1">
                <a:solidFill>
                  <a:srgbClr val="008000"/>
                </a:solidFill>
                <a:latin typeface="Verdana" pitchFamily="34" charset="0"/>
                <a:ea typeface="Verdana" pitchFamily="34" charset="0"/>
                <a:cs typeface="Verdana" pitchFamily="34" charset="0"/>
              </a:rPr>
              <a:t>mem</a:t>
            </a:r>
            <a:r>
              <a:rPr lang="en-US" sz="1400" b="1" dirty="0">
                <a:solidFill>
                  <a:srgbClr val="008000"/>
                </a:solidFill>
                <a:latin typeface="Verdana" pitchFamily="34" charset="0"/>
                <a:ea typeface="Verdana" pitchFamily="34" charset="0"/>
                <a:cs typeface="Verdana" pitchFamily="34" charset="0"/>
              </a:rPr>
              <a:t> is </a:t>
            </a:r>
            <a:r>
              <a:rPr lang="en-US" sz="1400" b="1" dirty="0" smtClean="0">
                <a:solidFill>
                  <a:srgbClr val="008000"/>
                </a:solidFill>
                <a:latin typeface="Verdana" pitchFamily="34" charset="0"/>
                <a:ea typeface="Verdana" pitchFamily="34" charset="0"/>
                <a:cs typeface="Verdana" pitchFamily="34" charset="0"/>
              </a:rPr>
              <a:t>not </a:t>
            </a:r>
            <a:r>
              <a:rPr lang="en-US" sz="1400" b="1" dirty="0">
                <a:solidFill>
                  <a:srgbClr val="008000"/>
                </a:solidFill>
                <a:latin typeface="Verdana" pitchFamily="34" charset="0"/>
                <a:ea typeface="Verdana" pitchFamily="34" charset="0"/>
                <a:cs typeface="Verdana" pitchFamily="34" charset="0"/>
              </a:rPr>
              <a:t>tainted nothing to do</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TaintedAddrs.erase</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TaintedAddrs.find</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mem_w</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37433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 to A DBI Engine and how It works</a:t>
            </a:r>
            <a:endParaRPr lang="en-US" dirty="0"/>
          </a:p>
        </p:txBody>
      </p:sp>
      <p:sp>
        <p:nvSpPr>
          <p:cNvPr id="5" name="Text Placeholder 4"/>
          <p:cNvSpPr>
            <a:spLocks noGrp="1"/>
          </p:cNvSpPr>
          <p:nvPr>
            <p:ph type="body" idx="1"/>
          </p:nvPr>
        </p:nvSpPr>
        <p:spPr/>
        <p:txBody>
          <a:bodyPr/>
          <a:lstStyle/>
          <a:p>
            <a:r>
              <a:rPr lang="en-US" dirty="0" smtClean="0"/>
              <a:t>I told you DBI is wonderful - what’s next?</a:t>
            </a:r>
            <a:endParaRPr lang="en-US" dirty="0"/>
          </a:p>
        </p:txBody>
      </p:sp>
    </p:spTree>
    <p:extLst>
      <p:ext uri="{BB962C8B-B14F-4D97-AF65-F5344CB8AC3E}">
        <p14:creationId xmlns:p14="http://schemas.microsoft.com/office/powerpoint/2010/main" val="27078678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3591" y="2312129"/>
            <a:ext cx="6936375" cy="2246769"/>
          </a:xfrm>
          <a:prstGeom prst="rect">
            <a:avLst/>
          </a:prstGeom>
        </p:spPr>
        <p:txBody>
          <a:bodyPr wrap="square">
            <a:spAutoFit/>
          </a:bodyPr>
          <a:lstStyle/>
          <a:p>
            <a:r>
              <a:rPr lang="en-US" sz="1400" b="1" dirty="0">
                <a:solidFill>
                  <a:srgbClr val="008000"/>
                </a:solidFill>
                <a:latin typeface="Verdana" pitchFamily="34" charset="0"/>
                <a:ea typeface="Verdana" pitchFamily="34" charset="0"/>
                <a:cs typeface="Verdana" pitchFamily="34" charset="0"/>
              </a:rPr>
              <a:t>// True if the instruction has an immediate operand</a:t>
            </a:r>
          </a:p>
          <a:p>
            <a:r>
              <a:rPr lang="en-US" sz="1400" b="1" dirty="0">
                <a:solidFill>
                  <a:srgbClr val="008000"/>
                </a:solidFill>
                <a:latin typeface="Verdana" pitchFamily="34" charset="0"/>
                <a:ea typeface="Verdana" pitchFamily="34" charset="0"/>
                <a:cs typeface="Verdana" pitchFamily="34" charset="0"/>
              </a:rPr>
              <a:t>// meant to be called only from instrumentation routines</a:t>
            </a:r>
          </a:p>
          <a:p>
            <a:r>
              <a:rPr lang="en-US" sz="1400" b="1" dirty="0" err="1">
                <a:solidFill>
                  <a:srgbClr val="0000FF"/>
                </a:solidFill>
                <a:latin typeface="Verdana" pitchFamily="34" charset="0"/>
                <a:ea typeface="Verdana" pitchFamily="34" charset="0"/>
                <a:cs typeface="Verdana" pitchFamily="34" charset="0"/>
              </a:rPr>
              <a:t>bool</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INS_has_immed</a:t>
            </a:r>
            <a:r>
              <a:rPr lang="en-US" sz="1400" b="1" dirty="0">
                <a:solidFill>
                  <a:prstClr val="black"/>
                </a:solidFill>
                <a:latin typeface="Verdana" pitchFamily="34" charset="0"/>
                <a:ea typeface="Verdana" pitchFamily="34" charset="0"/>
                <a:cs typeface="Verdana" pitchFamily="34" charset="0"/>
              </a:rPr>
              <a:t>(INS ins</a:t>
            </a:r>
            <a:r>
              <a:rPr lang="en-US" sz="1400" b="1" dirty="0" smtClean="0">
                <a:solidFill>
                  <a:prstClr val="black"/>
                </a:solidFill>
                <a:latin typeface="Verdana" pitchFamily="34" charset="0"/>
                <a:ea typeface="Verdana" pitchFamily="34" charset="0"/>
                <a:cs typeface="Verdana" pitchFamily="34" charset="0"/>
              </a:rPr>
              <a:t>);</a:t>
            </a:r>
          </a:p>
          <a:p>
            <a:endParaRPr lang="en-US" sz="1400" b="1" dirty="0" smtClean="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returns the full name of the first register operand written</a:t>
            </a:r>
          </a:p>
          <a:p>
            <a:r>
              <a:rPr lang="en-US" sz="1400" b="1" dirty="0">
                <a:solidFill>
                  <a:prstClr val="black"/>
                </a:solidFill>
                <a:latin typeface="Verdana" pitchFamily="34" charset="0"/>
                <a:ea typeface="Verdana" pitchFamily="34" charset="0"/>
                <a:cs typeface="Verdana" pitchFamily="34" charset="0"/>
              </a:rPr>
              <a:t>REG </a:t>
            </a:r>
            <a:r>
              <a:rPr lang="en-US" sz="1400" b="1" dirty="0" err="1">
                <a:solidFill>
                  <a:prstClr val="black"/>
                </a:solidFill>
                <a:latin typeface="Verdana" pitchFamily="34" charset="0"/>
                <a:ea typeface="Verdana" pitchFamily="34" charset="0"/>
                <a:cs typeface="Verdana" pitchFamily="34" charset="0"/>
              </a:rPr>
              <a:t>INS_get_write_reg</a:t>
            </a:r>
            <a:r>
              <a:rPr lang="en-US" sz="1400" b="1" dirty="0">
                <a:solidFill>
                  <a:prstClr val="black"/>
                </a:solidFill>
                <a:latin typeface="Verdana" pitchFamily="34" charset="0"/>
                <a:ea typeface="Verdana" pitchFamily="34" charset="0"/>
                <a:cs typeface="Verdana" pitchFamily="34" charset="0"/>
              </a:rPr>
              <a:t>(INS ins</a:t>
            </a:r>
            <a:r>
              <a:rPr lang="en-US" sz="1400" b="1" dirty="0" smtClean="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returns the full name of the first register operand read</a:t>
            </a:r>
          </a:p>
          <a:p>
            <a:r>
              <a:rPr lang="en-US" sz="1400" b="1" dirty="0">
                <a:solidFill>
                  <a:prstClr val="black"/>
                </a:solidFill>
                <a:latin typeface="Verdana" pitchFamily="34" charset="0"/>
                <a:ea typeface="Verdana" pitchFamily="34" charset="0"/>
                <a:cs typeface="Verdana" pitchFamily="34" charset="0"/>
              </a:rPr>
              <a:t>REG </a:t>
            </a:r>
            <a:r>
              <a:rPr lang="en-US" sz="1400" b="1" dirty="0" err="1">
                <a:solidFill>
                  <a:prstClr val="black"/>
                </a:solidFill>
                <a:latin typeface="Verdana" pitchFamily="34" charset="0"/>
                <a:ea typeface="Verdana" pitchFamily="34" charset="0"/>
                <a:cs typeface="Verdana" pitchFamily="34" charset="0"/>
              </a:rPr>
              <a:t>INS_get_read_reg</a:t>
            </a:r>
            <a:r>
              <a:rPr lang="en-US" sz="1400" b="1" dirty="0">
                <a:solidFill>
                  <a:prstClr val="black"/>
                </a:solidFill>
                <a:latin typeface="Verdana" pitchFamily="34" charset="0"/>
                <a:ea typeface="Verdana" pitchFamily="34" charset="0"/>
                <a:cs typeface="Verdana" pitchFamily="34" charset="0"/>
              </a:rPr>
              <a:t>(INS ins</a:t>
            </a:r>
            <a:r>
              <a:rPr lang="en-US" sz="1400" b="1" dirty="0" smtClean="0">
                <a:solidFill>
                  <a:prstClr val="black"/>
                </a:solidFill>
                <a:latin typeface="Verdana" pitchFamily="34" charset="0"/>
                <a:ea typeface="Verdana" pitchFamily="34" charset="0"/>
                <a:cs typeface="Verdana" pitchFamily="34" charset="0"/>
              </a:rPr>
              <a:t>)</a:t>
            </a:r>
            <a:endParaRPr lang="en-US" sz="1400" b="1" dirty="0" smtClean="0">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p:txBody>
      </p:sp>
      <p:sp>
        <p:nvSpPr>
          <p:cNvPr id="5" name="Title 4"/>
          <p:cNvSpPr>
            <a:spLocks noGrp="1"/>
          </p:cNvSpPr>
          <p:nvPr>
            <p:ph type="title"/>
          </p:nvPr>
        </p:nvSpPr>
        <p:spPr/>
        <p:txBody>
          <a:bodyPr/>
          <a:lstStyle/>
          <a:p>
            <a:r>
              <a:rPr lang="en-US" dirty="0" smtClean="0"/>
              <a:t>Helpers</a:t>
            </a:r>
            <a:endParaRPr lang="en-US" dirty="0"/>
          </a:p>
        </p:txBody>
      </p:sp>
    </p:spTree>
    <p:extLst>
      <p:ext uri="{BB962C8B-B14F-4D97-AF65-F5344CB8AC3E}">
        <p14:creationId xmlns:p14="http://schemas.microsoft.com/office/powerpoint/2010/main" val="10167528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 y="2660073"/>
            <a:ext cx="8742219" cy="2743199"/>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2880" y="274320"/>
            <a:ext cx="8961120" cy="5693866"/>
          </a:xfrm>
          <a:prstGeom prst="rect">
            <a:avLst/>
          </a:prstGeom>
        </p:spPr>
        <p:txBody>
          <a:bodyPr wrap="square">
            <a:spAutoFit/>
          </a:bodyPr>
          <a:lstStyle/>
          <a:p>
            <a:r>
              <a:rPr lang="en-US" sz="1400" b="1" dirty="0">
                <a:solidFill>
                  <a:srgbClr val="008000"/>
                </a:solidFill>
                <a:latin typeface="Verdana" pitchFamily="34" charset="0"/>
                <a:ea typeface="Verdana" pitchFamily="34" charset="0"/>
                <a:cs typeface="Verdana" pitchFamily="34" charset="0"/>
              </a:rPr>
              <a:t>/*!</a:t>
            </a:r>
          </a:p>
          <a:p>
            <a:r>
              <a:rPr lang="en-US" sz="1400" b="1" dirty="0">
                <a:solidFill>
                  <a:srgbClr val="008000"/>
                </a:solidFill>
                <a:latin typeface="Verdana" pitchFamily="34" charset="0"/>
                <a:ea typeface="Verdana" pitchFamily="34" charset="0"/>
                <a:cs typeface="Verdana" pitchFamily="34" charset="0"/>
              </a:rPr>
              <a:t> * This function checks for each instruction if it does a </a:t>
            </a:r>
            <a:r>
              <a:rPr lang="en-US" sz="1400" b="1" dirty="0" err="1">
                <a:solidFill>
                  <a:srgbClr val="008000"/>
                </a:solidFill>
                <a:latin typeface="Verdana" pitchFamily="34" charset="0"/>
                <a:ea typeface="Verdana" pitchFamily="34" charset="0"/>
                <a:cs typeface="Verdana" pitchFamily="34" charset="0"/>
              </a:rPr>
              <a:t>mov</a:t>
            </a:r>
            <a:r>
              <a:rPr lang="en-US" sz="1400" b="1" dirty="0">
                <a:solidFill>
                  <a:srgbClr val="008000"/>
                </a:solidFill>
                <a:latin typeface="Verdana" pitchFamily="34" charset="0"/>
                <a:ea typeface="Verdana" pitchFamily="34" charset="0"/>
                <a:cs typeface="Verdana" pitchFamily="34" charset="0"/>
              </a:rPr>
              <a:t> that can potentially</a:t>
            </a:r>
          </a:p>
          <a:p>
            <a:r>
              <a:rPr lang="en-US" sz="1400" b="1" dirty="0">
                <a:solidFill>
                  <a:srgbClr val="008000"/>
                </a:solidFill>
                <a:latin typeface="Verdana" pitchFamily="34" charset="0"/>
                <a:ea typeface="Verdana" pitchFamily="34" charset="0"/>
                <a:cs typeface="Verdana" pitchFamily="34" charset="0"/>
              </a:rPr>
              <a:t> * transfer taint and if true adds the </a:t>
            </a:r>
            <a:r>
              <a:rPr lang="en-US" sz="1400" b="1" dirty="0" err="1">
                <a:solidFill>
                  <a:srgbClr val="008000"/>
                </a:solidFill>
                <a:latin typeface="Verdana" pitchFamily="34" charset="0"/>
                <a:ea typeface="Verdana" pitchFamily="34" charset="0"/>
                <a:cs typeface="Verdana" pitchFamily="34" charset="0"/>
              </a:rPr>
              <a:t>approriate</a:t>
            </a:r>
            <a:r>
              <a:rPr lang="en-US" sz="1400" b="1" dirty="0">
                <a:solidFill>
                  <a:srgbClr val="008000"/>
                </a:solidFill>
                <a:latin typeface="Verdana" pitchFamily="34" charset="0"/>
                <a:ea typeface="Verdana" pitchFamily="34" charset="0"/>
                <a:cs typeface="Verdana" pitchFamily="34" charset="0"/>
              </a:rPr>
              <a:t> analysis routine to check </a:t>
            </a:r>
          </a:p>
          <a:p>
            <a:r>
              <a:rPr lang="en-US" sz="1400" b="1" dirty="0">
                <a:solidFill>
                  <a:srgbClr val="008000"/>
                </a:solidFill>
                <a:latin typeface="Verdana" pitchFamily="34" charset="0"/>
                <a:ea typeface="Verdana" pitchFamily="34" charset="0"/>
                <a:cs typeface="Verdana" pitchFamily="34" charset="0"/>
              </a:rPr>
              <a:t> * and </a:t>
            </a:r>
            <a:r>
              <a:rPr lang="en-US" sz="1400" b="1" dirty="0" err="1">
                <a:solidFill>
                  <a:srgbClr val="008000"/>
                </a:solidFill>
                <a:latin typeface="Verdana" pitchFamily="34" charset="0"/>
                <a:ea typeface="Verdana" pitchFamily="34" charset="0"/>
                <a:cs typeface="Verdana" pitchFamily="34" charset="0"/>
              </a:rPr>
              <a:t>propogate</a:t>
            </a:r>
            <a:r>
              <a:rPr lang="en-US" sz="1400" b="1" dirty="0">
                <a:solidFill>
                  <a:srgbClr val="008000"/>
                </a:solidFill>
                <a:latin typeface="Verdana" pitchFamily="34" charset="0"/>
                <a:ea typeface="Verdana" pitchFamily="34" charset="0"/>
                <a:cs typeface="Verdana" pitchFamily="34" charset="0"/>
              </a:rPr>
              <a:t> taint at run-time if needed</a:t>
            </a:r>
          </a:p>
          <a:p>
            <a:r>
              <a:rPr lang="en-US" sz="1400" b="1" dirty="0">
                <a:solidFill>
                  <a:srgbClr val="008000"/>
                </a:solidFill>
                <a:latin typeface="Verdana" pitchFamily="34" charset="0"/>
                <a:ea typeface="Verdana" pitchFamily="34" charset="0"/>
                <a:cs typeface="Verdana" pitchFamily="34" charset="0"/>
              </a:rPr>
              <a:t> * This function is called every time a new trace is encountered.</a:t>
            </a:r>
          </a:p>
          <a:p>
            <a:r>
              <a:rPr lang="en-US" sz="1400" b="1" dirty="0">
                <a:solidFill>
                  <a:srgbClr val="008000"/>
                </a:solidFill>
                <a:latin typeface="Verdana" pitchFamily="34" charset="0"/>
                <a:ea typeface="Verdana" pitchFamily="34" charset="0"/>
                <a:cs typeface="Verdana" pitchFamily="34" charset="0"/>
              </a:rPr>
              <a:t> */</a:t>
            </a:r>
          </a:p>
          <a:p>
            <a:r>
              <a:rPr lang="fr-FR" sz="1400" b="1" dirty="0">
                <a:solidFill>
                  <a:prstClr val="black"/>
                </a:solidFill>
                <a:latin typeface="Verdana" pitchFamily="34" charset="0"/>
                <a:ea typeface="Verdana" pitchFamily="34" charset="0"/>
                <a:cs typeface="Verdana" pitchFamily="34" charset="0"/>
              </a:rPr>
              <a:t>VOID Trace(TRACE </a:t>
            </a:r>
            <a:r>
              <a:rPr lang="fr-FR" sz="1400" b="1" dirty="0" err="1">
                <a:solidFill>
                  <a:prstClr val="black"/>
                </a:solidFill>
                <a:latin typeface="Verdana" pitchFamily="34" charset="0"/>
                <a:ea typeface="Verdana" pitchFamily="34" charset="0"/>
                <a:cs typeface="Verdana" pitchFamily="34" charset="0"/>
              </a:rPr>
              <a:t>trace</a:t>
            </a:r>
            <a:r>
              <a:rPr lang="fr-FR" sz="1400" b="1" dirty="0">
                <a:solidFill>
                  <a:prstClr val="black"/>
                </a:solidFill>
                <a:latin typeface="Verdana" pitchFamily="34" charset="0"/>
                <a:ea typeface="Verdana" pitchFamily="34" charset="0"/>
                <a:cs typeface="Verdana" pitchFamily="34" charset="0"/>
              </a:rPr>
              <a:t>, VOID *v</a:t>
            </a:r>
            <a:r>
              <a:rPr lang="fr-FR" sz="1400" b="1" dirty="0" smtClean="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for</a:t>
            </a:r>
            <a:r>
              <a:rPr lang="en-US" sz="1400" b="1" dirty="0">
                <a:solidFill>
                  <a:prstClr val="black"/>
                </a:solidFill>
                <a:latin typeface="Verdana" pitchFamily="34" charset="0"/>
                <a:ea typeface="Verdana" pitchFamily="34" charset="0"/>
                <a:cs typeface="Verdana" pitchFamily="34" charset="0"/>
              </a:rPr>
              <a:t> (BBL </a:t>
            </a:r>
            <a:r>
              <a:rPr lang="en-US" sz="1400" b="1" dirty="0" err="1">
                <a:solidFill>
                  <a:prstClr val="black"/>
                </a:solidFill>
                <a:latin typeface="Verdana" pitchFamily="34" charset="0"/>
                <a:ea typeface="Verdana" pitchFamily="34" charset="0"/>
                <a:cs typeface="Verdana" pitchFamily="34" charset="0"/>
              </a:rPr>
              <a:t>bbl</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TRACE_BblHead</a:t>
            </a:r>
            <a:r>
              <a:rPr lang="en-US" sz="1400" b="1" dirty="0">
                <a:solidFill>
                  <a:prstClr val="black"/>
                </a:solidFill>
                <a:latin typeface="Verdana" pitchFamily="34" charset="0"/>
                <a:ea typeface="Verdana" pitchFamily="34" charset="0"/>
                <a:cs typeface="Verdana" pitchFamily="34" charset="0"/>
              </a:rPr>
              <a:t>(trace); </a:t>
            </a:r>
            <a:r>
              <a:rPr lang="en-US" sz="1400" b="1" dirty="0" err="1">
                <a:solidFill>
                  <a:prstClr val="black"/>
                </a:solidFill>
                <a:latin typeface="Verdana" pitchFamily="34" charset="0"/>
                <a:ea typeface="Verdana" pitchFamily="34" charset="0"/>
                <a:cs typeface="Verdana" pitchFamily="34" charset="0"/>
              </a:rPr>
              <a:t>BBL_Valid</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bbl</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bbl</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BBL_Next</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bbl</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a:t>
            </a:r>
          </a:p>
          <a:p>
            <a:r>
              <a:rPr lang="de-DE" sz="1400" b="1" dirty="0">
                <a:solidFill>
                  <a:prstClr val="black"/>
                </a:solidFill>
                <a:latin typeface="Verdana" pitchFamily="34" charset="0"/>
                <a:ea typeface="Verdana" pitchFamily="34" charset="0"/>
                <a:cs typeface="Verdana" pitchFamily="34" charset="0"/>
              </a:rPr>
              <a:t>    </a:t>
            </a:r>
            <a:r>
              <a:rPr lang="de-DE" sz="1400" b="1" dirty="0">
                <a:solidFill>
                  <a:srgbClr val="0000FF"/>
                </a:solidFill>
                <a:latin typeface="Verdana" pitchFamily="34" charset="0"/>
                <a:ea typeface="Verdana" pitchFamily="34" charset="0"/>
                <a:cs typeface="Verdana" pitchFamily="34" charset="0"/>
              </a:rPr>
              <a:t>for</a:t>
            </a:r>
            <a:r>
              <a:rPr lang="de-DE" sz="1400" b="1" dirty="0">
                <a:solidFill>
                  <a:prstClr val="black"/>
                </a:solidFill>
                <a:latin typeface="Verdana" pitchFamily="34" charset="0"/>
                <a:ea typeface="Verdana" pitchFamily="34" charset="0"/>
                <a:cs typeface="Verdana" pitchFamily="34" charset="0"/>
              </a:rPr>
              <a:t> (INS ins = BBL_InsHead(bbl); INS_Valid(ins); ins = INS_Next(ins</a:t>
            </a:r>
            <a:r>
              <a:rPr lang="de-DE" sz="1400" b="1" dirty="0" smtClean="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srgbClr val="0000FF"/>
                </a:solidFill>
                <a:latin typeface="Verdana" pitchFamily="34" charset="0"/>
                <a:ea typeface="Verdana" pitchFamily="34" charset="0"/>
                <a:cs typeface="Verdana" pitchFamily="34" charset="0"/>
              </a:rPr>
              <a:t>        if</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INS_Opcode</a:t>
            </a:r>
            <a:r>
              <a:rPr lang="en-US" sz="1400" b="1" dirty="0">
                <a:solidFill>
                  <a:prstClr val="black"/>
                </a:solidFill>
                <a:latin typeface="Verdana" pitchFamily="34" charset="0"/>
                <a:ea typeface="Verdana" pitchFamily="34" charset="0"/>
                <a:cs typeface="Verdana" pitchFamily="34" charset="0"/>
              </a:rPr>
              <a:t>(ins) &gt;= XED_ICLASS_MOV</a:t>
            </a:r>
            <a:r>
              <a:rPr lang="en-US" sz="1400" b="1" dirty="0" smtClean="0">
                <a:solidFill>
                  <a:prstClr val="black"/>
                </a:solidFill>
                <a:latin typeface="Verdana" pitchFamily="34" charset="0"/>
                <a:ea typeface="Verdana" pitchFamily="34" charset="0"/>
                <a:cs typeface="Verdana" pitchFamily="34" charset="0"/>
              </a:rPr>
              <a:t>) &amp;&amp; </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INS_Opcode</a:t>
            </a:r>
            <a:r>
              <a:rPr lang="en-US" sz="1400" b="1" dirty="0">
                <a:solidFill>
                  <a:prstClr val="black"/>
                </a:solidFill>
                <a:latin typeface="Verdana" pitchFamily="34" charset="0"/>
                <a:ea typeface="Verdana" pitchFamily="34" charset="0"/>
                <a:cs typeface="Verdana" pitchFamily="34" charset="0"/>
              </a:rPr>
              <a:t>(ins) &lt;= XED_ICLASS_MOVZX) </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srgbClr val="0000FF"/>
                </a:solidFill>
                <a:latin typeface="Verdana" pitchFamily="34" charset="0"/>
                <a:ea typeface="Verdana" pitchFamily="34" charset="0"/>
                <a:cs typeface="Verdana" pitchFamily="34" charset="0"/>
              </a:rPr>
              <a:t>            if</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INS_has_immed</a:t>
            </a:r>
            <a:r>
              <a:rPr lang="en-US" sz="1400" b="1" dirty="0">
                <a:solidFill>
                  <a:prstClr val="black"/>
                </a:solidFill>
                <a:latin typeface="Verdana" pitchFamily="34" charset="0"/>
                <a:ea typeface="Verdana" pitchFamily="34" charset="0"/>
                <a:cs typeface="Verdana" pitchFamily="34" charset="0"/>
              </a:rPr>
              <a:t>(ins</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srgbClr val="0000FF"/>
                </a:solidFill>
                <a:latin typeface="Verdana" pitchFamily="34" charset="0"/>
                <a:ea typeface="Verdana" pitchFamily="34" charset="0"/>
                <a:cs typeface="Verdana" pitchFamily="34" charset="0"/>
              </a:rPr>
              <a:t>                if</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INS_IsMemoryWrite</a:t>
            </a:r>
            <a:r>
              <a:rPr lang="en-US" sz="1400" b="1" dirty="0">
                <a:solidFill>
                  <a:prstClr val="black"/>
                </a:solidFill>
                <a:latin typeface="Verdana" pitchFamily="34" charset="0"/>
                <a:ea typeface="Verdana" pitchFamily="34" charset="0"/>
                <a:cs typeface="Verdana" pitchFamily="34" charset="0"/>
              </a:rPr>
              <a:t>(ins)) </a:t>
            </a:r>
            <a:r>
              <a:rPr lang="en-US" sz="1400" b="1" dirty="0" smtClean="0">
                <a:solidFill>
                  <a:prstClr val="black"/>
                </a:solidFill>
                <a:latin typeface="Verdana" pitchFamily="34" charset="0"/>
                <a:ea typeface="Verdana" pitchFamily="34" charset="0"/>
                <a:cs typeface="Verdana" pitchFamily="34" charset="0"/>
              </a:rPr>
              <a:t> {  </a:t>
            </a:r>
            <a:r>
              <a:rPr lang="en-US" sz="1400" b="1" dirty="0" smtClean="0">
                <a:solidFill>
                  <a:srgbClr val="008000"/>
                </a:solidFill>
                <a:latin typeface="Verdana" pitchFamily="34" charset="0"/>
                <a:ea typeface="Verdana" pitchFamily="34" charset="0"/>
                <a:cs typeface="Verdana" pitchFamily="34" charset="0"/>
              </a:rPr>
              <a:t>//</a:t>
            </a:r>
            <a:r>
              <a:rPr lang="en-US" sz="1400" b="1" dirty="0" err="1">
                <a:solidFill>
                  <a:srgbClr val="008000"/>
                </a:solidFill>
                <a:latin typeface="Verdana" pitchFamily="34" charset="0"/>
                <a:ea typeface="Verdana" pitchFamily="34" charset="0"/>
                <a:cs typeface="Verdana" pitchFamily="34" charset="0"/>
              </a:rPr>
              <a:t>immed</a:t>
            </a:r>
            <a:r>
              <a:rPr lang="en-US" sz="1400" b="1" dirty="0">
                <a:solidFill>
                  <a:srgbClr val="008000"/>
                </a:solidFill>
                <a:latin typeface="Verdana" pitchFamily="34" charset="0"/>
                <a:ea typeface="Verdana" pitchFamily="34" charset="0"/>
                <a:cs typeface="Verdana" pitchFamily="34" charset="0"/>
              </a:rPr>
              <a:t> -&gt; </a:t>
            </a:r>
            <a:r>
              <a:rPr lang="en-US" sz="1400" b="1" dirty="0" err="1">
                <a:solidFill>
                  <a:srgbClr val="008000"/>
                </a:solidFill>
                <a:latin typeface="Verdana" pitchFamily="34" charset="0"/>
                <a:ea typeface="Verdana" pitchFamily="34" charset="0"/>
                <a:cs typeface="Verdana" pitchFamily="34" charset="0"/>
              </a:rPr>
              <a:t>mem</a:t>
            </a:r>
            <a:endParaRPr lang="en-US" sz="1400" b="1" dirty="0">
              <a:solidFill>
                <a:srgbClr val="008000"/>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INS_InsertCall</a:t>
            </a:r>
            <a:r>
              <a:rPr lang="en-US" sz="1400" b="1" dirty="0" smtClean="0">
                <a:solidFill>
                  <a:prstClr val="black"/>
                </a:solidFill>
                <a:latin typeface="Verdana" pitchFamily="34" charset="0"/>
                <a:ea typeface="Verdana" pitchFamily="34" charset="0"/>
                <a:cs typeface="Verdana" pitchFamily="34" charset="0"/>
              </a:rPr>
              <a:t>(ins</a:t>
            </a:r>
            <a:r>
              <a:rPr lang="en-US" sz="1400" b="1" dirty="0">
                <a:solidFill>
                  <a:prstClr val="black"/>
                </a:solidFill>
                <a:latin typeface="Verdana" pitchFamily="34" charset="0"/>
                <a:ea typeface="Verdana" pitchFamily="34" charset="0"/>
                <a:cs typeface="Verdana" pitchFamily="34" charset="0"/>
              </a:rPr>
              <a:t>, IPOINT_BEFORE, (AFUNPTR)</a:t>
            </a:r>
            <a:r>
              <a:rPr lang="en-US" sz="1400" b="1" dirty="0" err="1">
                <a:solidFill>
                  <a:prstClr val="black"/>
                </a:solidFill>
                <a:latin typeface="Verdana" pitchFamily="34" charset="0"/>
                <a:ea typeface="Verdana" pitchFamily="34" charset="0"/>
                <a:cs typeface="Verdana" pitchFamily="34" charset="0"/>
              </a:rPr>
              <a:t>ImmedCleanMem</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IARG_MEMORYOP_EA</a:t>
            </a:r>
            <a:r>
              <a:rPr lang="en-US" sz="1400" b="1" dirty="0">
                <a:solidFill>
                  <a:prstClr val="black"/>
                </a:solidFill>
                <a:latin typeface="Verdana" pitchFamily="34" charset="0"/>
                <a:ea typeface="Verdana" pitchFamily="34" charset="0"/>
                <a:cs typeface="Verdana" pitchFamily="34" charset="0"/>
              </a:rPr>
              <a:t>, 0,</a:t>
            </a:r>
          </a:p>
          <a:p>
            <a:r>
              <a:rPr lang="en-US" sz="1400" b="1" dirty="0" smtClean="0">
                <a:solidFill>
                  <a:prstClr val="black"/>
                </a:solidFill>
                <a:latin typeface="Verdana" pitchFamily="34" charset="0"/>
                <a:ea typeface="Verdana" pitchFamily="34" charset="0"/>
                <a:cs typeface="Verdana" pitchFamily="34" charset="0"/>
              </a:rPr>
              <a:t>	                  		IARG_END</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p>
          <a:p>
            <a:r>
              <a:rPr lang="en-US" sz="1400" b="1" dirty="0" smtClean="0">
                <a:solidFill>
                  <a:srgbClr val="0000FF"/>
                </a:solidFill>
                <a:latin typeface="Verdana" pitchFamily="34" charset="0"/>
                <a:ea typeface="Verdana" pitchFamily="34" charset="0"/>
                <a:cs typeface="Verdana" pitchFamily="34" charset="0"/>
              </a:rPr>
              <a:t>                else    </a:t>
            </a:r>
            <a:r>
              <a:rPr lang="en-US" sz="1400" b="1" dirty="0" smtClean="0">
                <a:solidFill>
                  <a:srgbClr val="008000"/>
                </a:solidFill>
                <a:latin typeface="Verdana" pitchFamily="34" charset="0"/>
                <a:ea typeface="Verdana" pitchFamily="34" charset="0"/>
                <a:cs typeface="Verdana" pitchFamily="34" charset="0"/>
              </a:rPr>
              <a:t>//</a:t>
            </a:r>
            <a:r>
              <a:rPr lang="en-US" sz="1400" b="1" dirty="0" err="1">
                <a:solidFill>
                  <a:srgbClr val="008000"/>
                </a:solidFill>
                <a:latin typeface="Verdana" pitchFamily="34" charset="0"/>
                <a:ea typeface="Verdana" pitchFamily="34" charset="0"/>
                <a:cs typeface="Verdana" pitchFamily="34" charset="0"/>
              </a:rPr>
              <a:t>immed</a:t>
            </a:r>
            <a:r>
              <a:rPr lang="en-US" sz="1400" b="1" dirty="0">
                <a:solidFill>
                  <a:srgbClr val="008000"/>
                </a:solidFill>
                <a:latin typeface="Verdana" pitchFamily="34" charset="0"/>
                <a:ea typeface="Verdana" pitchFamily="34" charset="0"/>
                <a:cs typeface="Verdana" pitchFamily="34" charset="0"/>
              </a:rPr>
              <a:t> -&gt; </a:t>
            </a:r>
            <a:r>
              <a:rPr lang="en-US" sz="1400" b="1" dirty="0" err="1">
                <a:solidFill>
                  <a:srgbClr val="008000"/>
                </a:solidFill>
                <a:latin typeface="Verdana" pitchFamily="34" charset="0"/>
                <a:ea typeface="Verdana" pitchFamily="34" charset="0"/>
                <a:cs typeface="Verdana" pitchFamily="34" charset="0"/>
              </a:rPr>
              <a:t>reg</a:t>
            </a:r>
            <a:endParaRPr lang="en-US" sz="1400" b="1" dirty="0">
              <a:solidFill>
                <a:srgbClr val="008000"/>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REG </a:t>
            </a:r>
            <a:r>
              <a:rPr lang="en-US" sz="1400" b="1" dirty="0" err="1">
                <a:solidFill>
                  <a:prstClr val="black"/>
                </a:solidFill>
                <a:latin typeface="Verdana" pitchFamily="34" charset="0"/>
                <a:ea typeface="Verdana" pitchFamily="34" charset="0"/>
                <a:cs typeface="Verdana" pitchFamily="34" charset="0"/>
              </a:rPr>
              <a:t>insreg</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INS_get_write_reg</a:t>
            </a:r>
            <a:r>
              <a:rPr lang="en-US" sz="1400" b="1" dirty="0">
                <a:solidFill>
                  <a:prstClr val="black"/>
                </a:solidFill>
                <a:latin typeface="Verdana" pitchFamily="34" charset="0"/>
                <a:ea typeface="Verdana" pitchFamily="34" charset="0"/>
                <a:cs typeface="Verdana" pitchFamily="34" charset="0"/>
              </a:rPr>
              <a:t>(ins</a:t>
            </a:r>
            <a:r>
              <a:rPr lang="en-US" sz="1400" b="1" dirty="0" smtClean="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INS_InsertCall</a:t>
            </a:r>
            <a:r>
              <a:rPr lang="en-US" sz="1400" b="1" dirty="0" smtClean="0">
                <a:solidFill>
                  <a:prstClr val="black"/>
                </a:solidFill>
                <a:latin typeface="Verdana" pitchFamily="34" charset="0"/>
                <a:ea typeface="Verdana" pitchFamily="34" charset="0"/>
                <a:cs typeface="Verdana" pitchFamily="34" charset="0"/>
              </a:rPr>
              <a:t>(ins</a:t>
            </a:r>
            <a:r>
              <a:rPr lang="en-US" sz="1400" b="1" dirty="0">
                <a:solidFill>
                  <a:prstClr val="black"/>
                </a:solidFill>
                <a:latin typeface="Verdana" pitchFamily="34" charset="0"/>
                <a:ea typeface="Verdana" pitchFamily="34" charset="0"/>
                <a:cs typeface="Verdana" pitchFamily="34" charset="0"/>
              </a:rPr>
              <a:t>, IPOINT_BEFORE, (AFUNPTR)</a:t>
            </a:r>
            <a:r>
              <a:rPr lang="en-US" sz="1400" b="1" dirty="0" err="1">
                <a:solidFill>
                  <a:prstClr val="black"/>
                </a:solidFill>
                <a:latin typeface="Verdana" pitchFamily="34" charset="0"/>
                <a:ea typeface="Verdana" pitchFamily="34" charset="0"/>
                <a:cs typeface="Verdana" pitchFamily="34" charset="0"/>
              </a:rPr>
              <a:t>ImmedCleanReg</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IARG_ADDRINT</a:t>
            </a:r>
            <a:r>
              <a:rPr lang="en-US" sz="1400" b="1" dirty="0">
                <a:solidFill>
                  <a:prstClr val="black"/>
                </a:solidFill>
                <a:latin typeface="Verdana" pitchFamily="34" charset="0"/>
                <a:ea typeface="Verdana" pitchFamily="34" charset="0"/>
                <a:cs typeface="Verdana" pitchFamily="34" charset="0"/>
              </a:rPr>
              <a:t>, (ADDRINT)</a:t>
            </a:r>
            <a:r>
              <a:rPr lang="en-US" sz="1400" b="1" dirty="0" err="1">
                <a:solidFill>
                  <a:prstClr val="black"/>
                </a:solidFill>
                <a:latin typeface="Verdana" pitchFamily="34" charset="0"/>
                <a:ea typeface="Verdana" pitchFamily="34" charset="0"/>
                <a:cs typeface="Verdana" pitchFamily="34" charset="0"/>
              </a:rPr>
              <a:t>insreg</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IARG_END);</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a:t>
            </a:r>
          </a:p>
          <a:p>
            <a:r>
              <a:rPr lang="en-US" sz="1400" b="1" dirty="0" smtClean="0">
                <a:solidFill>
                  <a:prstClr val="black"/>
                </a:solidFill>
                <a:latin typeface="Verdana" pitchFamily="34" charset="0"/>
                <a:ea typeface="Verdana" pitchFamily="34" charset="0"/>
                <a:cs typeface="Verdana" pitchFamily="34" charset="0"/>
              </a:rPr>
              <a:t>            } </a:t>
            </a:r>
            <a:r>
              <a:rPr lang="en-US" sz="1400" b="1" dirty="0" smtClean="0">
                <a:solidFill>
                  <a:srgbClr val="008000"/>
                </a:solidFill>
                <a:latin typeface="Verdana" pitchFamily="34" charset="0"/>
                <a:ea typeface="Verdana" pitchFamily="34" charset="0"/>
                <a:cs typeface="Verdana" pitchFamily="34" charset="0"/>
              </a:rPr>
              <a:t>// end of if INS has </a:t>
            </a:r>
            <a:r>
              <a:rPr lang="en-US" sz="1400" b="1" dirty="0" err="1" smtClean="0">
                <a:solidFill>
                  <a:srgbClr val="008000"/>
                </a:solidFill>
                <a:latin typeface="Verdana" pitchFamily="34" charset="0"/>
                <a:ea typeface="Verdana" pitchFamily="34" charset="0"/>
                <a:cs typeface="Verdana" pitchFamily="34" charset="0"/>
              </a:rPr>
              <a:t>immed</a:t>
            </a:r>
            <a:endParaRPr lang="en-US" sz="1400" b="1" dirty="0">
              <a:solidFill>
                <a:srgbClr val="008000"/>
              </a:solidFill>
              <a:latin typeface="Verdana" pitchFamily="34" charset="0"/>
              <a:ea typeface="Verdana" pitchFamily="34" charset="0"/>
              <a:cs typeface="Verdana" pitchFamily="34" charset="0"/>
            </a:endParaRPr>
          </a:p>
          <a:p>
            <a:r>
              <a:rPr lang="en-US" sz="1400" b="1" dirty="0" smtClean="0">
                <a:solidFill>
                  <a:srgbClr val="0000FF"/>
                </a:solidFill>
                <a:latin typeface="Verdana" pitchFamily="34" charset="0"/>
                <a:ea typeface="Verdana" pitchFamily="34" charset="0"/>
                <a:cs typeface="Verdana" pitchFamily="34" charset="0"/>
              </a:rPr>
              <a:t>            else</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INS_IsMemoryRead</a:t>
            </a:r>
            <a:r>
              <a:rPr lang="en-US" sz="1400" b="1" dirty="0">
                <a:solidFill>
                  <a:prstClr val="black"/>
                </a:solidFill>
                <a:latin typeface="Verdana" pitchFamily="34" charset="0"/>
                <a:ea typeface="Verdana" pitchFamily="34" charset="0"/>
                <a:cs typeface="Verdana" pitchFamily="34" charset="0"/>
              </a:rPr>
              <a:t>(ins)) </a:t>
            </a:r>
            <a:r>
              <a:rPr lang="en-US" sz="1400" b="1" dirty="0">
                <a:solidFill>
                  <a:srgbClr val="008000"/>
                </a:solidFill>
                <a:latin typeface="Verdana" pitchFamily="34" charset="0"/>
                <a:ea typeface="Verdana" pitchFamily="34" charset="0"/>
                <a:cs typeface="Verdana" pitchFamily="34" charset="0"/>
              </a:rPr>
              <a:t>//</a:t>
            </a:r>
            <a:r>
              <a:rPr lang="en-US" sz="1400" b="1" dirty="0" err="1">
                <a:solidFill>
                  <a:srgbClr val="008000"/>
                </a:solidFill>
                <a:latin typeface="Verdana" pitchFamily="34" charset="0"/>
                <a:ea typeface="Verdana" pitchFamily="34" charset="0"/>
                <a:cs typeface="Verdana" pitchFamily="34" charset="0"/>
              </a:rPr>
              <a:t>mem</a:t>
            </a:r>
            <a:r>
              <a:rPr lang="en-US" sz="1400" b="1" dirty="0">
                <a:solidFill>
                  <a:srgbClr val="008000"/>
                </a:solidFill>
                <a:latin typeface="Verdana" pitchFamily="34" charset="0"/>
                <a:ea typeface="Verdana" pitchFamily="34" charset="0"/>
                <a:cs typeface="Verdana" pitchFamily="34" charset="0"/>
              </a:rPr>
              <a:t> -&gt; </a:t>
            </a:r>
            <a:r>
              <a:rPr lang="en-US" sz="1400" b="1" dirty="0" err="1">
                <a:solidFill>
                  <a:srgbClr val="008000"/>
                </a:solidFill>
                <a:latin typeface="Verdana" pitchFamily="34" charset="0"/>
                <a:ea typeface="Verdana" pitchFamily="34" charset="0"/>
                <a:cs typeface="Verdana" pitchFamily="34" charset="0"/>
              </a:rPr>
              <a:t>reg</a:t>
            </a:r>
            <a:r>
              <a:rPr lang="en-US" sz="1400" b="1" dirty="0">
                <a:solidFill>
                  <a:srgbClr val="008000"/>
                </a:solidFill>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41325418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7567"/>
            <a:ext cx="9144000" cy="6771084"/>
          </a:xfrm>
          <a:prstGeom prst="rect">
            <a:avLst/>
          </a:prstGeom>
        </p:spPr>
        <p:txBody>
          <a:bodyPr wrap="square">
            <a:spAutoFit/>
          </a:bodyPr>
          <a:lstStyle/>
          <a:p>
            <a:r>
              <a:rPr lang="en-US" sz="1400" b="1" dirty="0" smtClean="0">
                <a:solidFill>
                  <a:srgbClr val="0000FF"/>
                </a:solidFill>
                <a:latin typeface="Verdana" pitchFamily="34" charset="0"/>
                <a:ea typeface="Verdana" pitchFamily="34" charset="0"/>
                <a:cs typeface="Verdana" pitchFamily="34" charset="0"/>
              </a:rPr>
              <a:t>            else</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INS_IsMemoryRead</a:t>
            </a:r>
            <a:r>
              <a:rPr lang="en-US" sz="1400" b="1" dirty="0">
                <a:solidFill>
                  <a:prstClr val="black"/>
                </a:solidFill>
                <a:latin typeface="Verdana" pitchFamily="34" charset="0"/>
                <a:ea typeface="Verdana" pitchFamily="34" charset="0"/>
                <a:cs typeface="Verdana" pitchFamily="34" charset="0"/>
              </a:rPr>
              <a:t>(ins)) </a:t>
            </a:r>
            <a:r>
              <a:rPr lang="en-US" sz="1400" b="1" dirty="0" smtClean="0">
                <a:solidFill>
                  <a:prstClr val="black"/>
                </a:solidFill>
                <a:latin typeface="Verdana" pitchFamily="34" charset="0"/>
                <a:ea typeface="Verdana" pitchFamily="34" charset="0"/>
                <a:cs typeface="Verdana" pitchFamily="34" charset="0"/>
              </a:rPr>
              <a:t> { </a:t>
            </a:r>
            <a:r>
              <a:rPr lang="en-US" sz="1400" b="1" dirty="0" smtClean="0">
                <a:solidFill>
                  <a:srgbClr val="008000"/>
                </a:solidFill>
                <a:latin typeface="Verdana" pitchFamily="34" charset="0"/>
                <a:ea typeface="Verdana" pitchFamily="34" charset="0"/>
                <a:cs typeface="Verdana" pitchFamily="34" charset="0"/>
              </a:rPr>
              <a:t>//</a:t>
            </a:r>
            <a:r>
              <a:rPr lang="en-US" sz="1400" b="1" dirty="0" err="1">
                <a:solidFill>
                  <a:srgbClr val="008000"/>
                </a:solidFill>
                <a:latin typeface="Verdana" pitchFamily="34" charset="0"/>
                <a:ea typeface="Verdana" pitchFamily="34" charset="0"/>
                <a:cs typeface="Verdana" pitchFamily="34" charset="0"/>
              </a:rPr>
              <a:t>mem</a:t>
            </a:r>
            <a:r>
              <a:rPr lang="en-US" sz="1400" b="1" dirty="0">
                <a:solidFill>
                  <a:srgbClr val="008000"/>
                </a:solidFill>
                <a:latin typeface="Verdana" pitchFamily="34" charset="0"/>
                <a:ea typeface="Verdana" pitchFamily="34" charset="0"/>
                <a:cs typeface="Verdana" pitchFamily="34" charset="0"/>
              </a:rPr>
              <a:t> -&gt; </a:t>
            </a:r>
            <a:r>
              <a:rPr lang="en-US" sz="1400" b="1" dirty="0" err="1">
                <a:solidFill>
                  <a:srgbClr val="008000"/>
                </a:solidFill>
                <a:latin typeface="Verdana" pitchFamily="34" charset="0"/>
                <a:ea typeface="Verdana" pitchFamily="34" charset="0"/>
                <a:cs typeface="Verdana" pitchFamily="34" charset="0"/>
              </a:rPr>
              <a:t>reg</a:t>
            </a:r>
            <a:r>
              <a:rPr lang="en-US" sz="1400" b="1" dirty="0">
                <a:solidFill>
                  <a:srgbClr val="008000"/>
                </a:solidFill>
                <a:latin typeface="Verdana" pitchFamily="34" charset="0"/>
                <a:ea typeface="Verdana" pitchFamily="34" charset="0"/>
                <a:cs typeface="Verdana" pitchFamily="34" charset="0"/>
              </a:rPr>
              <a:t> </a:t>
            </a:r>
          </a:p>
          <a:p>
            <a:r>
              <a:rPr lang="en-US" sz="1400" b="1" dirty="0" smtClean="0">
                <a:solidFill>
                  <a:srgbClr val="008000"/>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in this case we call </a:t>
            </a:r>
            <a:r>
              <a:rPr lang="en-US" sz="1400" b="1" dirty="0" err="1">
                <a:solidFill>
                  <a:srgbClr val="008000"/>
                </a:solidFill>
                <a:latin typeface="Verdana" pitchFamily="34" charset="0"/>
                <a:ea typeface="Verdana" pitchFamily="34" charset="0"/>
                <a:cs typeface="Verdana" pitchFamily="34" charset="0"/>
              </a:rPr>
              <a:t>MemTaintReg</a:t>
            </a:r>
            <a:r>
              <a:rPr lang="en-US" sz="1400" b="1" dirty="0">
                <a:solidFill>
                  <a:srgbClr val="008000"/>
                </a:solidFill>
                <a:latin typeface="Verdana" pitchFamily="34" charset="0"/>
                <a:ea typeface="Verdana" pitchFamily="34" charset="0"/>
                <a:cs typeface="Verdana" pitchFamily="34" charset="0"/>
              </a:rPr>
              <a:t> to copy the taint if relevant</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REG </a:t>
            </a:r>
            <a:r>
              <a:rPr lang="en-US" sz="1400" b="1" dirty="0" err="1">
                <a:solidFill>
                  <a:prstClr val="black"/>
                </a:solidFill>
                <a:latin typeface="Verdana" pitchFamily="34" charset="0"/>
                <a:ea typeface="Verdana" pitchFamily="34" charset="0"/>
                <a:cs typeface="Verdana" pitchFamily="34" charset="0"/>
              </a:rPr>
              <a:t>insreg</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INS_get_write_reg</a:t>
            </a:r>
            <a:r>
              <a:rPr lang="en-US" sz="1400" b="1" dirty="0">
                <a:solidFill>
                  <a:prstClr val="black"/>
                </a:solidFill>
                <a:latin typeface="Verdana" pitchFamily="34" charset="0"/>
                <a:ea typeface="Verdana" pitchFamily="34" charset="0"/>
                <a:cs typeface="Verdana" pitchFamily="34" charset="0"/>
              </a:rPr>
              <a:t>(ins);</a:t>
            </a:r>
          </a:p>
          <a:p>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INS_InsertCall</a:t>
            </a:r>
            <a:r>
              <a:rPr lang="en-US" sz="1400" b="1" dirty="0" smtClean="0">
                <a:solidFill>
                  <a:prstClr val="black"/>
                </a:solidFill>
                <a:latin typeface="Verdana" pitchFamily="34" charset="0"/>
                <a:ea typeface="Verdana" pitchFamily="34" charset="0"/>
                <a:cs typeface="Verdana" pitchFamily="34" charset="0"/>
              </a:rPr>
              <a:t>(ins</a:t>
            </a:r>
            <a:r>
              <a:rPr lang="en-US" sz="1400" b="1" dirty="0">
                <a:solidFill>
                  <a:prstClr val="black"/>
                </a:solidFill>
                <a:latin typeface="Verdana" pitchFamily="34" charset="0"/>
                <a:ea typeface="Verdana" pitchFamily="34" charset="0"/>
                <a:cs typeface="Verdana" pitchFamily="34" charset="0"/>
              </a:rPr>
              <a:t>, IPOINT_BEFORE, (AFUNPTR)</a:t>
            </a:r>
            <a:r>
              <a:rPr lang="en-US" sz="1400" b="1" dirty="0" err="1">
                <a:solidFill>
                  <a:prstClr val="black"/>
                </a:solidFill>
                <a:latin typeface="Verdana" pitchFamily="34" charset="0"/>
                <a:ea typeface="Verdana" pitchFamily="34" charset="0"/>
                <a:cs typeface="Verdana" pitchFamily="34" charset="0"/>
              </a:rPr>
              <a:t>MemTaintReg</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IARG_MEMORYOP_EA</a:t>
            </a:r>
            <a:r>
              <a:rPr lang="en-US" sz="1400" b="1" dirty="0">
                <a:solidFill>
                  <a:prstClr val="black"/>
                </a:solidFill>
                <a:latin typeface="Verdana" pitchFamily="34" charset="0"/>
                <a:ea typeface="Verdana" pitchFamily="34" charset="0"/>
                <a:cs typeface="Verdana" pitchFamily="34" charset="0"/>
              </a:rPr>
              <a:t>, 0</a:t>
            </a:r>
            <a:r>
              <a:rPr lang="en-US" sz="1400" b="1" dirty="0" smtClean="0">
                <a:solidFill>
                  <a:prstClr val="black"/>
                </a:solidFill>
                <a:latin typeface="Verdana" pitchFamily="34" charset="0"/>
                <a:ea typeface="Verdana" pitchFamily="34" charset="0"/>
                <a:cs typeface="Verdana" pitchFamily="34" charset="0"/>
              </a:rPr>
              <a:t>,</a:t>
            </a:r>
            <a:r>
              <a:rPr lang="en-US" sz="1400" b="1" dirty="0">
                <a:solidFill>
                  <a:prstClr val="black"/>
                </a:solidFill>
                <a:latin typeface="Verdana" pitchFamily="34" charset="0"/>
                <a:ea typeface="Verdana" pitchFamily="34" charset="0"/>
                <a:cs typeface="Verdana" pitchFamily="34" charset="0"/>
              </a:rPr>
              <a:t>	</a:t>
            </a:r>
            <a:endParaRPr lang="en-US" sz="1400" b="1" dirty="0" smtClean="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IARG_ADDRINT, (ADDRINT)</a:t>
            </a:r>
            <a:r>
              <a:rPr lang="en-US" sz="1400" b="1" dirty="0" err="1">
                <a:solidFill>
                  <a:prstClr val="black"/>
                </a:solidFill>
                <a:latin typeface="Verdana" pitchFamily="34" charset="0"/>
                <a:ea typeface="Verdana" pitchFamily="34" charset="0"/>
                <a:cs typeface="Verdana" pitchFamily="34" charset="0"/>
              </a:rPr>
              <a:t>insreg</a:t>
            </a:r>
            <a:r>
              <a:rPr lang="en-US" sz="1400" b="1" dirty="0">
                <a:solidFill>
                  <a:prstClr val="black"/>
                </a:solidFill>
                <a:latin typeface="Verdana" pitchFamily="34" charset="0"/>
                <a:ea typeface="Verdana" pitchFamily="34" charset="0"/>
                <a:cs typeface="Verdana" pitchFamily="34" charset="0"/>
              </a:rPr>
              <a:t>, IARG_INST_PTR</a:t>
            </a:r>
            <a:r>
              <a:rPr lang="en-US" sz="1400" b="1" dirty="0" smtClean="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IARG_END</a:t>
            </a:r>
            <a:r>
              <a:rPr lang="en-US" sz="1400" b="1" dirty="0" smtClean="0">
                <a:solidFill>
                  <a:prstClr val="black"/>
                </a:solidFill>
                <a:latin typeface="Verdana" pitchFamily="34" charset="0"/>
                <a:ea typeface="Verdana" pitchFamily="34" charset="0"/>
                <a:cs typeface="Verdana" pitchFamily="34" charset="0"/>
              </a:rPr>
              <a:t>);</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else</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INS_IsMemoryWrite</a:t>
            </a:r>
            <a:r>
              <a:rPr lang="en-US" sz="1400" b="1" dirty="0">
                <a:solidFill>
                  <a:prstClr val="black"/>
                </a:solidFill>
                <a:latin typeface="Verdana" pitchFamily="34" charset="0"/>
                <a:ea typeface="Verdana" pitchFamily="34" charset="0"/>
                <a:cs typeface="Verdana" pitchFamily="34" charset="0"/>
              </a:rPr>
              <a:t>(ins)) </a:t>
            </a:r>
            <a:r>
              <a:rPr lang="en-US" sz="1400" b="1" dirty="0" smtClean="0">
                <a:solidFill>
                  <a:prstClr val="black"/>
                </a:solidFill>
                <a:latin typeface="Verdana" pitchFamily="34" charset="0"/>
                <a:ea typeface="Verdana" pitchFamily="34" charset="0"/>
                <a:cs typeface="Verdana" pitchFamily="34" charset="0"/>
              </a:rPr>
              <a:t>{ </a:t>
            </a:r>
            <a:r>
              <a:rPr lang="en-US" sz="1400" b="1" dirty="0" smtClean="0">
                <a:solidFill>
                  <a:srgbClr val="008000"/>
                </a:solidFill>
                <a:latin typeface="Verdana" pitchFamily="34" charset="0"/>
                <a:ea typeface="Verdana" pitchFamily="34" charset="0"/>
                <a:cs typeface="Verdana" pitchFamily="34" charset="0"/>
              </a:rPr>
              <a:t>//</a:t>
            </a:r>
            <a:r>
              <a:rPr lang="en-US" sz="1400" b="1" dirty="0" err="1">
                <a:solidFill>
                  <a:srgbClr val="008000"/>
                </a:solidFill>
                <a:latin typeface="Verdana" pitchFamily="34" charset="0"/>
                <a:ea typeface="Verdana" pitchFamily="34" charset="0"/>
                <a:cs typeface="Verdana" pitchFamily="34" charset="0"/>
              </a:rPr>
              <a:t>reg</a:t>
            </a:r>
            <a:r>
              <a:rPr lang="en-US" sz="1400" b="1" dirty="0">
                <a:solidFill>
                  <a:srgbClr val="008000"/>
                </a:solidFill>
                <a:latin typeface="Verdana" pitchFamily="34" charset="0"/>
                <a:ea typeface="Verdana" pitchFamily="34" charset="0"/>
                <a:cs typeface="Verdana" pitchFamily="34" charset="0"/>
              </a:rPr>
              <a:t> -&gt; </a:t>
            </a:r>
            <a:r>
              <a:rPr lang="en-US" sz="1400" b="1" dirty="0" err="1">
                <a:solidFill>
                  <a:srgbClr val="008000"/>
                </a:solidFill>
                <a:latin typeface="Verdana" pitchFamily="34" charset="0"/>
                <a:ea typeface="Verdana" pitchFamily="34" charset="0"/>
                <a:cs typeface="Verdana" pitchFamily="34" charset="0"/>
              </a:rPr>
              <a:t>mem</a:t>
            </a:r>
            <a:r>
              <a:rPr lang="en-US" sz="1400" b="1" dirty="0">
                <a:solidFill>
                  <a:srgbClr val="008000"/>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//in this case we call </a:t>
            </a:r>
            <a:r>
              <a:rPr lang="en-US" sz="1400" b="1" dirty="0" err="1">
                <a:solidFill>
                  <a:srgbClr val="008000"/>
                </a:solidFill>
                <a:latin typeface="Verdana" pitchFamily="34" charset="0"/>
                <a:ea typeface="Verdana" pitchFamily="34" charset="0"/>
                <a:cs typeface="Verdana" pitchFamily="34" charset="0"/>
              </a:rPr>
              <a:t>RegTaintMem</a:t>
            </a:r>
            <a:r>
              <a:rPr lang="en-US" sz="1400" b="1" dirty="0">
                <a:solidFill>
                  <a:srgbClr val="008000"/>
                </a:solidFill>
                <a:latin typeface="Verdana" pitchFamily="34" charset="0"/>
                <a:ea typeface="Verdana" pitchFamily="34" charset="0"/>
                <a:cs typeface="Verdana" pitchFamily="34" charset="0"/>
              </a:rPr>
              <a:t> to copy the taint if relevant</a:t>
            </a:r>
          </a:p>
          <a:p>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REG </a:t>
            </a:r>
            <a:r>
              <a:rPr lang="en-US" sz="1400" b="1" dirty="0" err="1">
                <a:solidFill>
                  <a:prstClr val="black"/>
                </a:solidFill>
                <a:latin typeface="Verdana" pitchFamily="34" charset="0"/>
                <a:ea typeface="Verdana" pitchFamily="34" charset="0"/>
                <a:cs typeface="Verdana" pitchFamily="34" charset="0"/>
              </a:rPr>
              <a:t>insreg</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INS_get_read_reg</a:t>
            </a:r>
            <a:r>
              <a:rPr lang="en-US" sz="1400" b="1" dirty="0">
                <a:solidFill>
                  <a:prstClr val="black"/>
                </a:solidFill>
                <a:latin typeface="Verdana" pitchFamily="34" charset="0"/>
                <a:ea typeface="Verdana" pitchFamily="34" charset="0"/>
                <a:cs typeface="Verdana" pitchFamily="34" charset="0"/>
              </a:rPr>
              <a:t>(ins); </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INS_InsertCall</a:t>
            </a:r>
            <a:r>
              <a:rPr lang="en-US" sz="1400" b="1" dirty="0">
                <a:solidFill>
                  <a:prstClr val="black"/>
                </a:solidFill>
                <a:latin typeface="Verdana" pitchFamily="34" charset="0"/>
                <a:ea typeface="Verdana" pitchFamily="34" charset="0"/>
                <a:cs typeface="Verdana" pitchFamily="34" charset="0"/>
              </a:rPr>
              <a:t>(ins, IPOINT_BEFORE, (AFUNPTR)</a:t>
            </a:r>
            <a:r>
              <a:rPr lang="en-US" sz="1400" b="1" dirty="0" err="1">
                <a:solidFill>
                  <a:prstClr val="black"/>
                </a:solidFill>
                <a:latin typeface="Verdana" pitchFamily="34" charset="0"/>
                <a:ea typeface="Verdana" pitchFamily="34" charset="0"/>
                <a:cs typeface="Verdana" pitchFamily="34" charset="0"/>
              </a:rPr>
              <a:t>RegTaintMem</a:t>
            </a:r>
            <a:r>
              <a:rPr lang="en-US" sz="1400" b="1" dirty="0" smtClean="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IARG_ADDRINT, (ADDRINT)</a:t>
            </a:r>
            <a:r>
              <a:rPr lang="en-US" sz="1400" b="1" dirty="0" err="1">
                <a:solidFill>
                  <a:prstClr val="black"/>
                </a:solidFill>
                <a:latin typeface="Verdana" pitchFamily="34" charset="0"/>
                <a:ea typeface="Verdana" pitchFamily="34" charset="0"/>
                <a:cs typeface="Verdana" pitchFamily="34" charset="0"/>
              </a:rPr>
              <a:t>insreg</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IARG_MEMORYOP_EA</a:t>
            </a:r>
            <a:r>
              <a:rPr lang="en-US" sz="1400" b="1" dirty="0">
                <a:solidFill>
                  <a:prstClr val="black"/>
                </a:solidFill>
                <a:latin typeface="Verdana" pitchFamily="34" charset="0"/>
                <a:ea typeface="Verdana" pitchFamily="34" charset="0"/>
                <a:cs typeface="Verdana" pitchFamily="34" charset="0"/>
              </a:rPr>
              <a:t>, 0</a:t>
            </a:r>
            <a:r>
              <a:rPr lang="en-US" sz="1400" b="1" dirty="0" smtClean="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IARG_END</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srgbClr val="0000FF"/>
                </a:solidFill>
                <a:latin typeface="Verdana" pitchFamily="34" charset="0"/>
                <a:ea typeface="Verdana" pitchFamily="34" charset="0"/>
                <a:cs typeface="Verdana" pitchFamily="34" charset="0"/>
              </a:rPr>
              <a:t>else</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INS_RegR</a:t>
            </a:r>
            <a:r>
              <a:rPr lang="en-US" sz="1400" b="1" dirty="0">
                <a:solidFill>
                  <a:prstClr val="black"/>
                </a:solidFill>
                <a:latin typeface="Verdana" pitchFamily="34" charset="0"/>
                <a:ea typeface="Verdana" pitchFamily="34" charset="0"/>
                <a:cs typeface="Verdana" pitchFamily="34" charset="0"/>
              </a:rPr>
              <a:t>(ins, 0) != REG_INVALID()) </a:t>
            </a:r>
            <a:r>
              <a:rPr lang="en-US" sz="1400" b="1" dirty="0" smtClean="0">
                <a:solidFill>
                  <a:prstClr val="black"/>
                </a:solidFill>
                <a:latin typeface="Verdana" pitchFamily="34" charset="0"/>
                <a:ea typeface="Verdana" pitchFamily="34" charset="0"/>
                <a:cs typeface="Verdana" pitchFamily="34" charset="0"/>
              </a:rPr>
              <a:t>  { </a:t>
            </a:r>
            <a:r>
              <a:rPr lang="en-US" sz="1400" b="1" dirty="0" smtClean="0">
                <a:solidFill>
                  <a:srgbClr val="008000"/>
                </a:solidFill>
                <a:latin typeface="Verdana" pitchFamily="34" charset="0"/>
                <a:ea typeface="Verdana" pitchFamily="34" charset="0"/>
                <a:cs typeface="Verdana" pitchFamily="34" charset="0"/>
              </a:rPr>
              <a:t>//</a:t>
            </a:r>
            <a:r>
              <a:rPr lang="en-US" sz="1400" b="1" dirty="0" err="1">
                <a:solidFill>
                  <a:srgbClr val="008000"/>
                </a:solidFill>
                <a:latin typeface="Verdana" pitchFamily="34" charset="0"/>
                <a:ea typeface="Verdana" pitchFamily="34" charset="0"/>
                <a:cs typeface="Verdana" pitchFamily="34" charset="0"/>
              </a:rPr>
              <a:t>reg</a:t>
            </a:r>
            <a:r>
              <a:rPr lang="en-US" sz="1400" b="1" dirty="0">
                <a:solidFill>
                  <a:srgbClr val="008000"/>
                </a:solidFill>
                <a:latin typeface="Verdana" pitchFamily="34" charset="0"/>
                <a:ea typeface="Verdana" pitchFamily="34" charset="0"/>
                <a:cs typeface="Verdana" pitchFamily="34" charset="0"/>
              </a:rPr>
              <a:t> -&gt; </a:t>
            </a:r>
            <a:r>
              <a:rPr lang="en-US" sz="1400" b="1" dirty="0" err="1">
                <a:solidFill>
                  <a:srgbClr val="008000"/>
                </a:solidFill>
                <a:latin typeface="Verdana" pitchFamily="34" charset="0"/>
                <a:ea typeface="Verdana" pitchFamily="34" charset="0"/>
                <a:cs typeface="Verdana" pitchFamily="34" charset="0"/>
              </a:rPr>
              <a:t>reg</a:t>
            </a:r>
            <a:endParaRPr lang="en-US" sz="1400" b="1" dirty="0">
              <a:solidFill>
                <a:srgbClr val="008000"/>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a:t>
            </a:r>
            <a:r>
              <a:rPr lang="en-US" sz="1400" b="1" dirty="0" smtClean="0">
                <a:solidFill>
                  <a:srgbClr val="008000"/>
                </a:solidFill>
                <a:latin typeface="Verdana" pitchFamily="34" charset="0"/>
                <a:ea typeface="Verdana" pitchFamily="34" charset="0"/>
                <a:cs typeface="Verdana" pitchFamily="34" charset="0"/>
              </a:rPr>
              <a:t>//</a:t>
            </a:r>
            <a:r>
              <a:rPr lang="en-US" sz="1400" b="1" dirty="0">
                <a:solidFill>
                  <a:srgbClr val="008000"/>
                </a:solidFill>
                <a:latin typeface="Verdana" pitchFamily="34" charset="0"/>
                <a:ea typeface="Verdana" pitchFamily="34" charset="0"/>
                <a:cs typeface="Verdana" pitchFamily="34" charset="0"/>
              </a:rPr>
              <a:t>in this case we call </a:t>
            </a:r>
            <a:r>
              <a:rPr lang="en-US" sz="1400" b="1" dirty="0" err="1">
                <a:solidFill>
                  <a:srgbClr val="008000"/>
                </a:solidFill>
                <a:latin typeface="Verdana" pitchFamily="34" charset="0"/>
                <a:ea typeface="Verdana" pitchFamily="34" charset="0"/>
                <a:cs typeface="Verdana" pitchFamily="34" charset="0"/>
              </a:rPr>
              <a:t>RegTaintReg</a:t>
            </a:r>
            <a:endParaRPr lang="en-US" sz="1400" b="1" dirty="0">
              <a:solidFill>
                <a:srgbClr val="008000"/>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REG </a:t>
            </a:r>
            <a:r>
              <a:rPr lang="en-US" sz="1400" b="1" dirty="0" err="1">
                <a:solidFill>
                  <a:prstClr val="black"/>
                </a:solidFill>
                <a:latin typeface="Verdana" pitchFamily="34" charset="0"/>
                <a:ea typeface="Verdana" pitchFamily="34" charset="0"/>
                <a:cs typeface="Verdana" pitchFamily="34" charset="0"/>
              </a:rPr>
              <a:t>Rreg</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INS_get_read_reg</a:t>
            </a:r>
            <a:r>
              <a:rPr lang="en-US" sz="1400" b="1" dirty="0">
                <a:solidFill>
                  <a:prstClr val="black"/>
                </a:solidFill>
                <a:latin typeface="Verdana" pitchFamily="34" charset="0"/>
                <a:ea typeface="Verdana" pitchFamily="34" charset="0"/>
                <a:cs typeface="Verdana" pitchFamily="34" charset="0"/>
              </a:rPr>
              <a:t>(ins); </a:t>
            </a:r>
          </a:p>
          <a:p>
            <a:r>
              <a:rPr lang="en-US" sz="1400" b="1" dirty="0">
                <a:solidFill>
                  <a:prstClr val="black"/>
                </a:solidFill>
                <a:latin typeface="Verdana" pitchFamily="34" charset="0"/>
                <a:ea typeface="Verdana" pitchFamily="34" charset="0"/>
                <a:cs typeface="Verdana" pitchFamily="34" charset="0"/>
              </a:rPr>
              <a:t>		REG </a:t>
            </a:r>
            <a:r>
              <a:rPr lang="en-US" sz="1400" b="1" dirty="0" err="1">
                <a:solidFill>
                  <a:prstClr val="black"/>
                </a:solidFill>
                <a:latin typeface="Verdana" pitchFamily="34" charset="0"/>
                <a:ea typeface="Verdana" pitchFamily="34" charset="0"/>
                <a:cs typeface="Verdana" pitchFamily="34" charset="0"/>
              </a:rPr>
              <a:t>Wreg</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INS_get_write_reg</a:t>
            </a:r>
            <a:r>
              <a:rPr lang="en-US" sz="1400" b="1" dirty="0">
                <a:solidFill>
                  <a:prstClr val="black"/>
                </a:solidFill>
                <a:latin typeface="Verdana" pitchFamily="34" charset="0"/>
                <a:ea typeface="Verdana" pitchFamily="34" charset="0"/>
                <a:cs typeface="Verdana" pitchFamily="34" charset="0"/>
              </a:rPr>
              <a:t>(ins); </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INS_InsertCall</a:t>
            </a:r>
            <a:r>
              <a:rPr lang="en-US" sz="1400" b="1" dirty="0">
                <a:solidFill>
                  <a:prstClr val="black"/>
                </a:solidFill>
                <a:latin typeface="Verdana" pitchFamily="34" charset="0"/>
                <a:ea typeface="Verdana" pitchFamily="34" charset="0"/>
                <a:cs typeface="Verdana" pitchFamily="34" charset="0"/>
              </a:rPr>
              <a:t>(ins, IPOINT_BEFORE, (AFUNPTR)</a:t>
            </a:r>
            <a:r>
              <a:rPr lang="en-US" sz="1400" b="1" dirty="0" err="1">
                <a:solidFill>
                  <a:prstClr val="black"/>
                </a:solidFill>
                <a:latin typeface="Verdana" pitchFamily="34" charset="0"/>
                <a:ea typeface="Verdana" pitchFamily="34" charset="0"/>
                <a:cs typeface="Verdana" pitchFamily="34" charset="0"/>
              </a:rPr>
              <a:t>RegTaintReg</a:t>
            </a:r>
            <a:r>
              <a:rPr lang="en-US" sz="1400" b="1" dirty="0" smtClean="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IARG_ADDRINT</a:t>
            </a:r>
            <a:r>
              <a:rPr lang="en-US" sz="1400" b="1" dirty="0">
                <a:solidFill>
                  <a:prstClr val="black"/>
                </a:solidFill>
                <a:latin typeface="Verdana" pitchFamily="34" charset="0"/>
                <a:ea typeface="Verdana" pitchFamily="34" charset="0"/>
                <a:cs typeface="Verdana" pitchFamily="34" charset="0"/>
              </a:rPr>
              <a:t>, (ADDRINT)</a:t>
            </a:r>
            <a:r>
              <a:rPr lang="en-US" sz="1400" b="1" dirty="0" err="1">
                <a:solidFill>
                  <a:prstClr val="black"/>
                </a:solidFill>
                <a:latin typeface="Verdana" pitchFamily="34" charset="0"/>
                <a:ea typeface="Verdana" pitchFamily="34" charset="0"/>
                <a:cs typeface="Verdana" pitchFamily="34" charset="0"/>
              </a:rPr>
              <a:t>Rreg</a:t>
            </a:r>
            <a:r>
              <a:rPr lang="en-US" sz="1400" b="1" dirty="0" smtClean="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IARG_ADDRINT, (ADDRINT)</a:t>
            </a:r>
            <a:r>
              <a:rPr lang="en-US" sz="1400" b="1" dirty="0" err="1">
                <a:solidFill>
                  <a:prstClr val="black"/>
                </a:solidFill>
                <a:latin typeface="Verdana" pitchFamily="34" charset="0"/>
                <a:ea typeface="Verdana" pitchFamily="34" charset="0"/>
                <a:cs typeface="Verdana" pitchFamily="34" charset="0"/>
              </a:rPr>
              <a:t>Wreg</a:t>
            </a:r>
            <a:r>
              <a:rPr lang="en-US" sz="1400" b="1" dirty="0" smtClean="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	IARG_END);</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srgbClr val="0000FF"/>
                </a:solidFill>
                <a:latin typeface="Verdana" pitchFamily="34" charset="0"/>
                <a:ea typeface="Verdana" pitchFamily="34" charset="0"/>
                <a:cs typeface="Verdana" pitchFamily="34" charset="0"/>
              </a:rPr>
              <a:t>else </a:t>
            </a:r>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out </a:t>
            </a:r>
            <a:r>
              <a:rPr lang="en-US" sz="1400" b="1" dirty="0">
                <a:solidFill>
                  <a:prstClr val="black"/>
                </a:solidFill>
                <a:latin typeface="Verdana" pitchFamily="34" charset="0"/>
                <a:ea typeface="Verdana" pitchFamily="34" charset="0"/>
                <a:cs typeface="Verdana" pitchFamily="34" charset="0"/>
              </a:rPr>
              <a:t>&lt;&lt; </a:t>
            </a:r>
            <a:r>
              <a:rPr lang="en-US" sz="1400" b="1" dirty="0">
                <a:solidFill>
                  <a:srgbClr val="A31515"/>
                </a:solidFill>
                <a:latin typeface="Verdana" pitchFamily="34" charset="0"/>
                <a:ea typeface="Verdana" pitchFamily="34" charset="0"/>
                <a:cs typeface="Verdana" pitchFamily="34" charset="0"/>
              </a:rPr>
              <a:t>"serious error?!\n"</a:t>
            </a:r>
            <a:r>
              <a:rPr lang="en-US" sz="1400" b="1" dirty="0">
                <a:solidFill>
                  <a:prstClr val="black"/>
                </a:solidFill>
                <a:latin typeface="Verdana" pitchFamily="34" charset="0"/>
                <a:ea typeface="Verdana" pitchFamily="34" charset="0"/>
                <a:cs typeface="Verdana" pitchFamily="34" charset="0"/>
              </a:rPr>
              <a:t> &lt;&lt; </a:t>
            </a:r>
            <a:r>
              <a:rPr lang="en-US" sz="1400" b="1" dirty="0" err="1">
                <a:solidFill>
                  <a:prstClr val="black"/>
                </a:solidFill>
                <a:latin typeface="Verdana" pitchFamily="34" charset="0"/>
                <a:ea typeface="Verdana" pitchFamily="34" charset="0"/>
                <a:cs typeface="Verdana" pitchFamily="34" charset="0"/>
              </a:rPr>
              <a:t>endl</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 </a:t>
            </a:r>
            <a:r>
              <a:rPr lang="en-US" sz="1400" b="1" dirty="0">
                <a:solidFill>
                  <a:srgbClr val="008000"/>
                </a:solidFill>
                <a:latin typeface="Verdana" pitchFamily="34" charset="0"/>
                <a:ea typeface="Verdana" pitchFamily="34" charset="0"/>
                <a:cs typeface="Verdana" pitchFamily="34" charset="0"/>
              </a:rPr>
              <a:t>// IF </a:t>
            </a:r>
            <a:r>
              <a:rPr lang="en-US" sz="1400" b="1" dirty="0" err="1">
                <a:solidFill>
                  <a:srgbClr val="008000"/>
                </a:solidFill>
                <a:latin typeface="Verdana" pitchFamily="34" charset="0"/>
                <a:ea typeface="Verdana" pitchFamily="34" charset="0"/>
                <a:cs typeface="Verdana" pitchFamily="34" charset="0"/>
              </a:rPr>
              <a:t>opcode</a:t>
            </a:r>
            <a:r>
              <a:rPr lang="en-US" sz="1400" b="1" dirty="0">
                <a:solidFill>
                  <a:srgbClr val="008000"/>
                </a:solidFill>
                <a:latin typeface="Verdana" pitchFamily="34" charset="0"/>
                <a:ea typeface="Verdana" pitchFamily="34" charset="0"/>
                <a:cs typeface="Verdana" pitchFamily="34" charset="0"/>
              </a:rPr>
              <a:t> is a MOV</a:t>
            </a:r>
          </a:p>
          <a:p>
            <a:r>
              <a:rPr lang="en-US" sz="1400" b="1" dirty="0" smtClean="0">
                <a:solidFill>
                  <a:prstClr val="black"/>
                </a:solidFill>
                <a:latin typeface="Verdana" pitchFamily="34" charset="0"/>
                <a:ea typeface="Verdana" pitchFamily="34" charset="0"/>
                <a:cs typeface="Verdana" pitchFamily="34" charset="0"/>
              </a:rPr>
              <a:t>     }  </a:t>
            </a:r>
            <a:r>
              <a:rPr lang="en-US" sz="1400" b="1" dirty="0">
                <a:solidFill>
                  <a:srgbClr val="008000"/>
                </a:solidFill>
                <a:latin typeface="Verdana" pitchFamily="34" charset="0"/>
                <a:ea typeface="Verdana" pitchFamily="34" charset="0"/>
                <a:cs typeface="Verdana" pitchFamily="34" charset="0"/>
              </a:rPr>
              <a:t>// For INS</a:t>
            </a:r>
          </a:p>
          <a:p>
            <a:r>
              <a:rPr lang="en-US" sz="1400" b="1" dirty="0">
                <a:solidFill>
                  <a:prstClr val="black"/>
                </a:solidFill>
                <a:latin typeface="Verdana" pitchFamily="34" charset="0"/>
                <a:ea typeface="Verdana" pitchFamily="34" charset="0"/>
                <a:cs typeface="Verdana" pitchFamily="34" charset="0"/>
              </a:rPr>
              <a:t>  }  </a:t>
            </a:r>
            <a:r>
              <a:rPr lang="en-US" sz="1400" b="1" dirty="0">
                <a:solidFill>
                  <a:srgbClr val="008000"/>
                </a:solidFill>
                <a:latin typeface="Verdana" pitchFamily="34" charset="0"/>
                <a:ea typeface="Verdana" pitchFamily="34" charset="0"/>
                <a:cs typeface="Verdana" pitchFamily="34" charset="0"/>
              </a:rPr>
              <a:t>// For BBL</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 VOID </a:t>
            </a:r>
            <a:r>
              <a:rPr lang="en-US" sz="1400" b="1" dirty="0" smtClean="0">
                <a:solidFill>
                  <a:srgbClr val="008000"/>
                </a:solidFill>
                <a:latin typeface="Verdana" pitchFamily="34" charset="0"/>
                <a:ea typeface="Verdana" pitchFamily="34" charset="0"/>
                <a:cs typeface="Verdana" pitchFamily="34" charset="0"/>
              </a:rPr>
              <a:t>Trace</a:t>
            </a:r>
          </a:p>
        </p:txBody>
      </p:sp>
    </p:spTree>
    <p:extLst>
      <p:ext uri="{BB962C8B-B14F-4D97-AF65-F5344CB8AC3E}">
        <p14:creationId xmlns:p14="http://schemas.microsoft.com/office/powerpoint/2010/main" val="32628033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819" y="1911927"/>
            <a:ext cx="8742219" cy="1593274"/>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0263" y="209006"/>
            <a:ext cx="8360229" cy="6340197"/>
          </a:xfrm>
          <a:prstGeom prst="rect">
            <a:avLst/>
          </a:prstGeom>
        </p:spPr>
        <p:txBody>
          <a:bodyPr wrap="square">
            <a:spAutoFit/>
          </a:bodyPr>
          <a:lstStyle/>
          <a:p>
            <a:r>
              <a:rPr lang="en-US" sz="1400" b="1" dirty="0">
                <a:solidFill>
                  <a:srgbClr val="008000"/>
                </a:solidFill>
                <a:latin typeface="Verdana" pitchFamily="34" charset="0"/>
                <a:ea typeface="Verdana" pitchFamily="34" charset="0"/>
                <a:cs typeface="Verdana" pitchFamily="34" charset="0"/>
              </a:rPr>
              <a:t>/*!</a:t>
            </a:r>
          </a:p>
          <a:p>
            <a:r>
              <a:rPr lang="en-US" sz="1400" b="1" dirty="0">
                <a:solidFill>
                  <a:srgbClr val="008000"/>
                </a:solidFill>
                <a:latin typeface="Verdana" pitchFamily="34" charset="0"/>
                <a:ea typeface="Verdana" pitchFamily="34" charset="0"/>
                <a:cs typeface="Verdana" pitchFamily="34" charset="0"/>
              </a:rPr>
              <a:t> * Routine </a:t>
            </a:r>
            <a:r>
              <a:rPr lang="en-US" sz="1400" b="1" dirty="0" smtClean="0">
                <a:solidFill>
                  <a:srgbClr val="008000"/>
                </a:solidFill>
                <a:latin typeface="Verdana" pitchFamily="34" charset="0"/>
                <a:ea typeface="Verdana" pitchFamily="34" charset="0"/>
                <a:cs typeface="Verdana" pitchFamily="34" charset="0"/>
              </a:rPr>
              <a:t>instrumentation, </a:t>
            </a:r>
            <a:r>
              <a:rPr lang="en-US" sz="1400" b="1" dirty="0">
                <a:solidFill>
                  <a:srgbClr val="008000"/>
                </a:solidFill>
                <a:latin typeface="Verdana" pitchFamily="34" charset="0"/>
                <a:ea typeface="Verdana" pitchFamily="34" charset="0"/>
                <a:cs typeface="Verdana" pitchFamily="34" charset="0"/>
              </a:rPr>
              <a:t>called for every routine loaded</a:t>
            </a:r>
          </a:p>
          <a:p>
            <a:r>
              <a:rPr lang="en-US" sz="1400" b="1" dirty="0">
                <a:solidFill>
                  <a:srgbClr val="008000"/>
                </a:solidFill>
                <a:latin typeface="Verdana" pitchFamily="34" charset="0"/>
                <a:ea typeface="Verdana" pitchFamily="34" charset="0"/>
                <a:cs typeface="Verdana" pitchFamily="34" charset="0"/>
              </a:rPr>
              <a:t> * this function adds a call to </a:t>
            </a:r>
            <a:r>
              <a:rPr lang="en-US" sz="1400" b="1" dirty="0" err="1">
                <a:solidFill>
                  <a:srgbClr val="008000"/>
                </a:solidFill>
                <a:latin typeface="Verdana" pitchFamily="34" charset="0"/>
                <a:ea typeface="Verdana" pitchFamily="34" charset="0"/>
                <a:cs typeface="Verdana" pitchFamily="34" charset="0"/>
              </a:rPr>
              <a:t>MainAddTaint</a:t>
            </a:r>
            <a:r>
              <a:rPr lang="en-US" sz="1400" b="1" dirty="0">
                <a:solidFill>
                  <a:srgbClr val="008000"/>
                </a:solidFill>
                <a:latin typeface="Verdana" pitchFamily="34" charset="0"/>
                <a:ea typeface="Verdana" pitchFamily="34" charset="0"/>
                <a:cs typeface="Verdana" pitchFamily="34" charset="0"/>
              </a:rPr>
              <a:t> on the main function </a:t>
            </a:r>
          </a:p>
          <a:p>
            <a:r>
              <a:rPr lang="en-US" sz="1400" b="1" dirty="0">
                <a:solidFill>
                  <a:srgbClr val="008000"/>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VOID Routine(RTN </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 VOID *v)</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RTN_Open</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RTN_Name</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 == </a:t>
            </a:r>
            <a:r>
              <a:rPr lang="en-US" sz="1400" b="1" dirty="0">
                <a:solidFill>
                  <a:srgbClr val="A31515"/>
                </a:solidFill>
                <a:latin typeface="Verdana" pitchFamily="34" charset="0"/>
                <a:ea typeface="Verdana" pitchFamily="34" charset="0"/>
                <a:cs typeface="Verdana" pitchFamily="34" charset="0"/>
              </a:rPr>
              <a:t>"main"</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//if this is the main function</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RTN_InsertCall</a:t>
            </a:r>
            <a:r>
              <a:rPr lang="en-US" sz="1400" b="1" dirty="0" smtClean="0">
                <a:solidFill>
                  <a:prstClr val="black"/>
                </a:solidFill>
                <a:latin typeface="Verdana" pitchFamily="34" charset="0"/>
                <a:ea typeface="Verdana" pitchFamily="34" charset="0"/>
                <a:cs typeface="Verdana" pitchFamily="34" charset="0"/>
              </a:rPr>
              <a:t>(</a:t>
            </a:r>
            <a:r>
              <a:rPr lang="en-US" sz="1400" b="1" dirty="0" err="1" smtClean="0">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 IPOINT_BEFORE, (AFUNPTR)</a:t>
            </a:r>
            <a:r>
              <a:rPr lang="en-US" sz="1400" b="1" dirty="0" err="1">
                <a:solidFill>
                  <a:prstClr val="black"/>
                </a:solidFill>
                <a:latin typeface="Verdana" pitchFamily="34" charset="0"/>
                <a:ea typeface="Verdana" pitchFamily="34" charset="0"/>
                <a:cs typeface="Verdana" pitchFamily="34" charset="0"/>
              </a:rPr>
              <a:t>MainAddTaint</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IARG_FUNCARG_ENTRYPOINT_VALUE, 0,</a:t>
            </a:r>
          </a:p>
          <a:p>
            <a:r>
              <a:rPr lang="en-US" sz="1400" b="1" dirty="0">
                <a:solidFill>
                  <a:prstClr val="black"/>
                </a:solidFill>
                <a:latin typeface="Verdana" pitchFamily="34" charset="0"/>
                <a:ea typeface="Verdana" pitchFamily="34" charset="0"/>
                <a:cs typeface="Verdana" pitchFamily="34" charset="0"/>
              </a:rPr>
              <a:t>                       IARG_FUNCARG_ENTRYPOINT_VALUE, 1,</a:t>
            </a:r>
          </a:p>
          <a:p>
            <a:r>
              <a:rPr lang="en-US" sz="1400" b="1" dirty="0">
                <a:solidFill>
                  <a:prstClr val="black"/>
                </a:solidFill>
                <a:latin typeface="Verdana" pitchFamily="34" charset="0"/>
                <a:ea typeface="Verdana" pitchFamily="34" charset="0"/>
                <a:cs typeface="Verdana" pitchFamily="34" charset="0"/>
              </a:rPr>
              <a:t>                       IARG_END);</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RTN_Close</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a:t>
            </a:r>
          </a:p>
          <a:p>
            <a:r>
              <a:rPr lang="en-US" sz="1400" b="1" dirty="0">
                <a:solidFill>
                  <a:srgbClr val="008000"/>
                </a:solidFill>
                <a:latin typeface="Verdana" pitchFamily="34" charset="0"/>
                <a:ea typeface="Verdana" pitchFamily="34" charset="0"/>
                <a:cs typeface="Verdana" pitchFamily="34" charset="0"/>
              </a:rPr>
              <a:t> * Print out the taint analysis results.</a:t>
            </a:r>
          </a:p>
          <a:p>
            <a:r>
              <a:rPr lang="en-US" sz="1400" b="1" dirty="0">
                <a:solidFill>
                  <a:srgbClr val="008000"/>
                </a:solidFill>
                <a:latin typeface="Verdana" pitchFamily="34" charset="0"/>
                <a:ea typeface="Verdana" pitchFamily="34" charset="0"/>
                <a:cs typeface="Verdana" pitchFamily="34" charset="0"/>
              </a:rPr>
              <a:t> * This function is called when the application exits.</a:t>
            </a:r>
          </a:p>
          <a:p>
            <a:r>
              <a:rPr lang="en-US" sz="1400" b="1" dirty="0">
                <a:solidFill>
                  <a:srgbClr val="008000"/>
                </a:solidFill>
                <a:latin typeface="Verdana" pitchFamily="34" charset="0"/>
                <a:ea typeface="Verdana" pitchFamily="34" charset="0"/>
                <a:cs typeface="Verdana" pitchFamily="34" charset="0"/>
              </a:rPr>
              <a:t> */</a:t>
            </a:r>
          </a:p>
          <a:p>
            <a:r>
              <a:rPr lang="fr-FR" sz="1400" b="1" dirty="0">
                <a:solidFill>
                  <a:prstClr val="black"/>
                </a:solidFill>
                <a:latin typeface="Verdana" pitchFamily="34" charset="0"/>
                <a:ea typeface="Verdana" pitchFamily="34" charset="0"/>
                <a:cs typeface="Verdana" pitchFamily="34" charset="0"/>
              </a:rPr>
              <a:t>VOID Fini(INT32 code, VOID *v)</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DumpTaint</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out.close</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26638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9" y="261257"/>
            <a:ext cx="7942217" cy="5693866"/>
          </a:xfrm>
          <a:prstGeom prst="rect">
            <a:avLst/>
          </a:prstGeom>
        </p:spPr>
        <p:txBody>
          <a:bodyPr wrap="square">
            <a:spAutoFit/>
          </a:bodyPr>
          <a:lstStyle/>
          <a:p>
            <a:r>
              <a:rPr lang="en-US" sz="1400" b="1" dirty="0" err="1">
                <a:solidFill>
                  <a:srgbClr val="0000FF"/>
                </a:solidFill>
                <a:latin typeface="Verdana" pitchFamily="34" charset="0"/>
                <a:ea typeface="Verdana" pitchFamily="34" charset="0"/>
                <a:cs typeface="Verdana" pitchFamily="34" charset="0"/>
              </a:rPr>
              <a:t>int</a:t>
            </a:r>
            <a:r>
              <a:rPr lang="en-US" sz="1400" b="1" dirty="0">
                <a:solidFill>
                  <a:prstClr val="black"/>
                </a:solidFill>
                <a:latin typeface="Verdana" pitchFamily="34" charset="0"/>
                <a:ea typeface="Verdana" pitchFamily="34" charset="0"/>
                <a:cs typeface="Verdana" pitchFamily="34" charset="0"/>
              </a:rPr>
              <a:t> main(</a:t>
            </a:r>
            <a:r>
              <a:rPr lang="en-US" sz="1400" b="1" dirty="0" err="1">
                <a:solidFill>
                  <a:srgbClr val="0000FF"/>
                </a:solidFill>
                <a:latin typeface="Verdana" pitchFamily="34" charset="0"/>
                <a:ea typeface="Verdana" pitchFamily="34" charset="0"/>
                <a:cs typeface="Verdana" pitchFamily="34" charset="0"/>
              </a:rPr>
              <a:t>int</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argc</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char</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argv</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 Initialize </a:t>
            </a:r>
            <a:r>
              <a:rPr lang="en-US" sz="1400" b="1" dirty="0" smtClean="0">
                <a:solidFill>
                  <a:srgbClr val="008000"/>
                </a:solidFill>
                <a:latin typeface="Verdana" pitchFamily="34" charset="0"/>
                <a:ea typeface="Verdana" pitchFamily="34" charset="0"/>
                <a:cs typeface="Verdana" pitchFamily="34" charset="0"/>
              </a:rPr>
              <a:t>PIN</a:t>
            </a:r>
          </a:p>
          <a:p>
            <a:r>
              <a:rPr lang="en-US" sz="1400" b="1" dirty="0">
                <a:solidFill>
                  <a:srgbClr val="008000"/>
                </a:solidFill>
                <a:latin typeface="Verdana" pitchFamily="34" charset="0"/>
                <a:ea typeface="Verdana" pitchFamily="34" charset="0"/>
                <a:cs typeface="Verdana" pitchFamily="34" charset="0"/>
              </a:rPr>
              <a:t> </a:t>
            </a:r>
            <a:r>
              <a:rPr lang="en-US" sz="1400" b="1" dirty="0" smtClean="0">
                <a:solidFill>
                  <a:srgbClr val="008000"/>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PIN_InitSymbols</a:t>
            </a:r>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PIN_Init</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argc,argv</a:t>
            </a:r>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return</a:t>
            </a:r>
            <a:r>
              <a:rPr lang="en-US" sz="1400" b="1" dirty="0">
                <a:solidFill>
                  <a:prstClr val="black"/>
                </a:solidFill>
                <a:latin typeface="Verdana" pitchFamily="34" charset="0"/>
                <a:ea typeface="Verdana" pitchFamily="34" charset="0"/>
                <a:cs typeface="Verdana" pitchFamily="34" charset="0"/>
              </a:rPr>
              <a:t> Usage();</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 Register function to be called to instrument traces</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TRACE_AddInstrumentFunction</a:t>
            </a:r>
            <a:r>
              <a:rPr lang="en-US" sz="1400" b="1" dirty="0">
                <a:solidFill>
                  <a:prstClr val="black"/>
                </a:solidFill>
                <a:latin typeface="Verdana" pitchFamily="34" charset="0"/>
                <a:ea typeface="Verdana" pitchFamily="34" charset="0"/>
                <a:cs typeface="Verdana" pitchFamily="34" charset="0"/>
              </a:rPr>
              <a:t>(Trace, 0);</a:t>
            </a: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RTN_AddInstrumentFunction</a:t>
            </a:r>
            <a:r>
              <a:rPr lang="en-US" sz="1400" b="1" dirty="0" smtClean="0">
                <a:solidFill>
                  <a:prstClr val="black"/>
                </a:solidFill>
                <a:latin typeface="Verdana" pitchFamily="34" charset="0"/>
                <a:ea typeface="Verdana" pitchFamily="34" charset="0"/>
                <a:cs typeface="Verdana" pitchFamily="34" charset="0"/>
              </a:rPr>
              <a:t>(Routine</a:t>
            </a:r>
            <a:r>
              <a:rPr lang="en-US" sz="1400" b="1" dirty="0">
                <a:solidFill>
                  <a:prstClr val="black"/>
                </a:solidFill>
                <a:latin typeface="Verdana" pitchFamily="34" charset="0"/>
                <a:ea typeface="Verdana" pitchFamily="34" charset="0"/>
                <a:cs typeface="Verdana" pitchFamily="34" charset="0"/>
              </a:rPr>
              <a:t>, 0);</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 Register function to be called when the application exits</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PIN_AddFiniFunction</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Fini</a:t>
            </a:r>
            <a:r>
              <a:rPr lang="en-US" sz="1400" b="1" dirty="0">
                <a:solidFill>
                  <a:prstClr val="black"/>
                </a:solidFill>
                <a:latin typeface="Verdana" pitchFamily="34" charset="0"/>
                <a:ea typeface="Verdana" pitchFamily="34" charset="0"/>
                <a:cs typeface="Verdana" pitchFamily="34" charset="0"/>
              </a:rPr>
              <a:t>, 0);</a:t>
            </a:r>
          </a:p>
          <a:p>
            <a:r>
              <a:rPr lang="en-US" sz="1400" b="1" dirty="0">
                <a:solidFill>
                  <a:prstClr val="black"/>
                </a:solidFill>
                <a:latin typeface="Verdana" pitchFamily="34" charset="0"/>
                <a:ea typeface="Verdana" pitchFamily="34" charset="0"/>
                <a:cs typeface="Verdana" pitchFamily="34" charset="0"/>
              </a:rPr>
              <a:t>    </a:t>
            </a:r>
          </a:p>
          <a:p>
            <a:r>
              <a:rPr lang="en-US" sz="1400" b="1" dirty="0" smtClean="0">
                <a:solidFill>
                  <a:prstClr val="black"/>
                </a:solidFill>
                <a:latin typeface="Verdana" pitchFamily="34" charset="0"/>
                <a:ea typeface="Verdana" pitchFamily="34" charset="0"/>
                <a:cs typeface="Verdana" pitchFamily="34" charset="0"/>
              </a:rPr>
              <a:t>   </a:t>
            </a:r>
            <a:r>
              <a:rPr lang="en-US" sz="1400" b="1" dirty="0" smtClean="0">
                <a:solidFill>
                  <a:srgbClr val="008000"/>
                </a:solidFill>
                <a:latin typeface="Verdana" pitchFamily="34" charset="0"/>
                <a:ea typeface="Verdana" pitchFamily="34" charset="0"/>
                <a:cs typeface="Verdana" pitchFamily="34" charset="0"/>
              </a:rPr>
              <a:t>// </a:t>
            </a:r>
            <a:r>
              <a:rPr lang="en-US" sz="1400" b="1" dirty="0" err="1" smtClean="0">
                <a:solidFill>
                  <a:srgbClr val="008000"/>
                </a:solidFill>
                <a:latin typeface="Verdana" pitchFamily="34" charset="0"/>
                <a:ea typeface="Verdana" pitchFamily="34" charset="0"/>
                <a:cs typeface="Verdana" pitchFamily="34" charset="0"/>
              </a:rPr>
              <a:t>init</a:t>
            </a:r>
            <a:r>
              <a:rPr lang="en-US" sz="1400" b="1" dirty="0" smtClean="0">
                <a:solidFill>
                  <a:srgbClr val="008000"/>
                </a:solidFill>
                <a:latin typeface="Verdana" pitchFamily="34" charset="0"/>
                <a:ea typeface="Verdana" pitchFamily="34" charset="0"/>
                <a:cs typeface="Verdana" pitchFamily="34" charset="0"/>
              </a:rPr>
              <a:t> output file</a:t>
            </a:r>
          </a:p>
          <a:p>
            <a:r>
              <a:rPr lang="en-US" sz="1400" b="1" dirty="0" smtClean="0">
                <a:solidFill>
                  <a:prstClr val="black"/>
                </a:solidFill>
                <a:latin typeface="Verdana" pitchFamily="34" charset="0"/>
                <a:ea typeface="Verdana" pitchFamily="34" charset="0"/>
                <a:cs typeface="Verdana" pitchFamily="34" charset="0"/>
              </a:rPr>
              <a:t>    string </a:t>
            </a:r>
            <a:r>
              <a:rPr lang="en-US" sz="1400" b="1" dirty="0" err="1">
                <a:solidFill>
                  <a:prstClr val="black"/>
                </a:solidFill>
                <a:latin typeface="Verdana" pitchFamily="34" charset="0"/>
                <a:ea typeface="Verdana" pitchFamily="34" charset="0"/>
                <a:cs typeface="Verdana" pitchFamily="34" charset="0"/>
              </a:rPr>
              <a:t>fileName</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KnobOutputFile.Value</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out.open</a:t>
            </a:r>
            <a:r>
              <a:rPr lang="en-US" sz="1400" b="1" dirty="0" smtClean="0">
                <a:solidFill>
                  <a:prstClr val="black"/>
                </a:solidFill>
                <a:latin typeface="Verdana" pitchFamily="34" charset="0"/>
                <a:ea typeface="Verdana" pitchFamily="34" charset="0"/>
                <a:cs typeface="Verdana" pitchFamily="34" charset="0"/>
              </a:rPr>
              <a:t>(</a:t>
            </a:r>
            <a:r>
              <a:rPr lang="en-US" sz="1400" b="1" dirty="0" err="1" smtClean="0">
                <a:solidFill>
                  <a:prstClr val="black"/>
                </a:solidFill>
                <a:latin typeface="Verdana" pitchFamily="34" charset="0"/>
                <a:ea typeface="Verdana" pitchFamily="34" charset="0"/>
                <a:cs typeface="Verdana" pitchFamily="34" charset="0"/>
              </a:rPr>
              <a:t>fileName.c_str</a:t>
            </a:r>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 Start the program, never returns</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PIN_StartProgram</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return</a:t>
            </a:r>
            <a:r>
              <a:rPr lang="en-US" sz="1400" b="1" dirty="0">
                <a:solidFill>
                  <a:prstClr val="black"/>
                </a:solidFill>
                <a:latin typeface="Verdana" pitchFamily="34" charset="0"/>
                <a:ea typeface="Verdana" pitchFamily="34" charset="0"/>
                <a:cs typeface="Verdana" pitchFamily="34" charset="0"/>
              </a:rPr>
              <a:t> 0;</a:t>
            </a:r>
          </a:p>
          <a:p>
            <a:r>
              <a:rPr lang="en-US" sz="1400" b="1" dirty="0">
                <a:solidFill>
                  <a:prstClr val="black"/>
                </a:solidFill>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35966885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 visualization</a:t>
            </a:r>
            <a:endParaRPr lang="en-US" dirty="0"/>
          </a:p>
        </p:txBody>
      </p:sp>
      <p:sp>
        <p:nvSpPr>
          <p:cNvPr id="3" name="Content Placeholder 2"/>
          <p:cNvSpPr>
            <a:spLocks noGrp="1"/>
          </p:cNvSpPr>
          <p:nvPr>
            <p:ph sz="quarter" idx="13"/>
          </p:nvPr>
        </p:nvSpPr>
        <p:spPr/>
        <p:txBody>
          <a:bodyPr/>
          <a:lstStyle/>
          <a:p>
            <a:r>
              <a:rPr lang="en-US" dirty="0" smtClean="0"/>
              <a:t>Do we need to visualize registers?</a:t>
            </a:r>
          </a:p>
          <a:p>
            <a:r>
              <a:rPr lang="en-US" dirty="0" smtClean="0"/>
              <a:t>How to visualize memory?</a:t>
            </a:r>
          </a:p>
          <a:p>
            <a:r>
              <a:rPr lang="en-US" dirty="0" smtClean="0"/>
              <a:t>Is the PC important?</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80510" y="2601307"/>
            <a:ext cx="4731958" cy="354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8733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Return Address protection</a:t>
            </a:r>
            <a:endParaRPr lang="en-US" dirty="0"/>
          </a:p>
        </p:txBody>
      </p:sp>
      <p:sp>
        <p:nvSpPr>
          <p:cNvPr id="5" name="Content Placeholder 4"/>
          <p:cNvSpPr>
            <a:spLocks noGrp="1"/>
          </p:cNvSpPr>
          <p:nvPr>
            <p:ph sz="quarter" idx="13"/>
          </p:nvPr>
        </p:nvSpPr>
        <p:spPr/>
        <p:txBody>
          <a:bodyPr/>
          <a:lstStyle/>
          <a:p>
            <a:r>
              <a:rPr lang="en-US" dirty="0" smtClean="0"/>
              <a:t>Detecting return address overwrites for functions in a certain binary</a:t>
            </a:r>
          </a:p>
          <a:p>
            <a:r>
              <a:rPr lang="en-US" dirty="0" smtClean="0"/>
              <a:t>Before function: save the expected return address</a:t>
            </a:r>
          </a:p>
          <a:p>
            <a:r>
              <a:rPr lang="en-US" dirty="0" smtClean="0"/>
              <a:t>After function: check that the return address was not modified</a:t>
            </a:r>
          </a:p>
        </p:txBody>
      </p:sp>
    </p:spTree>
    <p:extLst>
      <p:ext uri="{BB962C8B-B14F-4D97-AF65-F5344CB8AC3E}">
        <p14:creationId xmlns:p14="http://schemas.microsoft.com/office/powerpoint/2010/main" val="4799101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170" y="4461161"/>
            <a:ext cx="8742219" cy="1537854"/>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5170" y="1094506"/>
            <a:ext cx="8742219" cy="1523999"/>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2069" y="157639"/>
            <a:ext cx="8608422" cy="6124754"/>
          </a:xfrm>
          <a:prstGeom prst="rect">
            <a:avLst/>
          </a:prstGeom>
        </p:spPr>
        <p:txBody>
          <a:bodyPr wrap="square">
            <a:spAutoFit/>
          </a:bodyPr>
          <a:lstStyle/>
          <a:p>
            <a:r>
              <a:rPr lang="en-US" sz="1400" b="1" dirty="0">
                <a:solidFill>
                  <a:srgbClr val="0000FF"/>
                </a:solidFill>
                <a:latin typeface="Verdana" pitchFamily="34" charset="0"/>
                <a:ea typeface="Verdana" pitchFamily="34" charset="0"/>
                <a:cs typeface="Verdana" pitchFamily="34" charset="0"/>
              </a:rPr>
              <a:t>#include</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A31515"/>
                </a:solidFill>
                <a:latin typeface="Verdana" pitchFamily="34" charset="0"/>
                <a:ea typeface="Verdana" pitchFamily="34" charset="0"/>
                <a:cs typeface="Verdana" pitchFamily="34" charset="0"/>
              </a:rPr>
              <a:t>&lt;</a:t>
            </a:r>
            <a:r>
              <a:rPr lang="en-US" sz="1400" b="1" dirty="0" err="1">
                <a:solidFill>
                  <a:srgbClr val="A31515"/>
                </a:solidFill>
                <a:latin typeface="Verdana" pitchFamily="34" charset="0"/>
                <a:ea typeface="Verdana" pitchFamily="34" charset="0"/>
                <a:cs typeface="Verdana" pitchFamily="34" charset="0"/>
              </a:rPr>
              <a:t>stdio.h</a:t>
            </a:r>
            <a:r>
              <a:rPr lang="en-US" sz="1400" b="1" dirty="0">
                <a:solidFill>
                  <a:srgbClr val="A31515"/>
                </a:solidFill>
                <a:latin typeface="Verdana" pitchFamily="34" charset="0"/>
                <a:ea typeface="Verdana" pitchFamily="34" charset="0"/>
                <a:cs typeface="Verdana" pitchFamily="34" charset="0"/>
              </a:rPr>
              <a:t>&gt;</a:t>
            </a:r>
          </a:p>
          <a:p>
            <a:r>
              <a:rPr lang="en-US" sz="1400" b="1" dirty="0">
                <a:solidFill>
                  <a:srgbClr val="0000FF"/>
                </a:solidFill>
                <a:latin typeface="Verdana" pitchFamily="34" charset="0"/>
                <a:ea typeface="Verdana" pitchFamily="34" charset="0"/>
                <a:cs typeface="Verdana" pitchFamily="34" charset="0"/>
              </a:rPr>
              <a:t>#include</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A31515"/>
                </a:solidFill>
                <a:latin typeface="Verdana" pitchFamily="34" charset="0"/>
                <a:ea typeface="Verdana" pitchFamily="34" charset="0"/>
                <a:cs typeface="Verdana" pitchFamily="34" charset="0"/>
              </a:rPr>
              <a:t>"</a:t>
            </a:r>
            <a:r>
              <a:rPr lang="en-US" sz="1400" b="1" dirty="0" err="1">
                <a:solidFill>
                  <a:srgbClr val="A31515"/>
                </a:solidFill>
                <a:latin typeface="Verdana" pitchFamily="34" charset="0"/>
                <a:ea typeface="Verdana" pitchFamily="34" charset="0"/>
                <a:cs typeface="Verdana" pitchFamily="34" charset="0"/>
              </a:rPr>
              <a:t>pin.H</a:t>
            </a:r>
            <a:r>
              <a:rPr lang="en-US" sz="1400" b="1" dirty="0">
                <a:solidFill>
                  <a:srgbClr val="A31515"/>
                </a:solidFill>
                <a:latin typeface="Verdana" pitchFamily="34" charset="0"/>
                <a:ea typeface="Verdana" pitchFamily="34" charset="0"/>
                <a:cs typeface="Verdana" pitchFamily="34" charset="0"/>
              </a:rPr>
              <a:t>"</a:t>
            </a:r>
          </a:p>
          <a:p>
            <a:r>
              <a:rPr lang="en-US" sz="1400" b="1" dirty="0">
                <a:solidFill>
                  <a:srgbClr val="0000FF"/>
                </a:solidFill>
                <a:latin typeface="Verdana" pitchFamily="34" charset="0"/>
                <a:ea typeface="Verdana" pitchFamily="34" charset="0"/>
                <a:cs typeface="Verdana" pitchFamily="34" charset="0"/>
              </a:rPr>
              <a:t>#include</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A31515"/>
                </a:solidFill>
                <a:latin typeface="Verdana" pitchFamily="34" charset="0"/>
                <a:ea typeface="Verdana" pitchFamily="34" charset="0"/>
                <a:cs typeface="Verdana" pitchFamily="34" charset="0"/>
              </a:rPr>
              <a:t>&lt;stack&gt;</a:t>
            </a:r>
          </a:p>
          <a:p>
            <a:endParaRPr lang="en-US" sz="1400" b="1" dirty="0">
              <a:solidFill>
                <a:srgbClr val="A31515"/>
              </a:solidFill>
              <a:latin typeface="Verdana" pitchFamily="34" charset="0"/>
              <a:ea typeface="Verdana" pitchFamily="34" charset="0"/>
              <a:cs typeface="Verdana" pitchFamily="34" charset="0"/>
            </a:endParaRPr>
          </a:p>
          <a:p>
            <a:r>
              <a:rPr lang="en-US" sz="1400" b="1" dirty="0" err="1">
                <a:solidFill>
                  <a:srgbClr val="0000FF"/>
                </a:solidFill>
                <a:latin typeface="Verdana" pitchFamily="34" charset="0"/>
                <a:ea typeface="Verdana" pitchFamily="34" charset="0"/>
                <a:cs typeface="Verdana" pitchFamily="34" charset="0"/>
              </a:rPr>
              <a:t>typedef</a:t>
            </a:r>
            <a:r>
              <a:rPr lang="en-US" sz="1400" b="1" dirty="0">
                <a:solidFill>
                  <a:prstClr val="black"/>
                </a:solidFill>
                <a:latin typeface="Verdana" pitchFamily="34" charset="0"/>
                <a:ea typeface="Verdana" pitchFamily="34" charset="0"/>
                <a:cs typeface="Verdana" pitchFamily="34" charset="0"/>
              </a:rPr>
              <a:t> </a:t>
            </a:r>
            <a:r>
              <a:rPr lang="en-US" sz="1400" b="1" dirty="0" err="1">
                <a:solidFill>
                  <a:srgbClr val="0000FF"/>
                </a:solidFill>
                <a:latin typeface="Verdana" pitchFamily="34" charset="0"/>
                <a:ea typeface="Verdana" pitchFamily="34" charset="0"/>
                <a:cs typeface="Verdana" pitchFamily="34" charset="0"/>
              </a:rPr>
              <a:t>struct</a:t>
            </a:r>
            <a:endParaRPr lang="en-US" sz="1400" b="1" dirty="0">
              <a:solidFill>
                <a:srgbClr val="0000FF"/>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ADDRINT address;</a:t>
            </a:r>
          </a:p>
          <a:p>
            <a:r>
              <a:rPr lang="en-US" sz="1400" b="1" dirty="0">
                <a:solidFill>
                  <a:prstClr val="black"/>
                </a:solidFill>
                <a:latin typeface="Verdana" pitchFamily="34" charset="0"/>
                <a:ea typeface="Verdana" pitchFamily="34" charset="0"/>
                <a:cs typeface="Verdana" pitchFamily="34" charset="0"/>
              </a:rPr>
              <a:t>    ADDRINT value;</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pAddr</a:t>
            </a:r>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stack&lt;</a:t>
            </a:r>
            <a:r>
              <a:rPr lang="en-US" sz="1400" b="1" dirty="0" err="1">
                <a:solidFill>
                  <a:prstClr val="black"/>
                </a:solidFill>
                <a:latin typeface="Verdana" pitchFamily="34" charset="0"/>
                <a:ea typeface="Verdana" pitchFamily="34" charset="0"/>
                <a:cs typeface="Verdana" pitchFamily="34" charset="0"/>
              </a:rPr>
              <a:t>pAddr</a:t>
            </a:r>
            <a:r>
              <a:rPr lang="en-US" sz="1400" b="1" dirty="0">
                <a:solidFill>
                  <a:prstClr val="black"/>
                </a:solidFill>
                <a:latin typeface="Verdana" pitchFamily="34" charset="0"/>
                <a:ea typeface="Verdana" pitchFamily="34" charset="0"/>
                <a:cs typeface="Verdana" pitchFamily="34" charset="0"/>
              </a:rPr>
              <a:t>&gt; protect; </a:t>
            </a:r>
            <a:r>
              <a:rPr lang="en-US" sz="1400" b="1" dirty="0">
                <a:solidFill>
                  <a:srgbClr val="008000"/>
                </a:solidFill>
                <a:latin typeface="Verdana" pitchFamily="34" charset="0"/>
                <a:ea typeface="Verdana" pitchFamily="34" charset="0"/>
                <a:cs typeface="Verdana" pitchFamily="34" charset="0"/>
              </a:rPr>
              <a:t>//addresses to protect</a:t>
            </a:r>
          </a:p>
          <a:p>
            <a:endParaRPr lang="en-US" sz="1400" b="1" dirty="0">
              <a:solidFill>
                <a:srgbClr val="008000"/>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FILE * </a:t>
            </a:r>
            <a:r>
              <a:rPr lang="en-US" sz="1400" b="1" dirty="0" err="1">
                <a:solidFill>
                  <a:prstClr val="black"/>
                </a:solidFill>
                <a:latin typeface="Verdana" pitchFamily="34" charset="0"/>
                <a:ea typeface="Verdana" pitchFamily="34" charset="0"/>
                <a:cs typeface="Verdana" pitchFamily="34" charset="0"/>
              </a:rPr>
              <a:t>logfile</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//log file</a:t>
            </a:r>
          </a:p>
          <a:p>
            <a:endParaRPr lang="en-US" sz="1400" b="1" dirty="0">
              <a:solidFill>
                <a:srgbClr val="008000"/>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called at end of process</a:t>
            </a:r>
          </a:p>
          <a:p>
            <a:r>
              <a:rPr lang="fr-FR" sz="1400" b="1" dirty="0">
                <a:solidFill>
                  <a:prstClr val="black"/>
                </a:solidFill>
                <a:latin typeface="Verdana" pitchFamily="34" charset="0"/>
                <a:ea typeface="Verdana" pitchFamily="34" charset="0"/>
                <a:cs typeface="Verdana" pitchFamily="34" charset="0"/>
              </a:rPr>
              <a:t>VOID Fini(INT32 code, VOID *v)</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fclose</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logfile</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Save address to protect on entry to function</a:t>
            </a:r>
          </a:p>
          <a:p>
            <a:r>
              <a:rPr lang="en-US" sz="1400" b="1" dirty="0">
                <a:solidFill>
                  <a:prstClr val="black"/>
                </a:solidFill>
                <a:latin typeface="Verdana" pitchFamily="34" charset="0"/>
                <a:ea typeface="Verdana" pitchFamily="34" charset="0"/>
                <a:cs typeface="Verdana" pitchFamily="34" charset="0"/>
              </a:rPr>
              <a:t>VOID </a:t>
            </a:r>
            <a:r>
              <a:rPr lang="en-US" sz="1400" b="1" dirty="0" err="1">
                <a:solidFill>
                  <a:prstClr val="black"/>
                </a:solidFill>
                <a:latin typeface="Verdana" pitchFamily="34" charset="0"/>
                <a:ea typeface="Verdana" pitchFamily="34" charset="0"/>
                <a:cs typeface="Verdana" pitchFamily="34" charset="0"/>
              </a:rPr>
              <a:t>RtnEntry</a:t>
            </a:r>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esp</a:t>
            </a:r>
            <a:r>
              <a:rPr lang="en-US" sz="1400" b="1" dirty="0">
                <a:solidFill>
                  <a:prstClr val="black"/>
                </a:solidFill>
                <a:latin typeface="Verdana" pitchFamily="34" charset="0"/>
                <a:ea typeface="Verdana" pitchFamily="34" charset="0"/>
                <a:cs typeface="Verdana" pitchFamily="34" charset="0"/>
              </a:rPr>
              <a:t>, ADDRINT </a:t>
            </a:r>
            <a:r>
              <a:rPr lang="en-US" sz="1400" b="1" dirty="0" err="1">
                <a:solidFill>
                  <a:prstClr val="black"/>
                </a:solidFill>
                <a:latin typeface="Verdana" pitchFamily="34" charset="0"/>
                <a:ea typeface="Verdana" pitchFamily="34" charset="0"/>
                <a:cs typeface="Verdana" pitchFamily="34" charset="0"/>
              </a:rPr>
              <a:t>addr</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pAddr</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tmp</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tmp.address</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esp</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tmp.value</a:t>
            </a:r>
            <a:r>
              <a:rPr lang="en-US" sz="1400" b="1" dirty="0">
                <a:solidFill>
                  <a:prstClr val="black"/>
                </a:solidFill>
                <a:latin typeface="Verdana" pitchFamily="34" charset="0"/>
                <a:ea typeface="Verdana" pitchFamily="34" charset="0"/>
                <a:cs typeface="Verdana" pitchFamily="34" charset="0"/>
              </a:rPr>
              <a:t> = *((ADDRINT *)</a:t>
            </a:r>
            <a:r>
              <a:rPr lang="en-US" sz="1400" b="1" dirty="0" err="1">
                <a:solidFill>
                  <a:prstClr val="black"/>
                </a:solidFill>
                <a:latin typeface="Verdana" pitchFamily="34" charset="0"/>
                <a:ea typeface="Verdana" pitchFamily="34" charset="0"/>
                <a:cs typeface="Verdana" pitchFamily="34" charset="0"/>
              </a:rPr>
              <a:t>esp</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protect.push</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tmp</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009403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998" y="3920818"/>
            <a:ext cx="8742219" cy="332509"/>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6998" y="297676"/>
            <a:ext cx="8742219" cy="2251560"/>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6178" y="297676"/>
            <a:ext cx="8623860" cy="5909310"/>
          </a:xfrm>
          <a:prstGeom prst="rect">
            <a:avLst/>
          </a:prstGeom>
        </p:spPr>
        <p:txBody>
          <a:bodyPr wrap="square">
            <a:spAutoFit/>
          </a:bodyPr>
          <a:lstStyle/>
          <a:p>
            <a:r>
              <a:rPr lang="en-US" sz="1400" b="1" dirty="0">
                <a:solidFill>
                  <a:srgbClr val="008000"/>
                </a:solidFill>
                <a:latin typeface="Verdana" pitchFamily="34" charset="0"/>
                <a:ea typeface="Verdana" pitchFamily="34" charset="0"/>
                <a:cs typeface="Verdana" pitchFamily="34" charset="0"/>
              </a:rPr>
              <a:t>// check if return address was overwritten</a:t>
            </a:r>
          </a:p>
          <a:p>
            <a:r>
              <a:rPr lang="en-US" sz="1400" b="1" dirty="0">
                <a:solidFill>
                  <a:prstClr val="black"/>
                </a:solidFill>
                <a:latin typeface="Verdana" pitchFamily="34" charset="0"/>
                <a:ea typeface="Verdana" pitchFamily="34" charset="0"/>
                <a:cs typeface="Verdana" pitchFamily="34" charset="0"/>
              </a:rPr>
              <a:t>VOID </a:t>
            </a:r>
            <a:r>
              <a:rPr lang="en-US" sz="1400" b="1" dirty="0" err="1">
                <a:solidFill>
                  <a:prstClr val="black"/>
                </a:solidFill>
                <a:latin typeface="Verdana" pitchFamily="34" charset="0"/>
                <a:ea typeface="Verdana" pitchFamily="34" charset="0"/>
                <a:cs typeface="Verdana" pitchFamily="34" charset="0"/>
              </a:rPr>
              <a:t>RtnExit</a:t>
            </a:r>
            <a:r>
              <a:rPr lang="en-US" sz="1400" b="1" dirty="0">
                <a:solidFill>
                  <a:prstClr val="black"/>
                </a:solidFill>
                <a:latin typeface="Verdana" pitchFamily="34" charset="0"/>
                <a:ea typeface="Verdana" pitchFamily="34" charset="0"/>
                <a:cs typeface="Verdana" pitchFamily="34" charset="0"/>
              </a:rPr>
              <a:t>(ADDRINT </a:t>
            </a:r>
            <a:r>
              <a:rPr lang="en-US" sz="1400" b="1" dirty="0" err="1">
                <a:solidFill>
                  <a:prstClr val="black"/>
                </a:solidFill>
                <a:latin typeface="Verdana" pitchFamily="34" charset="0"/>
                <a:ea typeface="Verdana" pitchFamily="34" charset="0"/>
                <a:cs typeface="Verdana" pitchFamily="34" charset="0"/>
              </a:rPr>
              <a:t>esp</a:t>
            </a:r>
            <a:r>
              <a:rPr lang="en-US" sz="1400" b="1" dirty="0">
                <a:solidFill>
                  <a:prstClr val="black"/>
                </a:solidFill>
                <a:latin typeface="Verdana" pitchFamily="34" charset="0"/>
                <a:ea typeface="Verdana" pitchFamily="34" charset="0"/>
                <a:cs typeface="Verdana" pitchFamily="34" charset="0"/>
              </a:rPr>
              <a:t>, ADDRINT </a:t>
            </a:r>
            <a:r>
              <a:rPr lang="en-US" sz="1400" b="1" dirty="0" err="1">
                <a:solidFill>
                  <a:prstClr val="black"/>
                </a:solidFill>
                <a:latin typeface="Verdana" pitchFamily="34" charset="0"/>
                <a:ea typeface="Verdana" pitchFamily="34" charset="0"/>
                <a:cs typeface="Verdana" pitchFamily="34" charset="0"/>
              </a:rPr>
              <a:t>addr</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pAddr</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orig</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protect.top</a:t>
            </a:r>
            <a:r>
              <a:rPr lang="en-US" sz="1400" b="1" dirty="0">
                <a:solidFill>
                  <a:prstClr val="black"/>
                </a:solidFill>
                <a:latin typeface="Verdana" pitchFamily="34" charset="0"/>
                <a:ea typeface="Verdana" pitchFamily="34" charset="0"/>
                <a:cs typeface="Verdana" pitchFamily="34" charset="0"/>
              </a:rPr>
              <a:t>();</a:t>
            </a:r>
          </a:p>
          <a:p>
            <a:r>
              <a:rPr lang="en-US" sz="1400" b="1" dirty="0" smtClean="0">
                <a:solidFill>
                  <a:prstClr val="black"/>
                </a:solidFill>
                <a:latin typeface="Verdana" pitchFamily="34" charset="0"/>
                <a:ea typeface="Verdana" pitchFamily="34" charset="0"/>
                <a:cs typeface="Verdana" pitchFamily="34" charset="0"/>
              </a:rPr>
              <a:t>    ADDRINT </a:t>
            </a:r>
            <a:r>
              <a:rPr lang="en-US" sz="1400" b="1" dirty="0" err="1">
                <a:solidFill>
                  <a:prstClr val="black"/>
                </a:solidFill>
                <a:latin typeface="Verdana" pitchFamily="34" charset="0"/>
                <a:ea typeface="Verdana" pitchFamily="34" charset="0"/>
                <a:cs typeface="Verdana" pitchFamily="34" charset="0"/>
              </a:rPr>
              <a:t>cur_val</a:t>
            </a:r>
            <a:r>
              <a:rPr lang="en-US" sz="1400" b="1" dirty="0">
                <a:solidFill>
                  <a:prstClr val="black"/>
                </a:solidFill>
                <a:latin typeface="Verdana" pitchFamily="34" charset="0"/>
                <a:ea typeface="Verdana" pitchFamily="34" charset="0"/>
                <a:cs typeface="Verdana" pitchFamily="34" charset="0"/>
              </a:rPr>
              <a:t> = (*((ADDRINT *)</a:t>
            </a:r>
            <a:r>
              <a:rPr lang="en-US" sz="1400" b="1" dirty="0" err="1">
                <a:solidFill>
                  <a:prstClr val="black"/>
                </a:solidFill>
                <a:latin typeface="Verdana" pitchFamily="34" charset="0"/>
                <a:ea typeface="Verdana" pitchFamily="34" charset="0"/>
                <a:cs typeface="Verdana" pitchFamily="34" charset="0"/>
              </a:rPr>
              <a:t>orig.address</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orig.value</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cur_val</a:t>
            </a:r>
            <a:r>
              <a:rPr lang="en-US" sz="1400" b="1" dirty="0" smtClean="0">
                <a:solidFill>
                  <a:prstClr val="black"/>
                </a:solidFill>
                <a:latin typeface="Verdana" pitchFamily="34" charset="0"/>
                <a:ea typeface="Verdana" pitchFamily="34" charset="0"/>
                <a:cs typeface="Verdana" pitchFamily="34" charset="0"/>
              </a:rPr>
              <a:t>)    </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fprintf</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logfile</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A31515"/>
                </a:solidFill>
                <a:latin typeface="Verdana" pitchFamily="34" charset="0"/>
                <a:ea typeface="Verdana" pitchFamily="34" charset="0"/>
                <a:cs typeface="Verdana" pitchFamily="34" charset="0"/>
              </a:rPr>
              <a:t>"Overwrite at: %x old value: %x, new value: %x\n"</a:t>
            </a:r>
            <a:r>
              <a:rPr lang="en-US" sz="1400" b="1" dirty="0">
                <a:solidFill>
                  <a:prstClr val="black"/>
                </a:solidFill>
                <a:latin typeface="Verdana" pitchFamily="34" charset="0"/>
                <a:ea typeface="Verdana" pitchFamily="34" charset="0"/>
                <a:cs typeface="Verdana" pitchFamily="34" charset="0"/>
              </a:rPr>
              <a:t>, </a:t>
            </a:r>
          </a:p>
          <a:p>
            <a:r>
              <a:rPr lang="en-US" sz="1400" b="1" dirty="0" smtClean="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orig.address</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orig.value</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cur_val</a:t>
            </a:r>
            <a:r>
              <a:rPr lang="en-US" sz="1400" b="1" dirty="0">
                <a:solidFill>
                  <a:prstClr val="black"/>
                </a:solidFill>
                <a:latin typeface="Verdana" pitchFamily="34" charset="0"/>
                <a:ea typeface="Verdana" pitchFamily="34" charset="0"/>
                <a:cs typeface="Verdana" pitchFamily="34" charset="0"/>
              </a:rPr>
              <a:t> );</a:t>
            </a:r>
          </a:p>
          <a:p>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protect.pop</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//Called for every RTN, add calls to </a:t>
            </a:r>
            <a:r>
              <a:rPr lang="en-US" sz="1400" b="1" dirty="0" err="1">
                <a:solidFill>
                  <a:srgbClr val="008000"/>
                </a:solidFill>
                <a:latin typeface="Verdana" pitchFamily="34" charset="0"/>
                <a:ea typeface="Verdana" pitchFamily="34" charset="0"/>
                <a:cs typeface="Verdana" pitchFamily="34" charset="0"/>
              </a:rPr>
              <a:t>RtnEntry</a:t>
            </a:r>
            <a:r>
              <a:rPr lang="en-US" sz="1400" b="1" dirty="0">
                <a:solidFill>
                  <a:srgbClr val="008000"/>
                </a:solidFill>
                <a:latin typeface="Verdana" pitchFamily="34" charset="0"/>
                <a:ea typeface="Verdana" pitchFamily="34" charset="0"/>
                <a:cs typeface="Verdana" pitchFamily="34" charset="0"/>
              </a:rPr>
              <a:t> and </a:t>
            </a:r>
            <a:r>
              <a:rPr lang="en-US" sz="1400" b="1" dirty="0" err="1">
                <a:solidFill>
                  <a:srgbClr val="008000"/>
                </a:solidFill>
                <a:latin typeface="Verdana" pitchFamily="34" charset="0"/>
                <a:ea typeface="Verdana" pitchFamily="34" charset="0"/>
                <a:cs typeface="Verdana" pitchFamily="34" charset="0"/>
              </a:rPr>
              <a:t>RtnExit</a:t>
            </a:r>
            <a:endParaRPr lang="en-US" sz="1400" b="1" dirty="0">
              <a:solidFill>
                <a:srgbClr val="008000"/>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VOID Routine(RTN </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 VOID *v</a:t>
            </a:r>
            <a:r>
              <a:rPr lang="en-US" sz="1400" b="1" dirty="0" smtClean="0">
                <a:solidFill>
                  <a:prstClr val="black"/>
                </a:solidFill>
                <a:latin typeface="Verdana" pitchFamily="34" charset="0"/>
                <a:ea typeface="Verdana" pitchFamily="34" charset="0"/>
                <a:cs typeface="Verdana" pitchFamily="34" charset="0"/>
              </a:rPr>
              <a:t>)   {</a:t>
            </a:r>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RTN_Open</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SEC </a:t>
            </a:r>
            <a:r>
              <a:rPr lang="en-US" sz="1400" b="1" dirty="0" err="1">
                <a:solidFill>
                  <a:prstClr val="black"/>
                </a:solidFill>
                <a:latin typeface="Verdana" pitchFamily="34" charset="0"/>
                <a:ea typeface="Verdana" pitchFamily="34" charset="0"/>
                <a:cs typeface="Verdana" pitchFamily="34" charset="0"/>
              </a:rPr>
              <a:t>sec</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RTN_Sec</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IMG </a:t>
            </a:r>
            <a:r>
              <a:rPr lang="en-US" sz="1400" b="1" dirty="0" err="1">
                <a:solidFill>
                  <a:prstClr val="black"/>
                </a:solidFill>
                <a:latin typeface="Verdana" pitchFamily="34" charset="0"/>
                <a:ea typeface="Verdana" pitchFamily="34" charset="0"/>
                <a:cs typeface="Verdana" pitchFamily="34" charset="0"/>
              </a:rPr>
              <a:t>img</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SEC_Img</a:t>
            </a:r>
            <a:r>
              <a:rPr lang="en-US" sz="1400" b="1" dirty="0">
                <a:solidFill>
                  <a:prstClr val="black"/>
                </a:solidFill>
                <a:latin typeface="Verdana" pitchFamily="34" charset="0"/>
                <a:ea typeface="Verdana" pitchFamily="34" charset="0"/>
                <a:cs typeface="Verdana" pitchFamily="34" charset="0"/>
              </a:rPr>
              <a:t>(sec);</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IMG_IsMainExecutable</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img</a:t>
            </a:r>
            <a:r>
              <a:rPr lang="en-US" sz="1400" b="1" dirty="0">
                <a:solidFill>
                  <a:prstClr val="black"/>
                </a:solidFill>
                <a:latin typeface="Verdana" pitchFamily="34" charset="0"/>
                <a:ea typeface="Verdana" pitchFamily="34" charset="0"/>
                <a:cs typeface="Verdana" pitchFamily="34" charset="0"/>
              </a:rPr>
              <a:t>) &amp;&amp; (</a:t>
            </a:r>
            <a:r>
              <a:rPr lang="en-US" sz="1400" b="1" dirty="0" err="1">
                <a:solidFill>
                  <a:prstClr val="black"/>
                </a:solidFill>
                <a:latin typeface="Verdana" pitchFamily="34" charset="0"/>
                <a:ea typeface="Verdana" pitchFamily="34" charset="0"/>
                <a:cs typeface="Verdana" pitchFamily="34" charset="0"/>
              </a:rPr>
              <a:t>SEC_Name</a:t>
            </a:r>
            <a:r>
              <a:rPr lang="en-US" sz="1400" b="1" dirty="0">
                <a:solidFill>
                  <a:prstClr val="black"/>
                </a:solidFill>
                <a:latin typeface="Verdana" pitchFamily="34" charset="0"/>
                <a:ea typeface="Verdana" pitchFamily="34" charset="0"/>
                <a:cs typeface="Verdana" pitchFamily="34" charset="0"/>
              </a:rPr>
              <a:t>(sec) == </a:t>
            </a:r>
            <a:r>
              <a:rPr lang="en-US" sz="1400" b="1" dirty="0">
                <a:solidFill>
                  <a:srgbClr val="A31515"/>
                </a:solidFill>
                <a:latin typeface="Verdana" pitchFamily="34" charset="0"/>
                <a:ea typeface="Verdana" pitchFamily="34" charset="0"/>
                <a:cs typeface="Verdana" pitchFamily="34" charset="0"/>
              </a:rPr>
              <a:t>".text"</a:t>
            </a:r>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RTN_InsertCall</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 IPOINT_BEFORE,(AFUNPTR)</a:t>
            </a:r>
            <a:r>
              <a:rPr lang="en-US" sz="1400" b="1" dirty="0" err="1">
                <a:solidFill>
                  <a:prstClr val="black"/>
                </a:solidFill>
                <a:latin typeface="Verdana" pitchFamily="34" charset="0"/>
                <a:ea typeface="Verdana" pitchFamily="34" charset="0"/>
                <a:cs typeface="Verdana" pitchFamily="34" charset="0"/>
              </a:rPr>
              <a:t>RtnEntry</a:t>
            </a:r>
            <a:r>
              <a:rPr lang="en-US" sz="1400" b="1" dirty="0">
                <a:solidFill>
                  <a:prstClr val="black"/>
                </a:solidFill>
                <a:latin typeface="Verdana" pitchFamily="34" charset="0"/>
                <a:ea typeface="Verdana" pitchFamily="34" charset="0"/>
                <a:cs typeface="Verdana" pitchFamily="34" charset="0"/>
              </a:rPr>
              <a:t>, IARG_REG_VALUE, </a:t>
            </a:r>
            <a:endParaRPr lang="en-US" sz="1400" b="1" dirty="0" smtClean="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REG_ESP</a:t>
            </a:r>
            <a:r>
              <a:rPr lang="en-US" sz="1400" b="1" dirty="0">
                <a:solidFill>
                  <a:prstClr val="black"/>
                </a:solidFill>
                <a:latin typeface="Verdana" pitchFamily="34" charset="0"/>
                <a:ea typeface="Verdana" pitchFamily="34" charset="0"/>
                <a:cs typeface="Verdana" pitchFamily="34" charset="0"/>
              </a:rPr>
              <a:t>, IARG_INST_PTR, IARG_END);</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RTN_InsertCall</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 IPOINT_AFTER ,(AFUNPTR)</a:t>
            </a:r>
            <a:r>
              <a:rPr lang="en-US" sz="1400" b="1" dirty="0" err="1">
                <a:solidFill>
                  <a:prstClr val="black"/>
                </a:solidFill>
                <a:latin typeface="Verdana" pitchFamily="34" charset="0"/>
                <a:ea typeface="Verdana" pitchFamily="34" charset="0"/>
                <a:cs typeface="Verdana" pitchFamily="34" charset="0"/>
              </a:rPr>
              <a:t>RtnExit</a:t>
            </a:r>
            <a:r>
              <a:rPr lang="en-US" sz="1400" b="1" dirty="0">
                <a:solidFill>
                  <a:prstClr val="black"/>
                </a:solidFill>
                <a:latin typeface="Verdana" pitchFamily="34" charset="0"/>
                <a:ea typeface="Verdana" pitchFamily="34" charset="0"/>
                <a:cs typeface="Verdana" pitchFamily="34" charset="0"/>
              </a:rPr>
              <a:t> , IARG_REG_VALUE, </a:t>
            </a:r>
            <a:endParaRPr lang="en-US" sz="1400" b="1" dirty="0" smtClean="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smtClean="0">
                <a:solidFill>
                  <a:prstClr val="black"/>
                </a:solidFill>
                <a:latin typeface="Verdana" pitchFamily="34" charset="0"/>
                <a:ea typeface="Verdana" pitchFamily="34" charset="0"/>
                <a:cs typeface="Verdana" pitchFamily="34" charset="0"/>
              </a:rPr>
              <a:t>		REG_ESP</a:t>
            </a:r>
            <a:r>
              <a:rPr lang="en-US" sz="1400" b="1" dirty="0">
                <a:solidFill>
                  <a:prstClr val="black"/>
                </a:solidFill>
                <a:latin typeface="Verdana" pitchFamily="34" charset="0"/>
                <a:ea typeface="Verdana" pitchFamily="34" charset="0"/>
                <a:cs typeface="Verdana" pitchFamily="34" charset="0"/>
              </a:rPr>
              <a:t>, IARG_INST_PTR, IARG_END);</a:t>
            </a:r>
          </a:p>
          <a:p>
            <a:r>
              <a:rPr lang="en-US" sz="1400" b="1" dirty="0">
                <a:solidFill>
                  <a:prstClr val="black"/>
                </a:solidFill>
                <a:latin typeface="Verdana" pitchFamily="34" charset="0"/>
                <a:ea typeface="Verdana" pitchFamily="34" charset="0"/>
                <a:cs typeface="Verdana" pitchFamily="34" charset="0"/>
              </a:rPr>
              <a:t>    }</a:t>
            </a:r>
          </a:p>
          <a:p>
            <a:r>
              <a:rPr lang="en-US" sz="1400" b="1" dirty="0" smtClean="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RTN_Close</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rtn</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042351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92" y="2951019"/>
            <a:ext cx="8742219" cy="263992"/>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8192" y="152634"/>
            <a:ext cx="8673737" cy="6124754"/>
          </a:xfrm>
          <a:prstGeom prst="rect">
            <a:avLst/>
          </a:prstGeom>
        </p:spPr>
        <p:txBody>
          <a:bodyPr wrap="square">
            <a:spAutoFit/>
          </a:bodyPr>
          <a:lstStyle/>
          <a:p>
            <a:r>
              <a:rPr lang="en-US" sz="1400" b="1" dirty="0">
                <a:solidFill>
                  <a:srgbClr val="008000"/>
                </a:solidFill>
                <a:latin typeface="Verdana" pitchFamily="34" charset="0"/>
                <a:ea typeface="Verdana" pitchFamily="34" charset="0"/>
                <a:cs typeface="Verdana" pitchFamily="34" charset="0"/>
              </a:rPr>
              <a:t>// Help message</a:t>
            </a:r>
          </a:p>
          <a:p>
            <a:r>
              <a:rPr lang="en-US" sz="1400" b="1" dirty="0">
                <a:solidFill>
                  <a:prstClr val="black"/>
                </a:solidFill>
                <a:latin typeface="Verdana" pitchFamily="34" charset="0"/>
                <a:ea typeface="Verdana" pitchFamily="34" charset="0"/>
                <a:cs typeface="Verdana" pitchFamily="34" charset="0"/>
              </a:rPr>
              <a:t>INT32 Usage()</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100" b="1" dirty="0">
                <a:solidFill>
                  <a:prstClr val="black"/>
                </a:solidFill>
                <a:latin typeface="Verdana" pitchFamily="34" charset="0"/>
                <a:ea typeface="Verdana" pitchFamily="34" charset="0"/>
                <a:cs typeface="Verdana" pitchFamily="34" charset="0"/>
              </a:rPr>
              <a:t>PIN_ERROR( </a:t>
            </a:r>
            <a:r>
              <a:rPr lang="en-US" sz="1100" b="1" dirty="0">
                <a:solidFill>
                  <a:srgbClr val="A31515"/>
                </a:solidFill>
                <a:latin typeface="Verdana" pitchFamily="34" charset="0"/>
                <a:ea typeface="Verdana" pitchFamily="34" charset="0"/>
                <a:cs typeface="Verdana" pitchFamily="34" charset="0"/>
              </a:rPr>
              <a:t>"This </a:t>
            </a:r>
            <a:r>
              <a:rPr lang="en-US" sz="1100" b="1" dirty="0" err="1">
                <a:solidFill>
                  <a:srgbClr val="A31515"/>
                </a:solidFill>
                <a:latin typeface="Verdana" pitchFamily="34" charset="0"/>
                <a:ea typeface="Verdana" pitchFamily="34" charset="0"/>
                <a:cs typeface="Verdana" pitchFamily="34" charset="0"/>
              </a:rPr>
              <a:t>Pintool</a:t>
            </a:r>
            <a:r>
              <a:rPr lang="en-US" sz="1100" b="1" dirty="0">
                <a:solidFill>
                  <a:srgbClr val="A31515"/>
                </a:solidFill>
                <a:latin typeface="Verdana" pitchFamily="34" charset="0"/>
                <a:ea typeface="Verdana" pitchFamily="34" charset="0"/>
                <a:cs typeface="Verdana" pitchFamily="34" charset="0"/>
              </a:rPr>
              <a:t> logs function return addresses in main module and reports modifications\n"</a:t>
            </a:r>
            <a:r>
              <a:rPr lang="en-US" sz="11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 KNOB_BASE::</a:t>
            </a:r>
            <a:r>
              <a:rPr lang="en-US" sz="1400" b="1" dirty="0" err="1">
                <a:solidFill>
                  <a:prstClr val="black"/>
                </a:solidFill>
                <a:latin typeface="Verdana" pitchFamily="34" charset="0"/>
                <a:ea typeface="Verdana" pitchFamily="34" charset="0"/>
                <a:cs typeface="Verdana" pitchFamily="34" charset="0"/>
              </a:rPr>
              <a:t>StringKnobSummary</a:t>
            </a:r>
            <a:r>
              <a:rPr lang="en-US" sz="1400" b="1" dirty="0">
                <a:solidFill>
                  <a:prstClr val="black"/>
                </a:solidFill>
                <a:latin typeface="Verdana" pitchFamily="34" charset="0"/>
                <a:ea typeface="Verdana" pitchFamily="34" charset="0"/>
                <a:cs typeface="Verdana" pitchFamily="34" charset="0"/>
              </a:rPr>
              <a:t>() + </a:t>
            </a:r>
            <a:r>
              <a:rPr lang="en-US" sz="1400" b="1" dirty="0">
                <a:solidFill>
                  <a:srgbClr val="A31515"/>
                </a:solidFill>
                <a:latin typeface="Verdana" pitchFamily="34" charset="0"/>
                <a:ea typeface="Verdana" pitchFamily="34" charset="0"/>
                <a:cs typeface="Verdana" pitchFamily="34" charset="0"/>
              </a:rPr>
              <a:t>"\n"</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return</a:t>
            </a:r>
            <a:r>
              <a:rPr lang="en-US" sz="1400" b="1" dirty="0">
                <a:solidFill>
                  <a:prstClr val="black"/>
                </a:solidFill>
                <a:latin typeface="Verdana" pitchFamily="34" charset="0"/>
                <a:ea typeface="Verdana" pitchFamily="34" charset="0"/>
                <a:cs typeface="Verdana" pitchFamily="34" charset="0"/>
              </a:rPr>
              <a:t> -1;</a:t>
            </a:r>
          </a:p>
          <a:p>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srgbClr val="008000"/>
                </a:solidFill>
                <a:latin typeface="Verdana" pitchFamily="34" charset="0"/>
                <a:ea typeface="Verdana" pitchFamily="34" charset="0"/>
                <a:cs typeface="Verdana" pitchFamily="34" charset="0"/>
              </a:rPr>
              <a:t>// Tool main function - initialize and set instrumentation callbacks</a:t>
            </a:r>
          </a:p>
          <a:p>
            <a:r>
              <a:rPr lang="en-US" sz="1400" b="1" dirty="0" err="1">
                <a:solidFill>
                  <a:srgbClr val="0000FF"/>
                </a:solidFill>
                <a:latin typeface="Verdana" pitchFamily="34" charset="0"/>
                <a:ea typeface="Verdana" pitchFamily="34" charset="0"/>
                <a:cs typeface="Verdana" pitchFamily="34" charset="0"/>
              </a:rPr>
              <a:t>int</a:t>
            </a:r>
            <a:r>
              <a:rPr lang="en-US" sz="1400" b="1" dirty="0">
                <a:solidFill>
                  <a:prstClr val="black"/>
                </a:solidFill>
                <a:latin typeface="Verdana" pitchFamily="34" charset="0"/>
                <a:ea typeface="Verdana" pitchFamily="34" charset="0"/>
                <a:cs typeface="Verdana" pitchFamily="34" charset="0"/>
              </a:rPr>
              <a:t> main(</a:t>
            </a:r>
            <a:r>
              <a:rPr lang="en-US" sz="1400" b="1" dirty="0" err="1">
                <a:solidFill>
                  <a:srgbClr val="0000FF"/>
                </a:solidFill>
                <a:latin typeface="Verdana" pitchFamily="34" charset="0"/>
                <a:ea typeface="Verdana" pitchFamily="34" charset="0"/>
                <a:cs typeface="Verdana" pitchFamily="34" charset="0"/>
              </a:rPr>
              <a:t>int</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argc</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char</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argv</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 initialize Pin + symbol processing</a:t>
            </a:r>
          </a:p>
          <a:p>
            <a:r>
              <a:rPr lang="en-US" sz="1400" b="1" dirty="0" smtClean="0">
                <a:solidFill>
                  <a:prstClr val="black"/>
                </a:solidFill>
                <a:latin typeface="Verdana" pitchFamily="34" charset="0"/>
                <a:ea typeface="Verdana" pitchFamily="34" charset="0"/>
                <a:cs typeface="Verdana" pitchFamily="34" charset="0"/>
              </a:rPr>
              <a:t>    </a:t>
            </a:r>
            <a:r>
              <a:rPr lang="en-US" sz="1400" b="1" dirty="0" err="1" smtClean="0">
                <a:solidFill>
                  <a:prstClr val="black"/>
                </a:solidFill>
                <a:latin typeface="Verdana" pitchFamily="34" charset="0"/>
                <a:ea typeface="Verdana" pitchFamily="34" charset="0"/>
                <a:cs typeface="Verdana" pitchFamily="34" charset="0"/>
              </a:rPr>
              <a:t>PIN_InitSymbols</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if</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PIN_Init</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argc</a:t>
            </a:r>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argv</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return</a:t>
            </a:r>
            <a:r>
              <a:rPr lang="en-US" sz="1400" b="1" dirty="0">
                <a:solidFill>
                  <a:prstClr val="black"/>
                </a:solidFill>
                <a:latin typeface="Verdana" pitchFamily="34" charset="0"/>
                <a:ea typeface="Verdana" pitchFamily="34" charset="0"/>
                <a:cs typeface="Verdana" pitchFamily="34" charset="0"/>
              </a:rPr>
              <a:t> Usage();</a:t>
            </a:r>
          </a:p>
          <a:p>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srgbClr val="008000"/>
                </a:solidFill>
                <a:latin typeface="Verdana" pitchFamily="34" charset="0"/>
                <a:ea typeface="Verdana" pitchFamily="34" charset="0"/>
                <a:cs typeface="Verdana" pitchFamily="34" charset="0"/>
              </a:rPr>
              <a:t>    // </a:t>
            </a:r>
            <a:r>
              <a:rPr lang="en-US" sz="1400" b="1" dirty="0">
                <a:solidFill>
                  <a:srgbClr val="008000"/>
                </a:solidFill>
                <a:latin typeface="Verdana" pitchFamily="34" charset="0"/>
                <a:ea typeface="Verdana" pitchFamily="34" charset="0"/>
                <a:cs typeface="Verdana" pitchFamily="34" charset="0"/>
              </a:rPr>
              <a:t>open </a:t>
            </a:r>
            <a:r>
              <a:rPr lang="en-US" sz="1400" b="1" dirty="0" err="1">
                <a:solidFill>
                  <a:srgbClr val="008000"/>
                </a:solidFill>
                <a:latin typeface="Verdana" pitchFamily="34" charset="0"/>
                <a:ea typeface="Verdana" pitchFamily="34" charset="0"/>
                <a:cs typeface="Verdana" pitchFamily="34" charset="0"/>
              </a:rPr>
              <a:t>logfile</a:t>
            </a:r>
            <a:endParaRPr lang="en-US" sz="1400" b="1" dirty="0">
              <a:solidFill>
                <a:srgbClr val="008000"/>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logfile</a:t>
            </a:r>
            <a:r>
              <a:rPr lang="en-US" sz="1400" b="1" dirty="0">
                <a:solidFill>
                  <a:prstClr val="black"/>
                </a:solidFill>
                <a:latin typeface="Verdana" pitchFamily="34" charset="0"/>
                <a:ea typeface="Verdana" pitchFamily="34" charset="0"/>
                <a:cs typeface="Verdana" pitchFamily="34" charset="0"/>
              </a:rPr>
              <a:t> = </a:t>
            </a:r>
            <a:r>
              <a:rPr lang="en-US" sz="1400" b="1" dirty="0" err="1">
                <a:solidFill>
                  <a:prstClr val="black"/>
                </a:solidFill>
                <a:latin typeface="Verdana" pitchFamily="34" charset="0"/>
                <a:ea typeface="Verdana" pitchFamily="34" charset="0"/>
                <a:cs typeface="Verdana" pitchFamily="34" charset="0"/>
              </a:rPr>
              <a:t>fopen</a:t>
            </a:r>
            <a:r>
              <a:rPr lang="en-US" sz="1400" b="1" dirty="0">
                <a:solidFill>
                  <a:prstClr val="black"/>
                </a:solidFill>
                <a:latin typeface="Verdana" pitchFamily="34" charset="0"/>
                <a:ea typeface="Verdana" pitchFamily="34" charset="0"/>
                <a:cs typeface="Verdana" pitchFamily="34" charset="0"/>
              </a:rPr>
              <a:t>(</a:t>
            </a:r>
            <a:r>
              <a:rPr lang="en-US" sz="1400" b="1" dirty="0">
                <a:solidFill>
                  <a:srgbClr val="A31515"/>
                </a:solidFill>
                <a:latin typeface="Verdana" pitchFamily="34" charset="0"/>
                <a:ea typeface="Verdana" pitchFamily="34" charset="0"/>
                <a:cs typeface="Verdana" pitchFamily="34" charset="0"/>
              </a:rPr>
              <a:t>"</a:t>
            </a:r>
            <a:r>
              <a:rPr lang="en-US" sz="1400" b="1" dirty="0" err="1">
                <a:solidFill>
                  <a:srgbClr val="A31515"/>
                </a:solidFill>
                <a:latin typeface="Verdana" pitchFamily="34" charset="0"/>
                <a:ea typeface="Verdana" pitchFamily="34" charset="0"/>
                <a:cs typeface="Verdana" pitchFamily="34" charset="0"/>
              </a:rPr>
              <a:t>protection.out</a:t>
            </a:r>
            <a:r>
              <a:rPr lang="en-US" sz="1400" b="1" dirty="0">
                <a:solidFill>
                  <a:srgbClr val="A31515"/>
                </a:solidFill>
                <a:latin typeface="Verdana" pitchFamily="34" charset="0"/>
                <a:ea typeface="Verdana" pitchFamily="34" charset="0"/>
                <a:cs typeface="Verdana" pitchFamily="34" charset="0"/>
              </a:rPr>
              <a:t>"</a:t>
            </a:r>
            <a:r>
              <a:rPr lang="en-US" sz="1400" b="1" dirty="0">
                <a:solidFill>
                  <a:prstClr val="black"/>
                </a:solidFill>
                <a:latin typeface="Verdana" pitchFamily="34" charset="0"/>
                <a:ea typeface="Verdana" pitchFamily="34" charset="0"/>
                <a:cs typeface="Verdana" pitchFamily="34" charset="0"/>
              </a:rPr>
              <a:t>, </a:t>
            </a:r>
            <a:r>
              <a:rPr lang="en-US" sz="1400" b="1" dirty="0">
                <a:solidFill>
                  <a:srgbClr val="A31515"/>
                </a:solidFill>
                <a:latin typeface="Verdana" pitchFamily="34" charset="0"/>
                <a:ea typeface="Verdana" pitchFamily="34" charset="0"/>
                <a:cs typeface="Verdana" pitchFamily="34" charset="0"/>
              </a:rPr>
              <a:t>"w"</a:t>
            </a:r>
            <a:r>
              <a:rPr lang="en-US" sz="1400" b="1" dirty="0">
                <a:solidFill>
                  <a:prstClr val="black"/>
                </a:solidFill>
                <a:latin typeface="Verdana" pitchFamily="34" charset="0"/>
                <a:ea typeface="Verdana" pitchFamily="34" charset="0"/>
                <a:cs typeface="Verdana" pitchFamily="34" charset="0"/>
              </a:rPr>
              <a:t>);</a:t>
            </a:r>
          </a:p>
          <a:p>
            <a:endParaRPr lang="en-US" sz="1400" b="1" dirty="0">
              <a:solidFill>
                <a:prstClr val="black"/>
              </a:solidFill>
              <a:latin typeface="Verdana" pitchFamily="34" charset="0"/>
              <a:ea typeface="Verdana" pitchFamily="34" charset="0"/>
              <a:cs typeface="Verdana" pitchFamily="34" charset="0"/>
            </a:endParaRPr>
          </a:p>
          <a:p>
            <a:r>
              <a:rPr lang="en-US" sz="1400" b="1" dirty="0" smtClean="0">
                <a:solidFill>
                  <a:srgbClr val="008000"/>
                </a:solidFill>
                <a:latin typeface="Verdana" pitchFamily="34" charset="0"/>
                <a:ea typeface="Verdana" pitchFamily="34" charset="0"/>
                <a:cs typeface="Verdana" pitchFamily="34" charset="0"/>
              </a:rPr>
              <a:t>    // </a:t>
            </a:r>
            <a:r>
              <a:rPr lang="en-US" sz="1400" b="1" dirty="0">
                <a:solidFill>
                  <a:srgbClr val="008000"/>
                </a:solidFill>
                <a:latin typeface="Verdana" pitchFamily="34" charset="0"/>
                <a:ea typeface="Verdana" pitchFamily="34" charset="0"/>
                <a:cs typeface="Verdana" pitchFamily="34" charset="0"/>
              </a:rPr>
              <a:t>set callbacks</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RTN_AddInstrumentFunction</a:t>
            </a:r>
            <a:r>
              <a:rPr lang="en-US" sz="1400" b="1" dirty="0">
                <a:solidFill>
                  <a:prstClr val="black"/>
                </a:solidFill>
                <a:latin typeface="Verdana" pitchFamily="34" charset="0"/>
                <a:ea typeface="Verdana" pitchFamily="34" charset="0"/>
                <a:cs typeface="Verdana" pitchFamily="34" charset="0"/>
              </a:rPr>
              <a:t>(Routine, 0);</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PIN_AddFiniFunction</a:t>
            </a:r>
            <a:r>
              <a:rPr lang="en-US" sz="1400" b="1" dirty="0">
                <a:solidFill>
                  <a:prstClr val="black"/>
                </a:solidFill>
                <a:latin typeface="Verdana" pitchFamily="34" charset="0"/>
                <a:ea typeface="Verdana" pitchFamily="34" charset="0"/>
                <a:cs typeface="Verdana" pitchFamily="34" charset="0"/>
              </a:rPr>
              <a:t>(</a:t>
            </a:r>
            <a:r>
              <a:rPr lang="en-US" sz="1400" b="1" dirty="0" err="1">
                <a:solidFill>
                  <a:prstClr val="black"/>
                </a:solidFill>
                <a:latin typeface="Verdana" pitchFamily="34" charset="0"/>
                <a:ea typeface="Verdana" pitchFamily="34" charset="0"/>
                <a:cs typeface="Verdana" pitchFamily="34" charset="0"/>
              </a:rPr>
              <a:t>Fini</a:t>
            </a:r>
            <a:r>
              <a:rPr lang="en-US" sz="1400" b="1" dirty="0">
                <a:solidFill>
                  <a:prstClr val="black"/>
                </a:solidFill>
                <a:latin typeface="Verdana" pitchFamily="34" charset="0"/>
                <a:ea typeface="Verdana" pitchFamily="34" charset="0"/>
                <a:cs typeface="Verdana" pitchFamily="34" charset="0"/>
              </a:rPr>
              <a:t>, 0);</a:t>
            </a:r>
          </a:p>
          <a:p>
            <a:endParaRPr lang="en-US" sz="1400" b="1" dirty="0">
              <a:solidFill>
                <a:prstClr val="black"/>
              </a:solidFill>
              <a:latin typeface="Verdana" pitchFamily="34" charset="0"/>
              <a:ea typeface="Verdana" pitchFamily="34" charset="0"/>
              <a:cs typeface="Verdana" pitchFamily="34" charset="0"/>
            </a:endParaRP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8000"/>
                </a:solidFill>
                <a:latin typeface="Verdana" pitchFamily="34" charset="0"/>
                <a:ea typeface="Verdana" pitchFamily="34" charset="0"/>
                <a:cs typeface="Verdana" pitchFamily="34" charset="0"/>
              </a:rPr>
              <a:t>// Never returns</a:t>
            </a:r>
          </a:p>
          <a:p>
            <a:r>
              <a:rPr lang="en-US" sz="1400" b="1" dirty="0">
                <a:solidFill>
                  <a:prstClr val="black"/>
                </a:solidFill>
                <a:latin typeface="Verdana" pitchFamily="34" charset="0"/>
                <a:ea typeface="Verdana" pitchFamily="34" charset="0"/>
                <a:cs typeface="Verdana" pitchFamily="34" charset="0"/>
              </a:rPr>
              <a:t>    </a:t>
            </a:r>
            <a:r>
              <a:rPr lang="en-US" sz="1400" b="1" dirty="0" err="1">
                <a:solidFill>
                  <a:prstClr val="black"/>
                </a:solidFill>
                <a:latin typeface="Verdana" pitchFamily="34" charset="0"/>
                <a:ea typeface="Verdana" pitchFamily="34" charset="0"/>
                <a:cs typeface="Verdana" pitchFamily="34" charset="0"/>
              </a:rPr>
              <a:t>PIN_StartProgram</a:t>
            </a:r>
            <a:r>
              <a:rPr lang="en-US" sz="1400" b="1" dirty="0">
                <a:solidFill>
                  <a:prstClr val="black"/>
                </a:solidFill>
                <a:latin typeface="Verdana" pitchFamily="34" charset="0"/>
                <a:ea typeface="Verdana" pitchFamily="34" charset="0"/>
                <a:cs typeface="Verdana" pitchFamily="34" charset="0"/>
              </a:rPr>
              <a:t>();</a:t>
            </a:r>
          </a:p>
          <a:p>
            <a:r>
              <a:rPr lang="en-US" sz="1400" b="1" dirty="0">
                <a:solidFill>
                  <a:prstClr val="black"/>
                </a:solidFill>
                <a:latin typeface="Verdana" pitchFamily="34" charset="0"/>
                <a:ea typeface="Verdana" pitchFamily="34" charset="0"/>
                <a:cs typeface="Verdana" pitchFamily="34" charset="0"/>
              </a:rPr>
              <a:t>    </a:t>
            </a:r>
          </a:p>
          <a:p>
            <a:r>
              <a:rPr lang="en-US" sz="1400" b="1" dirty="0">
                <a:solidFill>
                  <a:prstClr val="black"/>
                </a:solidFill>
                <a:latin typeface="Verdana" pitchFamily="34" charset="0"/>
                <a:ea typeface="Verdana" pitchFamily="34" charset="0"/>
                <a:cs typeface="Verdana" pitchFamily="34" charset="0"/>
              </a:rPr>
              <a:t>    </a:t>
            </a:r>
            <a:r>
              <a:rPr lang="en-US" sz="1400" b="1" dirty="0">
                <a:solidFill>
                  <a:srgbClr val="0000FF"/>
                </a:solidFill>
                <a:latin typeface="Verdana" pitchFamily="34" charset="0"/>
                <a:ea typeface="Verdana" pitchFamily="34" charset="0"/>
                <a:cs typeface="Verdana" pitchFamily="34" charset="0"/>
              </a:rPr>
              <a:t>return</a:t>
            </a:r>
            <a:r>
              <a:rPr lang="en-US" sz="1400" b="1" dirty="0">
                <a:solidFill>
                  <a:prstClr val="black"/>
                </a:solidFill>
                <a:latin typeface="Verdana" pitchFamily="34" charset="0"/>
                <a:ea typeface="Verdana" pitchFamily="34" charset="0"/>
                <a:cs typeface="Verdana" pitchFamily="34" charset="0"/>
              </a:rPr>
              <a:t> 0;</a:t>
            </a:r>
          </a:p>
          <a:p>
            <a:r>
              <a:rPr lang="en-US" sz="1400" b="1" dirty="0">
                <a:solidFill>
                  <a:prstClr val="black"/>
                </a:solidFill>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942929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0.1|0.1|0.4|0.2|0.1|0.1|0.1|0.6|0.2|0.1|0.1|0.1|0.1|0.1|0.2|0.2|0.8|0.2|0.1|0.1|0.1|0.2|0.2|0.2|0.2|0.7|0.6|0.4|0.5|0.6|0.5|0.5|1.1|1|1.6|2.1"/>
</p:tagLst>
</file>

<file path=ppt/tags/tag2.xml><?xml version="1.0" encoding="utf-8"?>
<p:tagLst xmlns:a="http://schemas.openxmlformats.org/drawingml/2006/main" xmlns:r="http://schemas.openxmlformats.org/officeDocument/2006/relationships" xmlns:p="http://schemas.openxmlformats.org/presentationml/2006/main">
  <p:tag name="TIMING" val="|387.9|16.2|35.3|13.2|57.7|3.8|13.2|11.2|8.8|2"/>
</p:tagLst>
</file>

<file path=ppt/tags/tag3.xml><?xml version="1.0" encoding="utf-8"?>
<p:tagLst xmlns:a="http://schemas.openxmlformats.org/drawingml/2006/main" xmlns:r="http://schemas.openxmlformats.org/officeDocument/2006/relationships" xmlns:p="http://schemas.openxmlformats.org/presentationml/2006/main">
  <p:tag name="TIMING" val="|15.9|3.9|155.1|142.1"/>
</p:tagLst>
</file>

<file path=ppt/tags/tag4.xml><?xml version="1.0" encoding="utf-8"?>
<p:tagLst xmlns:a="http://schemas.openxmlformats.org/drawingml/2006/main" xmlns:r="http://schemas.openxmlformats.org/officeDocument/2006/relationships" xmlns:p="http://schemas.openxmlformats.org/presentationml/2006/main">
  <p:tag name="TIMING" val="|8.9|8.2|39.2|5.7|1.6|2.2|41.5|10.1|8.9|25|20.4|17.6|10.4|8.3|11.1|16.5|7.7|6.3|11.1|28.9|9.8|14.3|24.3|5.7|8|11.8|9.3"/>
</p:tagLst>
</file>

<file path=ppt/theme/theme1.xml><?xml version="1.0" encoding="utf-8"?>
<a:theme xmlns:a="http://schemas.openxmlformats.org/drawingml/2006/main" name="Black Hat USA 2011">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2_white_intel_only">
  <a:themeElements>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fontScheme name="2_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8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white_intel_only 1">
        <a:dk1>
          <a:srgbClr val="000000"/>
        </a:dk1>
        <a:lt1>
          <a:srgbClr val="FFFFFF"/>
        </a:lt1>
        <a:dk2>
          <a:srgbClr val="0860A8"/>
        </a:dk2>
        <a:lt2>
          <a:srgbClr val="0860A8"/>
        </a:lt2>
        <a:accent1>
          <a:srgbClr val="FF5C00"/>
        </a:accent1>
        <a:accent2>
          <a:srgbClr val="FDB605"/>
        </a:accent2>
        <a:accent3>
          <a:srgbClr val="FFFFFF"/>
        </a:accent3>
        <a:accent4>
          <a:srgbClr val="000000"/>
        </a:accent4>
        <a:accent5>
          <a:srgbClr val="FFB5AA"/>
        </a:accent5>
        <a:accent6>
          <a:srgbClr val="E5A504"/>
        </a:accent6>
        <a:hlink>
          <a:srgbClr val="AA014C"/>
        </a:hlink>
        <a:folHlink>
          <a:srgbClr val="37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Hat USA 2011.thmx</Template>
  <TotalTime>46650</TotalTime>
  <Words>5588</Words>
  <Application>Microsoft Office PowerPoint</Application>
  <PresentationFormat>On-screen Show (4:3)</PresentationFormat>
  <Paragraphs>1382</Paragraphs>
  <Slides>123</Slides>
  <Notes>91</Notes>
  <HiddenSlides>0</HiddenSlides>
  <MMClips>0</MMClips>
  <ScaleCrop>false</ScaleCrop>
  <HeadingPairs>
    <vt:vector size="4" baseType="variant">
      <vt:variant>
        <vt:lpstr>Theme</vt:lpstr>
      </vt:variant>
      <vt:variant>
        <vt:i4>2</vt:i4>
      </vt:variant>
      <vt:variant>
        <vt:lpstr>Slide Titles</vt:lpstr>
      </vt:variant>
      <vt:variant>
        <vt:i4>123</vt:i4>
      </vt:variant>
    </vt:vector>
  </HeadingPairs>
  <TitlesOfParts>
    <vt:vector size="125" baseType="lpstr">
      <vt:lpstr>Black Hat USA 2011</vt:lpstr>
      <vt:lpstr>2_white_intel_only</vt:lpstr>
      <vt:lpstr>Binary instrumentation for Hackers  Gal Diskin / Intel (@gal_diskin)  Hack.lu 2011</vt:lpstr>
      <vt:lpstr>Legal Disclaimer</vt:lpstr>
      <vt:lpstr>All code in this presentation is covered by the following:</vt:lpstr>
      <vt:lpstr>Who am I</vt:lpstr>
      <vt:lpstr>Credits</vt:lpstr>
      <vt:lpstr>About this workshop</vt:lpstr>
      <vt:lpstr>What is Instrumentation</vt:lpstr>
      <vt:lpstr>Instrumentation Types</vt:lpstr>
      <vt:lpstr>Intro to A DBI Engine and how It works</vt:lpstr>
      <vt:lpstr>Binary instrumentation engines</vt:lpstr>
      <vt:lpstr>Pin &amp; PinTOOLs</vt:lpstr>
      <vt:lpstr>Where to find info about PIN</vt:lpstr>
      <vt:lpstr>A program’s building blocks</vt:lpstr>
      <vt:lpstr>PIN execution</vt:lpstr>
      <vt:lpstr>PowerPoint Presentation</vt:lpstr>
      <vt:lpstr>Section Summary</vt:lpstr>
      <vt:lpstr>Intro To Pintools</vt:lpstr>
      <vt:lpstr>Pintool 101: instruction counting</vt:lpstr>
      <vt:lpstr>PIN Command line</vt:lpstr>
      <vt:lpstr>Hooks</vt:lpstr>
      <vt:lpstr>Instrumentation and analysis</vt:lpstr>
      <vt:lpstr>Granularity</vt:lpstr>
      <vt:lpstr>Other instrumentable objects</vt:lpstr>
      <vt:lpstr>Instruction counting: Take 2</vt:lpstr>
      <vt:lpstr>Instrumentation points</vt:lpstr>
      <vt:lpstr>Inlining</vt:lpstr>
      <vt:lpstr>Inlining </vt:lpstr>
      <vt:lpstr>Conditional instrumentation</vt:lpstr>
      <vt:lpstr>Liveness Analysis</vt:lpstr>
      <vt:lpstr>How translated code looks?</vt:lpstr>
      <vt:lpstr>PowerPoint Presentation</vt:lpstr>
      <vt:lpstr>Section Summary</vt:lpstr>
      <vt:lpstr>PIN injection</vt:lpstr>
      <vt:lpstr>PowerPoint Presentation</vt:lpstr>
      <vt:lpstr>Transparent Debugging &amp; Extending the debugger</vt:lpstr>
      <vt:lpstr>Transparent debugging</vt:lpstr>
      <vt:lpstr>Pin Debugger Interface</vt:lpstr>
      <vt:lpstr>Extending the debugger</vt:lpstr>
      <vt:lpstr>Symbols, Functions &amp; Probes</vt:lpstr>
      <vt:lpstr>Symbols</vt:lpstr>
      <vt:lpstr>SYMBOL API</vt:lpstr>
      <vt:lpstr>Back to the source line</vt:lpstr>
      <vt:lpstr>Function replacement</vt:lpstr>
      <vt:lpstr>Probe mode</vt:lpstr>
      <vt:lpstr>Probe size</vt:lpstr>
      <vt:lpstr>Out of Memory fault injection</vt:lpstr>
      <vt:lpstr>PowerPoint Presentation</vt:lpstr>
      <vt:lpstr>PowerPoint Presentation</vt:lpstr>
      <vt:lpstr>PowerPoint Presentation</vt:lpstr>
      <vt:lpstr>Tool writer responsibilities</vt:lpstr>
      <vt:lpstr>Section Summary</vt:lpstr>
      <vt:lpstr>Attaching and Detaching</vt:lpstr>
      <vt:lpstr>Attaching to A running process</vt:lpstr>
      <vt:lpstr>Detaching</vt:lpstr>
      <vt:lpstr>DBI USAGES</vt:lpstr>
      <vt:lpstr>What non-security people use DBI for</vt:lpstr>
      <vt:lpstr>What do we want to use it for?</vt:lpstr>
      <vt:lpstr>Getting A Job</vt:lpstr>
      <vt:lpstr>Taint analysis</vt:lpstr>
      <vt:lpstr>Taint (DATA FLOW) analysis</vt:lpstr>
      <vt:lpstr>Taint (DATA Flow) analysis</vt:lpstr>
      <vt:lpstr>Control flow analysis</vt:lpstr>
      <vt:lpstr>Privacy monitoring</vt:lpstr>
      <vt:lpstr>KNOWN vulnerability detection</vt:lpstr>
      <vt:lpstr>Unknown vulnerability detection</vt:lpstr>
      <vt:lpstr>Vulnerability Detection</vt:lpstr>
      <vt:lpstr>Fuzzing / security test case generation</vt:lpstr>
      <vt:lpstr>Fast fuzzing</vt:lpstr>
      <vt:lpstr>Corpus distillation</vt:lpstr>
      <vt:lpstr>Advanced monitoring</vt:lpstr>
      <vt:lpstr>Fuzzing / security test case generation</vt:lpstr>
      <vt:lpstr>Automated exploit development</vt:lpstr>
      <vt:lpstr>Automated vaccinations</vt:lpstr>
      <vt:lpstr>Pre-patching of vulnerabilities</vt:lpstr>
      <vt:lpstr>Reversing</vt:lpstr>
      <vt:lpstr>Reversing</vt:lpstr>
      <vt:lpstr>Transparent debugging</vt:lpstr>
      <vt:lpstr>behavior based security</vt:lpstr>
      <vt:lpstr>Other usages</vt:lpstr>
      <vt:lpstr>Section Summary</vt:lpstr>
      <vt:lpstr>Security PinTools</vt:lpstr>
      <vt:lpstr>More taint analysis</vt:lpstr>
      <vt:lpstr>More taint analysis</vt:lpstr>
      <vt:lpstr>More taint analysis</vt:lpstr>
      <vt:lpstr>A simple taint analyzer</vt:lpstr>
      <vt:lpstr>PowerPoint Presentation</vt:lpstr>
      <vt:lpstr>PowerPoint Presentation</vt:lpstr>
      <vt:lpstr>PowerPoint Presentation</vt:lpstr>
      <vt:lpstr>PowerPoint Presentation</vt:lpstr>
      <vt:lpstr>Helpers</vt:lpstr>
      <vt:lpstr>PowerPoint Presentation</vt:lpstr>
      <vt:lpstr>PowerPoint Presentation</vt:lpstr>
      <vt:lpstr>PowerPoint Presentation</vt:lpstr>
      <vt:lpstr>PowerPoint Presentation</vt:lpstr>
      <vt:lpstr>Taint visualization</vt:lpstr>
      <vt:lpstr>Return Address protection</vt:lpstr>
      <vt:lpstr>PowerPoint Presentation</vt:lpstr>
      <vt:lpstr>PowerPoint Presentation</vt:lpstr>
      <vt:lpstr>PowerPoint Presentation</vt:lpstr>
      <vt:lpstr>Automated exploitation</vt:lpstr>
      <vt:lpstr>PowerPoint Presentation</vt:lpstr>
      <vt:lpstr>PowerPoint Presentation</vt:lpstr>
      <vt:lpstr>From LOG to Exploit</vt:lpstr>
      <vt:lpstr>Bonus: Processes and threads</vt:lpstr>
      <vt:lpstr>Multi threading</vt:lpstr>
      <vt:lpstr>Instruction counting: Take 3 - MT</vt:lpstr>
      <vt:lpstr>PowerPoint Presentation</vt:lpstr>
      <vt:lpstr>Threading callbacks</vt:lpstr>
      <vt:lpstr>THREADING API</vt:lpstr>
      <vt:lpstr>Tool threads</vt:lpstr>
      <vt:lpstr>TOOL THREAD API</vt:lpstr>
      <vt:lpstr>Instrumenting A Process tree</vt:lpstr>
      <vt:lpstr>PROCESS CALLBACKS</vt:lpstr>
      <vt:lpstr>PRCESS API</vt:lpstr>
      <vt:lpstr>Section Summary</vt:lpstr>
      <vt:lpstr>Bibliography and References</vt:lpstr>
      <vt:lpstr>Bibliography &amp; References</vt:lpstr>
      <vt:lpstr>Bibliography &amp; References</vt:lpstr>
      <vt:lpstr>Bibliography &amp; References</vt:lpstr>
      <vt:lpstr>Bibliography &amp; References</vt:lpstr>
      <vt:lpstr>Bibliography &amp; References</vt:lpstr>
      <vt:lpstr>Bibliography &amp; References</vt:lpstr>
      <vt:lpstr>Bibliography &amp; References</vt:lpstr>
    </vt:vector>
  </TitlesOfParts>
  <Company>Intel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Binary Instrumentation For Hackers</dc:title>
  <dc:creator>gal.diskin@intel.com</dc:creator>
  <cp:lastModifiedBy>Gal Diskin</cp:lastModifiedBy>
  <cp:revision>864</cp:revision>
  <dcterms:created xsi:type="dcterms:W3CDTF">2011-05-05T21:54:58Z</dcterms:created>
  <dcterms:modified xsi:type="dcterms:W3CDTF">2011-09-21T13:14:50Z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