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81" r:id="rId4"/>
    <p:sldId id="261" r:id="rId5"/>
    <p:sldId id="262" r:id="rId6"/>
    <p:sldId id="282" r:id="rId7"/>
    <p:sldId id="280" r:id="rId8"/>
    <p:sldId id="265" r:id="rId9"/>
    <p:sldId id="266" r:id="rId10"/>
    <p:sldId id="269" r:id="rId11"/>
    <p:sldId id="268" r:id="rId12"/>
    <p:sldId id="267" r:id="rId13"/>
    <p:sldId id="264" r:id="rId14"/>
    <p:sldId id="263" r:id="rId15"/>
    <p:sldId id="283" r:id="rId16"/>
    <p:sldId id="273" r:id="rId17"/>
    <p:sldId id="276" r:id="rId18"/>
    <p:sldId id="277" r:id="rId19"/>
    <p:sldId id="278" r:id="rId20"/>
    <p:sldId id="279" r:id="rId21"/>
    <p:sldId id="271" r:id="rId22"/>
    <p:sldId id="272" r:id="rId23"/>
    <p:sldId id="260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6AA"/>
    <a:srgbClr val="FFDBAA"/>
    <a:srgbClr val="FFFFFF"/>
    <a:srgbClr val="0099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5" autoAdjust="0"/>
    <p:restoredTop sz="90929" autoAdjust="0"/>
  </p:normalViewPr>
  <p:slideViewPr>
    <p:cSldViewPr>
      <p:cViewPr>
        <p:scale>
          <a:sx n="100" d="100"/>
          <a:sy n="100" d="100"/>
        </p:scale>
        <p:origin x="-7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0923-3F12-4324-B579-AAAEFADE1080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0C03-3579-4294-9256-5FDE0B7E7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AEFA-4FAF-4610-A8A3-90DADB9FA3A3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9C130-D588-4651-B942-9B58F9604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 I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l="31429"/>
          <a:stretch>
            <a:fillRect/>
          </a:stretch>
        </p:blipFill>
        <p:spPr>
          <a:xfrm>
            <a:off x="0" y="714356"/>
            <a:ext cx="9144000" cy="4000528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5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844" y="4786322"/>
            <a:ext cx="8858312" cy="10001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5857875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[your name]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2844" y="6215082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[date and place]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71500" y="1714489"/>
            <a:ext cx="8001000" cy="4286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827088"/>
          </a:xfrm>
          <a:prstGeom prst="rect">
            <a:avLst/>
          </a:prstGeo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1071563"/>
            <a:ext cx="8001056" cy="5000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827088"/>
          </a:xfrm>
          <a:prstGeom prst="rect">
            <a:avLst/>
          </a:prstGeo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1071563"/>
            <a:ext cx="8001056" cy="5000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71472" y="1714500"/>
            <a:ext cx="8001000" cy="4286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04800" y="6584950"/>
            <a:ext cx="914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00" dirty="0">
                <a:solidFill>
                  <a:schemeClr val="bg2"/>
                </a:solidFill>
                <a:latin typeface="Arial" charset="0"/>
              </a:rPr>
              <a:t>Slide </a:t>
            </a:r>
            <a:fld id="{C82B5B4A-C3D7-4B66-9710-BF555CD192E6}" type="slidenum">
              <a:rPr lang="en-US" sz="700">
                <a:solidFill>
                  <a:schemeClr val="bg2"/>
                </a:solidFill>
                <a:latin typeface="Arial" charset="0"/>
              </a:rPr>
              <a:pPr algn="ctr" eaLnBrk="0" hangingPunct="0">
                <a:spcBef>
                  <a:spcPct val="50000"/>
                </a:spcBef>
              </a:pPr>
              <a:t>‹#›</a:t>
            </a:fld>
            <a:endParaRPr lang="fi-FI" sz="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5334000"/>
            <a:ext cx="9144000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i-FI" sz="1800" b="0" dirty="0" err="1" smtClean="0">
                <a:latin typeface="Arial" charset="0"/>
              </a:rPr>
              <a:t>www.stonesoft.com</a:t>
            </a:r>
            <a:endParaRPr lang="en-US" dirty="0">
              <a:latin typeface="Arial" charset="0"/>
            </a:endParaRPr>
          </a:p>
        </p:txBody>
      </p:sp>
      <p:pic>
        <p:nvPicPr>
          <p:cNvPr id="7" name="Picture 6" descr="stonesoft_logo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5093563" cy="265195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5000639"/>
            <a:ext cx="8643938" cy="428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name.lastname</a:t>
            </a:r>
            <a:r>
              <a:rPr lang="en-US" dirty="0" smtClean="0"/>
              <a:t>]@stonesoft.com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616832" presetClass="entr" presetSubtype="379868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71500" y="1714500"/>
            <a:ext cx="3500438" cy="4286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827088"/>
          </a:xfrm>
          <a:prstGeom prst="rect">
            <a:avLst/>
          </a:prstGeo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1071563"/>
            <a:ext cx="8001056" cy="5000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14810" y="1714500"/>
            <a:ext cx="4357687" cy="4286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827088"/>
          </a:xfrm>
          <a:prstGeom prst="rect">
            <a:avLst/>
          </a:prstGeo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1071563"/>
            <a:ext cx="8001056" cy="5000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1500" y="4357694"/>
            <a:ext cx="8001028" cy="1643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71500" y="1714500"/>
            <a:ext cx="8001000" cy="257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827088"/>
          </a:xfrm>
          <a:prstGeom prst="rect">
            <a:avLst/>
          </a:prstGeo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1071563"/>
            <a:ext cx="8001056" cy="5000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S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l="17586" t="3615" r="7306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" name="Picture 12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3786190"/>
            <a:ext cx="4572032" cy="17145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5857875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[your name]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2844" y="6215082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[date and place]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SSL-VP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t="6250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5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2714620"/>
            <a:ext cx="4214842" cy="2857520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5857875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[your name]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2844" y="6215082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[date and place]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F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t="12153" b="1840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5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3929066"/>
            <a:ext cx="4500594" cy="1643074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5857875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[your name]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2844" y="6215082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[date and place]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t="21665" b="1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5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29190" y="1000108"/>
            <a:ext cx="4000528" cy="3357586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5857875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[your name]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2844" y="6215082"/>
            <a:ext cx="8858250" cy="2857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dirty="0" smtClean="0"/>
              <a:t>[date and place]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Mich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l="17586" t="24096" r="7306" b="26506"/>
          <a:stretch>
            <a:fillRect/>
          </a:stretch>
        </p:blipFill>
        <p:spPr>
          <a:xfrm>
            <a:off x="0" y="1214422"/>
            <a:ext cx="9144000" cy="2928958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" name="Picture 12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7145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Fabriz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l="-9581" t="17465" r="32935" b="34797"/>
          <a:stretch>
            <a:fillRect/>
          </a:stretch>
        </p:blipFill>
        <p:spPr>
          <a:xfrm>
            <a:off x="0" y="1214422"/>
            <a:ext cx="9144000" cy="2928958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" name="Picture 12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7145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Julia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l="2951" t="14754" r="2623" b="18033"/>
          <a:stretch>
            <a:fillRect/>
          </a:stretch>
        </p:blipFill>
        <p:spPr>
          <a:xfrm>
            <a:off x="0" y="1214422"/>
            <a:ext cx="9144000" cy="2928958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" name="Picture 12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7145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Nico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ika_balcony_all.jpg"/>
          <p:cNvPicPr>
            <a:picLocks noChangeAspect="1"/>
          </p:cNvPicPr>
          <p:nvPr userDrawn="1"/>
        </p:nvPicPr>
        <p:blipFill>
          <a:blip r:embed="rId2" cstate="print"/>
          <a:srcRect t="9362" b="47990"/>
          <a:stretch>
            <a:fillRect/>
          </a:stretch>
        </p:blipFill>
        <p:spPr>
          <a:xfrm>
            <a:off x="0" y="1214422"/>
            <a:ext cx="9144000" cy="2928958"/>
          </a:xfrm>
          <a:prstGeom prst="rect">
            <a:avLst/>
          </a:prstGeom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" name="Picture 12" descr="stonesoft_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857388" cy="971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7145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10/28/2009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18" name="Picture 17" descr="stonesoft_logo_SMALL.png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643306" y="5886443"/>
            <a:ext cx="1857388" cy="971557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5357819" y="6584950"/>
            <a:ext cx="348138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Copyright © 2009 </a:t>
            </a:r>
            <a:r>
              <a:rPr lang="en-US" sz="700" dirty="0" err="1" smtClean="0">
                <a:solidFill>
                  <a:schemeClr val="bg2"/>
                </a:solidFill>
                <a:latin typeface="Arial" charset="0"/>
              </a:rPr>
              <a:t>Stonesoft</a:t>
            </a:r>
            <a:r>
              <a:rPr lang="en-US" sz="700" dirty="0" smtClean="0">
                <a:solidFill>
                  <a:schemeClr val="bg2"/>
                </a:solidFill>
                <a:latin typeface="Arial" charset="0"/>
              </a:rPr>
              <a:t> Corporation. All rights reserved.</a:t>
            </a:r>
            <a:endParaRPr lang="en-US" sz="700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0" y="1000108"/>
            <a:ext cx="9144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653" r:id="rId16"/>
    <p:sldLayoutId id="2147483664" r:id="rId17"/>
    <p:sldLayoutId id="2147483655" r:id="rId18"/>
    <p:sldLayoutId id="2147483650" r:id="rId19"/>
    <p:sldLayoutId id="2147483659" r:id="rId20"/>
    <p:sldLayoutId id="2147483660" r:id="rId21"/>
    <p:sldLayoutId id="2147483662" r:id="rId22"/>
    <p:sldLayoutId id="2147483665" r:id="rId23"/>
    <p:sldLayoutId id="2147483666" r:id="rId24"/>
    <p:sldLayoutId id="2147483667" r:id="rId25"/>
    <p:sldLayoutId id="2147483668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Network Based IPS Evasion Techniques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Antti</a:t>
            </a:r>
            <a:r>
              <a:rPr lang="en-US" dirty="0" smtClean="0"/>
              <a:t> </a:t>
            </a:r>
            <a:r>
              <a:rPr lang="en-US" dirty="0" err="1" smtClean="0"/>
              <a:t>Levomäki</a:t>
            </a:r>
            <a:r>
              <a:rPr lang="en-US" dirty="0" smtClean="0"/>
              <a:t>, Christian </a:t>
            </a:r>
            <a:r>
              <a:rPr lang="en-US" dirty="0" err="1" smtClean="0"/>
              <a:t>Jalio</a:t>
            </a:r>
            <a:r>
              <a:rPr lang="en-US" dirty="0" smtClean="0"/>
              <a:t>, Olli-</a:t>
            </a:r>
            <a:r>
              <a:rPr lang="en-US" dirty="0" err="1" smtClean="0"/>
              <a:t>Pekka</a:t>
            </a:r>
            <a:r>
              <a:rPr lang="en-US" dirty="0" smtClean="0"/>
              <a:t> </a:t>
            </a:r>
            <a:r>
              <a:rPr lang="en-US" dirty="0" err="1" smtClean="0"/>
              <a:t>Niemi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28 October 2009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possible to use multiple resources over the same  SMB-session within the single TCP-connection at same time.</a:t>
            </a:r>
          </a:p>
          <a:p>
            <a:pPr lvl="1"/>
            <a:r>
              <a:rPr lang="en-US" dirty="0" smtClean="0"/>
              <a:t>Simultaneously read and write into multiple files</a:t>
            </a:r>
            <a:r>
              <a:rPr lang="en-US" dirty="0" smtClean="0"/>
              <a:t> 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 Evasion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71472" y="1071546"/>
            <a:ext cx="8001056" cy="500062"/>
          </a:xfrm>
        </p:spPr>
        <p:txBody>
          <a:bodyPr/>
          <a:lstStyle/>
          <a:p>
            <a:r>
              <a:rPr lang="en-US" smtClean="0"/>
              <a:t>SMB </a:t>
            </a:r>
            <a:r>
              <a:rPr lang="en-US" smtClean="0"/>
              <a:t>Session </a:t>
            </a:r>
            <a:r>
              <a:rPr lang="en-US" smtClean="0"/>
              <a:t>Mixing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 write and read commands have  an offset pointer that can be used for padding.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All data after the SMB header till the pointed byte should be discarded.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 Evasion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SMB Write/Read Padding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SMB Trans Act Write Method</a:t>
            </a:r>
          </a:p>
          <a:p>
            <a:r>
              <a:rPr lang="en-US" dirty="0" smtClean="0"/>
              <a:t>The SMB Protocol allows the fragmentation of Transaction messages by using ”Transaction secondary” messages.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SMB </a:t>
            </a:r>
            <a:r>
              <a:rPr lang="fi-FI" dirty="0" err="1" smtClean="0"/>
              <a:t>Evasion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SMB </a:t>
            </a:r>
            <a:r>
              <a:rPr lang="fi-FI" dirty="0" err="1" smtClean="0"/>
              <a:t>Transaction</a:t>
            </a:r>
            <a:r>
              <a:rPr lang="fi-FI" dirty="0" smtClean="0"/>
              <a:t> </a:t>
            </a:r>
            <a:r>
              <a:rPr lang="fi-FI" dirty="0" err="1" smtClean="0"/>
              <a:t>Method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MSRPC Object Reference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dding an Object Reference (UUID)  to an MSRPC Request Header enlarges the header by 16 bytes, and thus moves the MSRPC payload 16 bytes forward. 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MSRPC Evasion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MSRPC Object Reference </a:t>
            </a:r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client may change the current context using the  Alter Context Method. All subsequent request</a:t>
            </a:r>
            <a:r>
              <a:rPr lang="en-US" dirty="0" smtClean="0"/>
              <a:t>s then go to the new context</a:t>
            </a:r>
          </a:p>
          <a:p>
            <a:pPr lvl="1"/>
            <a:r>
              <a:rPr lang="en-US" dirty="0" smtClean="0"/>
              <a:t>Example: The client binds to non vulnerable context and then changes </a:t>
            </a:r>
            <a:r>
              <a:rPr lang="en-US" dirty="0" smtClean="0"/>
              <a:t> in</a:t>
            </a:r>
            <a:r>
              <a:rPr lang="en-US" dirty="0" smtClean="0"/>
              <a:t>to a vulnerable context and sends the exploit.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fi-FI" dirty="0" smtClean="0"/>
          </a:p>
          <a:p>
            <a:pPr lvl="1">
              <a:buFontTx/>
              <a:buChar char="-"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MSRPC </a:t>
            </a:r>
            <a:r>
              <a:rPr lang="en-US" dirty="0" smtClean="0"/>
              <a:t>Evasion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Alter</a:t>
            </a:r>
            <a:r>
              <a:rPr lang="fi-FI" dirty="0" smtClean="0"/>
              <a:t> </a:t>
            </a:r>
            <a:r>
              <a:rPr lang="fi-FI" dirty="0" err="1" smtClean="0"/>
              <a:t>Context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MSRPC protocol allows both big- and little- </a:t>
            </a:r>
            <a:r>
              <a:rPr lang="en-US" dirty="0" err="1" smtClean="0"/>
              <a:t>e</a:t>
            </a:r>
            <a:r>
              <a:rPr lang="en-US" dirty="0" err="1" smtClean="0"/>
              <a:t>ndian</a:t>
            </a:r>
            <a:r>
              <a:rPr lang="en-US" dirty="0" smtClean="0"/>
              <a:t> encoding</a:t>
            </a:r>
          </a:p>
          <a:p>
            <a:pPr lvl="1"/>
            <a:r>
              <a:rPr lang="en-US" dirty="0" smtClean="0"/>
              <a:t>Windows hosts normally use the little-endian encoding</a:t>
            </a:r>
          </a:p>
          <a:p>
            <a:pPr lvl="1"/>
            <a:r>
              <a:rPr lang="en-US" dirty="0" smtClean="0"/>
              <a:t>Hackers should use big </a:t>
            </a:r>
            <a:r>
              <a:rPr lang="en-US" dirty="0" err="1" smtClean="0"/>
              <a:t>endian</a:t>
            </a:r>
            <a:r>
              <a:rPr lang="en-US" dirty="0" smtClean="0"/>
              <a:t> for obvious reasons…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MSRPC </a:t>
            </a:r>
            <a:r>
              <a:rPr lang="en-US" dirty="0" err="1" smtClean="0"/>
              <a:t>Endianness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Predator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Evasion </a:t>
            </a:r>
            <a:r>
              <a:rPr lang="en-US" dirty="0" err="1" smtClean="0"/>
              <a:t>Fuzzer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Use multiple random evasion techniques simultaneously in multiple layers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Transmit the </a:t>
            </a:r>
            <a:r>
              <a:rPr lang="en-US" dirty="0" smtClean="0"/>
              <a:t>same payload </a:t>
            </a:r>
            <a:r>
              <a:rPr lang="en-US" dirty="0" smtClean="0"/>
              <a:t>until </a:t>
            </a:r>
            <a:r>
              <a:rPr lang="en-US" dirty="0" smtClean="0"/>
              <a:t>successful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Evasions in Predator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Evasions </a:t>
            </a:r>
            <a:r>
              <a:rPr lang="en-US" sz="2000" dirty="0" smtClean="0"/>
              <a:t>for attack "CVE-2008-4250 “</a:t>
            </a:r>
          </a:p>
          <a:p>
            <a:r>
              <a:rPr lang="en-US" sz="2000" dirty="0" smtClean="0"/>
              <a:t>IP fragmentation, --</a:t>
            </a:r>
            <a:r>
              <a:rPr lang="en-US" sz="2000" dirty="0" err="1" smtClean="0"/>
              <a:t>ip_frag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8byte</a:t>
            </a:r>
            <a:r>
              <a:rPr lang="en-US" sz="1600" dirty="0" smtClean="0"/>
              <a:t>: Fragment IP payload into 8 byte fragments </a:t>
            </a:r>
          </a:p>
          <a:p>
            <a:pPr lvl="1"/>
            <a:r>
              <a:rPr lang="en-US" sz="1600" dirty="0" smtClean="0"/>
              <a:t>16byte: Fragment IP payload into 16 byte fragments </a:t>
            </a:r>
            <a:endParaRPr lang="en-US" sz="1600" dirty="0" smtClean="0"/>
          </a:p>
          <a:p>
            <a:pPr lvl="1"/>
            <a:r>
              <a:rPr lang="en-US" sz="1600" dirty="0" smtClean="0"/>
              <a:t>24byte </a:t>
            </a:r>
            <a:r>
              <a:rPr lang="en-US" sz="1600" dirty="0" smtClean="0"/>
              <a:t>Fragment IP payload into 24 byte fragments</a:t>
            </a:r>
          </a:p>
          <a:p>
            <a:pPr lvl="1"/>
            <a:r>
              <a:rPr lang="en-US" sz="1600" dirty="0" smtClean="0"/>
              <a:t>256byte </a:t>
            </a:r>
            <a:r>
              <a:rPr lang="en-US" sz="1600" dirty="0" smtClean="0"/>
              <a:t>Fragment IP payload into 256 byte fragments  </a:t>
            </a:r>
          </a:p>
          <a:p>
            <a:pPr lvl="1"/>
            <a:r>
              <a:rPr lang="en-US" sz="1600" dirty="0" err="1" smtClean="0"/>
              <a:t>random_order</a:t>
            </a:r>
            <a:r>
              <a:rPr lang="en-US" sz="1600" dirty="0" smtClean="0"/>
              <a:t>: Send fragments in a random order  </a:t>
            </a:r>
          </a:p>
          <a:p>
            <a:pPr lvl="1"/>
            <a:r>
              <a:rPr lang="en-US" sz="1600" dirty="0" err="1" smtClean="0"/>
              <a:t>out_of_order</a:t>
            </a:r>
            <a:r>
              <a:rPr lang="en-US" sz="1600" dirty="0" smtClean="0"/>
              <a:t>: Send one fragment out of order  </a:t>
            </a:r>
          </a:p>
          <a:p>
            <a:pPr lvl="1"/>
            <a:r>
              <a:rPr lang="en-US" sz="1600" dirty="0" err="1" smtClean="0"/>
              <a:t>fwd_overwrite</a:t>
            </a:r>
            <a:r>
              <a:rPr lang="en-US" sz="1600" dirty="0" smtClean="0"/>
              <a:t> Perform forward overwriting with fragments </a:t>
            </a:r>
          </a:p>
          <a:p>
            <a:pPr lvl="1"/>
            <a:r>
              <a:rPr lang="en-US" sz="1600" dirty="0" err="1" smtClean="0"/>
              <a:t>last_first</a:t>
            </a:r>
            <a:r>
              <a:rPr lang="en-US" sz="1600" dirty="0" smtClean="0"/>
              <a:t> Send last fragment first </a:t>
            </a:r>
          </a:p>
          <a:p>
            <a:pPr lvl="1"/>
            <a:r>
              <a:rPr lang="en-US" sz="1600" dirty="0" err="1" smtClean="0"/>
              <a:t>one_duplicate</a:t>
            </a:r>
            <a:r>
              <a:rPr lang="en-US" sz="1600" dirty="0" smtClean="0"/>
              <a:t> Send one duplicate fragment  </a:t>
            </a:r>
          </a:p>
          <a:p>
            <a:r>
              <a:rPr lang="en-US" sz="2000" dirty="0" smtClean="0"/>
              <a:t>IP </a:t>
            </a:r>
            <a:r>
              <a:rPr lang="en-US" sz="2000" dirty="0" smtClean="0"/>
              <a:t>evasion, --</a:t>
            </a:r>
            <a:r>
              <a:rPr lang="en-US" sz="2000" dirty="0" err="1" smtClean="0"/>
              <a:t>ip_evasion</a:t>
            </a:r>
            <a:r>
              <a:rPr lang="en-US" sz="2000" dirty="0" smtClean="0"/>
              <a:t>:  </a:t>
            </a:r>
          </a:p>
          <a:p>
            <a:pPr lvl="1"/>
            <a:r>
              <a:rPr lang="en-US" sz="1600" dirty="0" err="1" smtClean="0"/>
              <a:t>random_options</a:t>
            </a:r>
            <a:r>
              <a:rPr lang="en-US" sz="1600" dirty="0" smtClean="0"/>
              <a:t>: Send </a:t>
            </a:r>
            <a:r>
              <a:rPr lang="en-US" sz="1600" dirty="0" smtClean="0"/>
              <a:t>random IP options 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TCP fragmentation, --</a:t>
            </a:r>
            <a:r>
              <a:rPr lang="en-US" sz="2000" dirty="0" err="1" smtClean="0"/>
              <a:t>tcp_frag</a:t>
            </a:r>
            <a:r>
              <a:rPr lang="en-US" sz="2000" dirty="0" smtClean="0"/>
              <a:t>:  </a:t>
            </a:r>
            <a:endParaRPr lang="en-US" sz="2000" dirty="0" smtClean="0"/>
          </a:p>
          <a:p>
            <a:pPr lvl="1"/>
            <a:r>
              <a:rPr lang="en-US" sz="1600" dirty="0" smtClean="0"/>
              <a:t>1byte </a:t>
            </a:r>
            <a:r>
              <a:rPr lang="en-US" sz="1600" dirty="0" smtClean="0"/>
              <a:t>Fragment TCP payload into 1 byte </a:t>
            </a:r>
            <a:r>
              <a:rPr lang="en-US" sz="1600" dirty="0" smtClean="0"/>
              <a:t>segments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TCP </a:t>
            </a:r>
            <a:r>
              <a:rPr lang="en-US" sz="2000" dirty="0" smtClean="0"/>
              <a:t>evasion, --</a:t>
            </a:r>
            <a:r>
              <a:rPr lang="en-US" sz="2000" dirty="0" err="1" smtClean="0"/>
              <a:t>tcp_evasion</a:t>
            </a:r>
            <a:r>
              <a:rPr lang="en-US" sz="2000" dirty="0" smtClean="0"/>
              <a:t>:  </a:t>
            </a:r>
            <a:endParaRPr lang="en-US" sz="2000" dirty="0" smtClean="0"/>
          </a:p>
          <a:p>
            <a:pPr lvl="1"/>
            <a:r>
              <a:rPr lang="en-US" sz="1600" dirty="0" err="1" smtClean="0"/>
              <a:t>time_wait</a:t>
            </a:r>
            <a:r>
              <a:rPr lang="en-US" sz="1600" dirty="0" smtClean="0"/>
              <a:t> </a:t>
            </a:r>
            <a:r>
              <a:rPr lang="en-US" sz="1600" dirty="0" smtClean="0"/>
              <a:t>Open a decoy connection and attack from same </a:t>
            </a:r>
            <a:r>
              <a:rPr lang="en-US" sz="1600" dirty="0" err="1" smtClean="0"/>
              <a:t>ip:port</a:t>
            </a:r>
            <a:r>
              <a:rPr lang="en-US" sz="1600" dirty="0" smtClean="0"/>
              <a:t> while in time-wait  </a:t>
            </a:r>
            <a:endParaRPr lang="en-US" sz="1600" dirty="0" smtClean="0"/>
          </a:p>
          <a:p>
            <a:pPr lvl="1"/>
            <a:r>
              <a:rPr lang="en-US" sz="1600" dirty="0" err="1" smtClean="0"/>
              <a:t>urgent_ptr</a:t>
            </a:r>
            <a:r>
              <a:rPr lang="en-US" sz="1600" dirty="0" smtClean="0"/>
              <a:t> </a:t>
            </a:r>
            <a:r>
              <a:rPr lang="en-US" sz="1600" dirty="0" smtClean="0"/>
              <a:t>Insert meaningless data into 1 byte urgent segments  </a:t>
            </a:r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SMB fragmentation, </a:t>
            </a:r>
            <a:r>
              <a:rPr lang="en-US" sz="2000" dirty="0" smtClean="0"/>
              <a:t> --</a:t>
            </a:r>
            <a:r>
              <a:rPr lang="en-US" sz="2000" dirty="0" err="1" smtClean="0"/>
              <a:t>smb_frag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lvl="1"/>
            <a:r>
              <a:rPr lang="en-US" sz="1600" dirty="0" smtClean="0"/>
              <a:t> 16byte </a:t>
            </a:r>
            <a:r>
              <a:rPr lang="en-US" sz="1600" dirty="0" smtClean="0"/>
              <a:t>Fragment SMB payload into 16 byte fragments  </a:t>
            </a:r>
          </a:p>
          <a:p>
            <a:pPr lvl="1"/>
            <a:r>
              <a:rPr lang="en-US" sz="1600" dirty="0" smtClean="0"/>
              <a:t>256byte </a:t>
            </a:r>
            <a:r>
              <a:rPr lang="en-US" sz="1600" dirty="0" smtClean="0"/>
              <a:t>Fragment SMB payload into 256 byte fragments  </a:t>
            </a:r>
            <a:endParaRPr lang="en-US" sz="1600" dirty="0" smtClean="0"/>
          </a:p>
          <a:p>
            <a:r>
              <a:rPr lang="en-US" sz="2000" dirty="0" smtClean="0"/>
              <a:t>SMB </a:t>
            </a:r>
            <a:r>
              <a:rPr lang="en-US" sz="2000" dirty="0" smtClean="0"/>
              <a:t>evasion, </a:t>
            </a:r>
            <a:r>
              <a:rPr lang="en-US" sz="2000" dirty="0" smtClean="0"/>
              <a:t>--</a:t>
            </a:r>
            <a:r>
              <a:rPr lang="en-US" sz="2000" dirty="0" err="1" smtClean="0"/>
              <a:t>smb_evasion</a:t>
            </a:r>
            <a:r>
              <a:rPr lang="en-US" sz="2000" dirty="0" smtClean="0"/>
              <a:t>:  </a:t>
            </a:r>
          </a:p>
          <a:p>
            <a:pPr lvl="1"/>
            <a:r>
              <a:rPr lang="en-US" sz="1600" dirty="0" err="1" smtClean="0"/>
              <a:t>andx_connect</a:t>
            </a:r>
            <a:r>
              <a:rPr lang="en-US" sz="1600" dirty="0" smtClean="0"/>
              <a:t> </a:t>
            </a:r>
            <a:r>
              <a:rPr lang="en-US" sz="1600" dirty="0" smtClean="0"/>
              <a:t>Negotiate SMB session and connect to a tree connect an </a:t>
            </a:r>
            <a:r>
              <a:rPr lang="en-US" sz="1600" dirty="0" err="1" smtClean="0"/>
              <a:t>AndX</a:t>
            </a:r>
            <a:r>
              <a:rPr lang="en-US" sz="1600" dirty="0" smtClean="0"/>
              <a:t> </a:t>
            </a:r>
            <a:r>
              <a:rPr lang="en-US" sz="1600" dirty="0" smtClean="0"/>
              <a:t>message</a:t>
            </a:r>
            <a:endParaRPr lang="en-US" sz="2000" dirty="0" smtClean="0"/>
          </a:p>
          <a:p>
            <a:pPr lvl="1"/>
            <a:r>
              <a:rPr lang="en-US" sz="1600" dirty="0" err="1" smtClean="0"/>
              <a:t>decoy_trees</a:t>
            </a:r>
            <a:r>
              <a:rPr lang="en-US" sz="1600" dirty="0" smtClean="0"/>
              <a:t> </a:t>
            </a:r>
            <a:r>
              <a:rPr lang="en-US" sz="1600" dirty="0" smtClean="0"/>
              <a:t>Open decoy SMB tree connects in the same TCP stream as the attack  </a:t>
            </a:r>
          </a:p>
          <a:p>
            <a:pPr lvl="1"/>
            <a:r>
              <a:rPr lang="en-US" sz="1600" dirty="0" err="1" smtClean="0"/>
              <a:t>read_offset</a:t>
            </a:r>
            <a:r>
              <a:rPr lang="en-US" sz="1600" dirty="0" smtClean="0"/>
              <a:t> </a:t>
            </a:r>
            <a:r>
              <a:rPr lang="en-US" sz="1600" dirty="0" smtClean="0"/>
              <a:t>Use random offsets in SMB read operations  </a:t>
            </a:r>
          </a:p>
          <a:p>
            <a:pPr lvl="1"/>
            <a:r>
              <a:rPr lang="en-US" sz="1600" dirty="0" err="1" smtClean="0"/>
              <a:t>pad_write_random</a:t>
            </a:r>
            <a:r>
              <a:rPr lang="en-US" sz="1600" dirty="0" smtClean="0"/>
              <a:t> </a:t>
            </a:r>
            <a:r>
              <a:rPr lang="en-US" sz="1600" dirty="0" smtClean="0"/>
              <a:t>Pad SMB write commands with a random sized block of random data  </a:t>
            </a:r>
          </a:p>
          <a:p>
            <a:pPr lvl="1"/>
            <a:r>
              <a:rPr lang="en-US" sz="1600" dirty="0" err="1" smtClean="0"/>
              <a:t>pad_write_static</a:t>
            </a:r>
            <a:r>
              <a:rPr lang="en-US" sz="1600" dirty="0" smtClean="0"/>
              <a:t> </a:t>
            </a:r>
            <a:r>
              <a:rPr lang="en-US" sz="1600" dirty="0" smtClean="0"/>
              <a:t>Pad SMB write commands with a static sized block of random data  </a:t>
            </a:r>
          </a:p>
          <a:p>
            <a:pPr lvl="1"/>
            <a:r>
              <a:rPr lang="en-US" sz="1600" dirty="0" err="1" smtClean="0"/>
              <a:t>random_write_method</a:t>
            </a:r>
            <a:r>
              <a:rPr lang="en-US" sz="1600" dirty="0" smtClean="0"/>
              <a:t> </a:t>
            </a:r>
            <a:r>
              <a:rPr lang="en-US" sz="1600" dirty="0" smtClean="0"/>
              <a:t>Use a random SMB write method ( TRANSACT / WRITE )  </a:t>
            </a:r>
          </a:p>
          <a:p>
            <a:pPr lvl="1"/>
            <a:r>
              <a:rPr lang="en-US" sz="1600" dirty="0" err="1" smtClean="0"/>
              <a:t>write_offset</a:t>
            </a:r>
            <a:r>
              <a:rPr lang="en-US" sz="1600" dirty="0" smtClean="0"/>
              <a:t> </a:t>
            </a:r>
            <a:r>
              <a:rPr lang="en-US" sz="1600" dirty="0" smtClean="0"/>
              <a:t>Use random offsets in SMB write operation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Intrusion Prevention Systems should  protect vulnerable hosts from remote exploits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Exploits can apply multiple evasion method to bypass the detection of Intrusion Prevention Systems and break into the remote system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Hack.Lu</a:t>
            </a:r>
            <a:r>
              <a:rPr lang="fi-FI" dirty="0" smtClean="0"/>
              <a:t> 2009</a:t>
            </a:r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Introduction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MSRPC fragmentation, --</a:t>
            </a:r>
            <a:r>
              <a:rPr lang="en-US" sz="2000" dirty="0" err="1" smtClean="0"/>
              <a:t>msrpc</a:t>
            </a:r>
            <a:r>
              <a:rPr lang="en-US" sz="2000" dirty="0" smtClean="0"/>
              <a:t>_</a:t>
            </a:r>
          </a:p>
          <a:p>
            <a:pPr lvl="1"/>
            <a:r>
              <a:rPr lang="en-US" sz="1600" dirty="0" err="1" smtClean="0"/>
              <a:t>frag</a:t>
            </a:r>
            <a:r>
              <a:rPr lang="en-US" sz="1600" dirty="0" smtClean="0"/>
              <a:t>: 16byte Fragment MSRPC payload into 16 byte fragments  </a:t>
            </a:r>
            <a:endParaRPr lang="en-US" sz="1600" dirty="0" smtClean="0"/>
          </a:p>
          <a:p>
            <a:pPr lvl="1"/>
            <a:r>
              <a:rPr lang="en-US" sz="1600" dirty="0" smtClean="0"/>
              <a:t>256byte </a:t>
            </a:r>
            <a:r>
              <a:rPr lang="en-US" sz="1600" dirty="0" smtClean="0"/>
              <a:t>Fragment MSRPC payload into 256 byte fragments</a:t>
            </a:r>
          </a:p>
          <a:p>
            <a:r>
              <a:rPr lang="en-US" sz="2000" dirty="0" smtClean="0"/>
              <a:t> MSRPC evasion, --</a:t>
            </a:r>
            <a:r>
              <a:rPr lang="en-US" sz="2000" dirty="0" err="1" smtClean="0"/>
              <a:t>msrpc_evasion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big_endian</a:t>
            </a:r>
            <a:r>
              <a:rPr lang="en-US" sz="1600" dirty="0" smtClean="0"/>
              <a:t> Communicate in big </a:t>
            </a:r>
            <a:r>
              <a:rPr lang="en-US" sz="1600" dirty="0" err="1" smtClean="0"/>
              <a:t>endian</a:t>
            </a:r>
            <a:r>
              <a:rPr lang="en-US" sz="1600" dirty="0" smtClean="0"/>
              <a:t> format</a:t>
            </a:r>
          </a:p>
          <a:p>
            <a:pPr lvl="1"/>
            <a:r>
              <a:rPr lang="en-US" sz="1600" dirty="0" err="1" smtClean="0"/>
              <a:t>random_object</a:t>
            </a:r>
            <a:r>
              <a:rPr lang="en-US" sz="1600" dirty="0" smtClean="0"/>
              <a:t>: </a:t>
            </a:r>
            <a:r>
              <a:rPr lang="en-US" sz="1600" dirty="0" smtClean="0"/>
              <a:t>Add a random object reference to MSRPC requests</a:t>
            </a:r>
          </a:p>
          <a:p>
            <a:pPr lvl="1"/>
            <a:r>
              <a:rPr lang="en-US" sz="1600" dirty="0" err="1" smtClean="0"/>
              <a:t>alter_context</a:t>
            </a:r>
            <a:r>
              <a:rPr lang="en-US" sz="1600" dirty="0" smtClean="0"/>
              <a:t>: </a:t>
            </a:r>
            <a:r>
              <a:rPr lang="en-US" sz="1600" dirty="0" smtClean="0"/>
              <a:t>Bind to a random context and then alter to the correct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High and 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/>
              <a:t>Initializing </a:t>
            </a:r>
            <a:r>
              <a:rPr lang="en-US" sz="1400" dirty="0" err="1" smtClean="0"/>
              <a:t>IPForge</a:t>
            </a:r>
            <a:r>
              <a:rPr lang="en-US" sz="1400" dirty="0" smtClean="0"/>
              <a:t> based on the configuration..</a:t>
            </a:r>
          </a:p>
          <a:p>
            <a:pPr>
              <a:buNone/>
            </a:pPr>
            <a:r>
              <a:rPr lang="en-US" sz="1400" dirty="0" smtClean="0"/>
              <a:t>Started at IP 10.0.215.32, MAC de:ad:01:00:01:02. Attacking against 10.0.215.101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Exploit run 1: TCP </a:t>
            </a:r>
            <a:r>
              <a:rPr lang="en-US" sz="1400" dirty="0" err="1" smtClean="0"/>
              <a:t>fragstyle</a:t>
            </a:r>
            <a:r>
              <a:rPr lang="en-US" sz="1400" dirty="0" smtClean="0"/>
              <a:t>: 1byte, TCP evasion: </a:t>
            </a:r>
            <a:r>
              <a:rPr lang="en-US" sz="1400" dirty="0" err="1" smtClean="0"/>
              <a:t>urgent_ptr</a:t>
            </a:r>
            <a:r>
              <a:rPr lang="en-US" sz="1400" dirty="0" smtClean="0"/>
              <a:t>, SMB </a:t>
            </a:r>
            <a:r>
              <a:rPr lang="en-US" sz="1400" dirty="0" err="1" smtClean="0"/>
              <a:t>fragstyle</a:t>
            </a:r>
            <a:r>
              <a:rPr lang="en-US" sz="1400" dirty="0" smtClean="0"/>
              <a:t>: 16byte, MSRPC evasion: </a:t>
            </a:r>
            <a:r>
              <a:rPr lang="en-US" sz="1400" dirty="0" err="1" smtClean="0"/>
              <a:t>random_object</a:t>
            </a:r>
            <a:r>
              <a:rPr lang="en-US" sz="1400" dirty="0" smtClean="0"/>
              <a:t>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Exploit run 2: SMB evasion: </a:t>
            </a:r>
            <a:r>
              <a:rPr lang="en-US" sz="1400" dirty="0" err="1" smtClean="0"/>
              <a:t>read_offset</a:t>
            </a:r>
            <a:r>
              <a:rPr lang="en-US" sz="1400" dirty="0" smtClean="0"/>
              <a:t>, MSRPC evasion: </a:t>
            </a:r>
            <a:r>
              <a:rPr lang="en-US" sz="1400" dirty="0" err="1" smtClean="0"/>
              <a:t>big_endian,random_object,alter_context</a:t>
            </a:r>
            <a:r>
              <a:rPr lang="en-US" sz="1400" dirty="0" smtClean="0"/>
              <a:t>}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Exploit run 3: SMB evasion: </a:t>
            </a:r>
            <a:r>
              <a:rPr lang="en-US" sz="1400" dirty="0" err="1" smtClean="0"/>
              <a:t>decoy_trees,pad_write_static</a:t>
            </a:r>
            <a:r>
              <a:rPr lang="en-US" sz="1400" dirty="0" smtClean="0"/>
              <a:t>, MSRPC evasion: </a:t>
            </a:r>
            <a:r>
              <a:rPr lang="en-US" sz="1400" dirty="0" err="1" smtClean="0"/>
              <a:t>random_object,alter_context</a:t>
            </a:r>
            <a:r>
              <a:rPr lang="en-US" sz="1400" dirty="0" smtClean="0"/>
              <a:t>}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Microsoft Windows XP [Version 5.1.2600]</a:t>
            </a:r>
          </a:p>
          <a:p>
            <a:pPr>
              <a:buNone/>
            </a:pPr>
            <a:r>
              <a:rPr lang="en-US" sz="1400" dirty="0" smtClean="0"/>
              <a:t>(C) Copyright 1985-2001 Microsoft Corp.</a:t>
            </a:r>
          </a:p>
          <a:p>
            <a:pPr>
              <a:buNone/>
            </a:pPr>
            <a:r>
              <a:rPr lang="en-US" sz="1400" dirty="0" smtClean="0"/>
              <a:t>C:\WINDOWS\system32&gt;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High and 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/>
              <a:t>Initializing </a:t>
            </a:r>
            <a:r>
              <a:rPr lang="en-US" sz="1400" dirty="0" err="1" smtClean="0"/>
              <a:t>IPForge</a:t>
            </a:r>
            <a:r>
              <a:rPr lang="en-US" sz="1400" dirty="0" smtClean="0"/>
              <a:t> based on the configuration..</a:t>
            </a:r>
          </a:p>
          <a:p>
            <a:pPr>
              <a:buNone/>
            </a:pPr>
            <a:r>
              <a:rPr lang="en-US" sz="1400" dirty="0" smtClean="0"/>
              <a:t>Started at IP 10.0.215.32, MAC de:ad:01:00:01:02. Attacking against 10.0.215.101</a:t>
            </a:r>
          </a:p>
          <a:p>
            <a:pPr>
              <a:buNone/>
            </a:pPr>
            <a:r>
              <a:rPr lang="en-US" sz="1400" dirty="0" smtClean="0"/>
              <a:t>Exploit run 1: TCP </a:t>
            </a:r>
            <a:r>
              <a:rPr lang="en-US" sz="1400" dirty="0" err="1" smtClean="0"/>
              <a:t>fragstyle</a:t>
            </a:r>
            <a:r>
              <a:rPr lang="en-US" sz="1400" dirty="0" smtClean="0"/>
              <a:t>: 1byte, TCP evasion: </a:t>
            </a:r>
            <a:r>
              <a:rPr lang="en-US" sz="1400" dirty="0" err="1" smtClean="0"/>
              <a:t>urgent_ptr</a:t>
            </a:r>
            <a:r>
              <a:rPr lang="en-US" sz="1400" dirty="0" smtClean="0"/>
              <a:t>, SMB evasion:andx_connect,pad_write_static,random_write_method,write_offset, MSRPC evasion: </a:t>
            </a:r>
            <a:r>
              <a:rPr lang="en-US" sz="1400" dirty="0" err="1" smtClean="0"/>
              <a:t>alter_context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Exploit run 2: TCP evasion: </a:t>
            </a:r>
            <a:r>
              <a:rPr lang="en-US" sz="1400" dirty="0" err="1" smtClean="0"/>
              <a:t>time_wait</a:t>
            </a:r>
            <a:r>
              <a:rPr lang="en-US" sz="1400" dirty="0" smtClean="0"/>
              <a:t>, SMB evasion: </a:t>
            </a:r>
            <a:r>
              <a:rPr lang="en-US" sz="1400" dirty="0" err="1" smtClean="0"/>
              <a:t>decoy_trees,read_offset,pad_write_static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Microsoft Windows XP [Version 5.1.2600]</a:t>
            </a:r>
          </a:p>
          <a:p>
            <a:pPr>
              <a:buNone/>
            </a:pPr>
            <a:r>
              <a:rPr lang="en-US" sz="1400" dirty="0" smtClean="0"/>
              <a:t>(C) Copyright 1985-2001 Microsoft Corp.</a:t>
            </a:r>
          </a:p>
          <a:p>
            <a:pPr>
              <a:buNone/>
            </a:pPr>
            <a:r>
              <a:rPr lang="en-US" sz="1400" dirty="0" smtClean="0"/>
              <a:t>C:\WINDOWS\system32&gt;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	</a:t>
            </a:r>
            <a:r>
              <a:rPr lang="en-US" sz="6000" dirty="0" smtClean="0"/>
              <a:t>			DEMO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 smtClean="0"/>
              <a:t>are hacking tools which </a:t>
            </a:r>
            <a:r>
              <a:rPr lang="en-US" sz="2400" dirty="0" smtClean="0"/>
              <a:t>apply </a:t>
            </a:r>
            <a:r>
              <a:rPr lang="en-US" sz="2400" dirty="0" smtClean="0"/>
              <a:t>multiple evasion techniques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However, these tools are more exploit oriented and not evasion oriented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 Fragmentation with manipulated fragment size and order </a:t>
            </a:r>
          </a:p>
          <a:p>
            <a:r>
              <a:rPr lang="en-US" sz="2000" dirty="0" smtClean="0"/>
              <a:t>TCP segmentation with manipulated segment size and order</a:t>
            </a:r>
            <a:endParaRPr lang="en-US" sz="2000" dirty="0" smtClean="0"/>
          </a:p>
          <a:p>
            <a:r>
              <a:rPr lang="en-US" sz="2000" dirty="0" smtClean="0"/>
              <a:t>SMB Fragmentation </a:t>
            </a:r>
          </a:p>
          <a:p>
            <a:r>
              <a:rPr lang="en-US" sz="2000" dirty="0" smtClean="0"/>
              <a:t>SMB Transaction Write Method </a:t>
            </a:r>
          </a:p>
          <a:p>
            <a:r>
              <a:rPr lang="en-US" sz="2000" dirty="0" smtClean="0"/>
              <a:t>MSRPC </a:t>
            </a:r>
            <a:r>
              <a:rPr lang="en-US" sz="2000" dirty="0" err="1" smtClean="0"/>
              <a:t>Multibind</a:t>
            </a:r>
            <a:r>
              <a:rPr lang="en-US" sz="2000" dirty="0" smtClean="0"/>
              <a:t> (bind to multiple ”unnecessary or non-existent” context + the vulnerable </a:t>
            </a:r>
            <a:r>
              <a:rPr lang="en-US" sz="2000" dirty="0" smtClean="0"/>
              <a:t>context</a:t>
            </a:r>
          </a:p>
          <a:p>
            <a:r>
              <a:rPr lang="en-US" sz="2000" dirty="0" smtClean="0"/>
              <a:t>MSRPC </a:t>
            </a:r>
            <a:r>
              <a:rPr lang="en-US" sz="2000" dirty="0" smtClean="0"/>
              <a:t>fragmentation </a:t>
            </a:r>
            <a:endParaRPr lang="en-US" sz="2000" dirty="0" smtClean="0"/>
          </a:p>
          <a:p>
            <a:r>
              <a:rPr lang="en-US" sz="2000" dirty="0" smtClean="0"/>
              <a:t>MSRPC </a:t>
            </a:r>
            <a:r>
              <a:rPr lang="en-US" sz="2000" dirty="0" smtClean="0"/>
              <a:t>encryption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Evasions Implemented various testing tools…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 Random Options</a:t>
            </a:r>
          </a:p>
          <a:p>
            <a:r>
              <a:rPr lang="en-US" sz="2000" dirty="0" smtClean="0"/>
              <a:t>TCP Time Wait</a:t>
            </a:r>
          </a:p>
          <a:p>
            <a:r>
              <a:rPr lang="en-US" sz="2000" dirty="0" smtClean="0"/>
              <a:t>TCP Urgent Pointer</a:t>
            </a:r>
          </a:p>
          <a:p>
            <a:r>
              <a:rPr lang="en-US" sz="2000" dirty="0" smtClean="0"/>
              <a:t>SMB Write/Read Padding</a:t>
            </a:r>
          </a:p>
          <a:p>
            <a:r>
              <a:rPr lang="en-US" sz="2000" dirty="0" smtClean="0"/>
              <a:t>SMB Transaction </a:t>
            </a:r>
            <a:r>
              <a:rPr lang="en-US" sz="2000" dirty="0" smtClean="0"/>
              <a:t>Method fragmentation </a:t>
            </a:r>
            <a:endParaRPr lang="en-US" sz="2000" dirty="0" smtClean="0"/>
          </a:p>
          <a:p>
            <a:r>
              <a:rPr lang="en-US" sz="2000" dirty="0" smtClean="0"/>
              <a:t>SMB Session Mixing</a:t>
            </a:r>
          </a:p>
          <a:p>
            <a:r>
              <a:rPr lang="en-US" sz="2000" dirty="0" smtClean="0"/>
              <a:t>MSRPC Alter Context	</a:t>
            </a:r>
          </a:p>
          <a:p>
            <a:r>
              <a:rPr lang="en-US" sz="2000" dirty="0" smtClean="0"/>
              <a:t> MSRPC Object Reference</a:t>
            </a:r>
          </a:p>
          <a:p>
            <a:r>
              <a:rPr lang="en-US" sz="2000" dirty="0" smtClean="0"/>
              <a:t>MSRPC </a:t>
            </a:r>
            <a:r>
              <a:rPr lang="en-US" sz="2000" dirty="0" err="1" smtClean="0"/>
              <a:t>Endian</a:t>
            </a:r>
            <a:r>
              <a:rPr lang="en-US" sz="2000" dirty="0" smtClean="0"/>
              <a:t> Manipulation 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Known Evasions, Implemented in ???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IPS signatures can be evaded completely if the protocol stacks do not understand the evasions and normalize the traffic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Example: SMB and MSRPC signatures should not worry about fragmentation, padding , extra methods or other randomizations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Evasion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Fill IP Packet with random Options</a:t>
            </a:r>
          </a:p>
          <a:p>
            <a:r>
              <a:rPr lang="en-US" dirty="0" smtClean="0"/>
              <a:t>If the target host and the IPS device disagree about the validity of the packet,  the target host may see different data than the 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Random Options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Open and close a TCP connection. Open a new TCP-connection to the same service using the same TCP-source port.</a:t>
            </a:r>
          </a:p>
          <a:p>
            <a:pPr lvl="1"/>
            <a:r>
              <a:rPr lang="en-US" sz="2000" dirty="0" smtClean="0"/>
              <a:t>According the TCP RFC, the  TCP client MUST wait ”TIME-Wait Delay” amount of seconds before reusing a port.</a:t>
            </a:r>
          </a:p>
          <a:p>
            <a:r>
              <a:rPr lang="en-US" sz="2600" dirty="0" smtClean="0"/>
              <a:t>If the attacker </a:t>
            </a:r>
            <a:r>
              <a:rPr lang="en-US" sz="2600" dirty="0" smtClean="0"/>
              <a:t>uses </a:t>
            </a:r>
            <a:r>
              <a:rPr lang="en-US" sz="2600" dirty="0" smtClean="0"/>
              <a:t>his own TCP/IP Stack, he can open and close a TCP-connection  and immediately open a new TCP connection using the same source port.</a:t>
            </a:r>
          </a:p>
          <a:p>
            <a:pPr lvl="1"/>
            <a:r>
              <a:rPr lang="en-US" sz="2200" dirty="0" smtClean="0"/>
              <a:t>The IPS stack should handle new connections as new connections regardless of the TIME-Wait-Delay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Evasion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TCP Time Wait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nsert one byte into a TCP-stream. </a:t>
            </a:r>
          </a:p>
          <a:p>
            <a:r>
              <a:rPr lang="en-US" dirty="0" smtClean="0"/>
              <a:t>TCP-Server chooses whether to use or discard the added byte.</a:t>
            </a:r>
          </a:p>
          <a:p>
            <a:r>
              <a:rPr lang="en-US" dirty="0" smtClean="0"/>
              <a:t>An IPS device inspection can be evaded by clever use of the urgent pointer.</a:t>
            </a:r>
          </a:p>
          <a:p>
            <a:r>
              <a:rPr lang="en-US" dirty="0" smtClean="0"/>
              <a:t> Example</a:t>
            </a:r>
          </a:p>
          <a:p>
            <a:pPr lvl="1"/>
            <a:r>
              <a:rPr lang="en-US" dirty="0" smtClean="0"/>
              <a:t>TCP Stream:  GETP / 	(P is urgent data)</a:t>
            </a:r>
          </a:p>
          <a:p>
            <a:pPr lvl="1"/>
            <a:r>
              <a:rPr lang="en-US" dirty="0" smtClean="0"/>
              <a:t>IPS sees:          GETP /</a:t>
            </a:r>
          </a:p>
          <a:p>
            <a:pPr lvl="1"/>
            <a:r>
              <a:rPr lang="en-US" dirty="0" smtClean="0"/>
              <a:t>Apache sees:    GET /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 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TCP </a:t>
            </a:r>
            <a:r>
              <a:rPr lang="fi-FI" dirty="0" err="1" smtClean="0"/>
              <a:t>Evasion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TCP </a:t>
            </a:r>
            <a:r>
              <a:rPr lang="fi-FI" dirty="0" err="1" smtClean="0"/>
              <a:t>Urgent</a:t>
            </a:r>
            <a:r>
              <a:rPr lang="fi-FI" dirty="0" smtClean="0"/>
              <a:t> </a:t>
            </a:r>
            <a:r>
              <a:rPr lang="fi-FI" dirty="0" err="1" smtClean="0"/>
              <a:t>Pointer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2056</TotalTime>
  <Words>1063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Advanced Network Based IPS Evasion Techniques</vt:lpstr>
      <vt:lpstr>Hack.Lu 2009</vt:lpstr>
      <vt:lpstr>Slide 3</vt:lpstr>
      <vt:lpstr>Known Evasions Implemented various testing tools…</vt:lpstr>
      <vt:lpstr>Not So Known Evasions, Implemented in ???</vt:lpstr>
      <vt:lpstr>The Power of Evasion Methods</vt:lpstr>
      <vt:lpstr>IP</vt:lpstr>
      <vt:lpstr>TCP Evasion</vt:lpstr>
      <vt:lpstr>TCP Evasion </vt:lpstr>
      <vt:lpstr>SMB Evasion</vt:lpstr>
      <vt:lpstr>SMB Evasion</vt:lpstr>
      <vt:lpstr>SMB Evasion</vt:lpstr>
      <vt:lpstr>MSRPC Evasion</vt:lpstr>
      <vt:lpstr>MSRPC Evasion</vt:lpstr>
      <vt:lpstr>MSRPC Endianness</vt:lpstr>
      <vt:lpstr>Introducing Predator</vt:lpstr>
      <vt:lpstr>Evasions in Predator</vt:lpstr>
      <vt:lpstr>Slide 18</vt:lpstr>
      <vt:lpstr>Slide 19</vt:lpstr>
      <vt:lpstr>Slide 20</vt:lpstr>
      <vt:lpstr>Hunting High and Low</vt:lpstr>
      <vt:lpstr>Hunting High and Low</vt:lpstr>
      <vt:lpstr>Slide 23</vt:lpstr>
      <vt:lpstr>Slide 24</vt:lpstr>
    </vt:vector>
  </TitlesOfParts>
  <Company>Stonesoft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[type TITLE here]</dc:title>
  <dc:creator>[type YOUR NAME here]</dc:creator>
  <cp:lastModifiedBy>Ladmin</cp:lastModifiedBy>
  <cp:revision>189</cp:revision>
  <cp:lastPrinted>1601-01-01T00:00:00Z</cp:lastPrinted>
  <dcterms:created xsi:type="dcterms:W3CDTF">2009-01-16T11:02:18Z</dcterms:created>
  <dcterms:modified xsi:type="dcterms:W3CDTF">2009-10-28T12:43:21Z</dcterms:modified>
</cp:coreProperties>
</file>