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7"/>
  </p:notesMasterIdLst>
  <p:sldIdLst>
    <p:sldId id="256" r:id="rId2"/>
    <p:sldId id="288" r:id="rId3"/>
    <p:sldId id="257" r:id="rId4"/>
    <p:sldId id="258" r:id="rId5"/>
    <p:sldId id="259" r:id="rId6"/>
    <p:sldId id="260" r:id="rId7"/>
    <p:sldId id="261" r:id="rId8"/>
    <p:sldId id="262" r:id="rId9"/>
    <p:sldId id="287" r:id="rId10"/>
    <p:sldId id="263" r:id="rId11"/>
    <p:sldId id="264" r:id="rId12"/>
    <p:sldId id="290" r:id="rId13"/>
    <p:sldId id="265" r:id="rId14"/>
    <p:sldId id="266" r:id="rId15"/>
    <p:sldId id="289" r:id="rId16"/>
    <p:sldId id="291" r:id="rId17"/>
    <p:sldId id="292" r:id="rId18"/>
    <p:sldId id="269" r:id="rId19"/>
    <p:sldId id="267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301" r:id="rId36"/>
    <p:sldId id="285" r:id="rId37"/>
    <p:sldId id="286" r:id="rId38"/>
    <p:sldId id="293" r:id="rId39"/>
    <p:sldId id="294" r:id="rId40"/>
    <p:sldId id="295" r:id="rId41"/>
    <p:sldId id="297" r:id="rId42"/>
    <p:sldId id="296" r:id="rId43"/>
    <p:sldId id="298" r:id="rId44"/>
    <p:sldId id="299" r:id="rId45"/>
    <p:sldId id="300" r:id="rId46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79000" autoAdjust="0"/>
  </p:normalViewPr>
  <p:slideViewPr>
    <p:cSldViewPr>
      <p:cViewPr varScale="1">
        <p:scale>
          <a:sx n="61" d="100"/>
          <a:sy n="61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466" y="-90"/>
      </p:cViewPr>
      <p:guideLst>
        <p:guide orient="horz" pos="3020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plotArea>
      <c:layout/>
      <c:barChart>
        <c:barDir val="col"/>
        <c:grouping val="clustered"/>
        <c:ser>
          <c:idx val="0"/>
          <c:order val="0"/>
          <c:cat>
            <c:strRef>
              <c:f>Sheet1!$B$2:$B$73</c:f>
              <c:strCache>
                <c:ptCount val="72"/>
                <c:pt idx="0">
                  <c:v>0x00565577 -&gt; 0x0056557B</c:v>
                </c:pt>
                <c:pt idx="1">
                  <c:v>0x0056557B -&gt; 0x00565595</c:v>
                </c:pt>
                <c:pt idx="2">
                  <c:v>0x005D1EE8 -&gt; 0x005D1EF2</c:v>
                </c:pt>
                <c:pt idx="3">
                  <c:v>0x005D1EEE -&gt; 0x005D1EF2</c:v>
                </c:pt>
                <c:pt idx="4">
                  <c:v>0x005D1EF2 -&gt; 0x005D1EFB</c:v>
                </c:pt>
                <c:pt idx="5">
                  <c:v>0x005D1EF9 -&gt; 0x005D1EFB</c:v>
                </c:pt>
                <c:pt idx="6">
                  <c:v>0x005D1EFB -&gt; 0x005D1F04</c:v>
                </c:pt>
                <c:pt idx="7">
                  <c:v>0x005D1F00 -&gt; 0x005D1F04</c:v>
                </c:pt>
                <c:pt idx="8">
                  <c:v>0x005D1F04 -&gt; 0x005D1F11</c:v>
                </c:pt>
                <c:pt idx="9">
                  <c:v>0x005D1F0B -&gt; 0x005D1F11</c:v>
                </c:pt>
                <c:pt idx="10">
                  <c:v>0x005D1F11 -&gt; 0x005D1F13</c:v>
                </c:pt>
                <c:pt idx="11">
                  <c:v>0x005D1F13 -&gt; 0x005D1F1C</c:v>
                </c:pt>
                <c:pt idx="12">
                  <c:v>0x005D1F1C -&gt; 0x005D1F21</c:v>
                </c:pt>
                <c:pt idx="13">
                  <c:v>0x005D1F21 -&gt; 0x005D1F2C</c:v>
                </c:pt>
                <c:pt idx="14">
                  <c:v>0x005D1F28 -&gt; 0x005D1F2C</c:v>
                </c:pt>
                <c:pt idx="15">
                  <c:v>0x005D1F2C -&gt; 0x005D1F33</c:v>
                </c:pt>
                <c:pt idx="16">
                  <c:v>0x005D1F33 -&gt; 0x005D1F3E</c:v>
                </c:pt>
                <c:pt idx="17">
                  <c:v>0x005D1F3E -&gt; 0x005D1F44</c:v>
                </c:pt>
                <c:pt idx="18">
                  <c:v>0x005D1F44 -&gt; 0x005D1F48</c:v>
                </c:pt>
                <c:pt idx="19">
                  <c:v>0x005D1F48 -&gt; 0x005D1F55</c:v>
                </c:pt>
                <c:pt idx="20">
                  <c:v>0x005D1F4F -&gt; 0x005D1F55</c:v>
                </c:pt>
                <c:pt idx="21">
                  <c:v>0x005D1F55 -&gt; 0x005D1F60</c:v>
                </c:pt>
                <c:pt idx="22">
                  <c:v>0x005D1F5C -&gt; 0x005D1F60</c:v>
                </c:pt>
                <c:pt idx="23">
                  <c:v>0x005D1F60 -&gt; 0x005D1F65</c:v>
                </c:pt>
                <c:pt idx="24">
                  <c:v>0x005D1F61 -&gt; 0x005D1F65</c:v>
                </c:pt>
                <c:pt idx="25">
                  <c:v>0x005D1F65 -&gt; 0x005D1F72</c:v>
                </c:pt>
                <c:pt idx="26">
                  <c:v>0x005D1F6C -&gt; 0x005D1F72</c:v>
                </c:pt>
                <c:pt idx="27">
                  <c:v>0x005D1F72 -&gt; 0x005D1F74</c:v>
                </c:pt>
                <c:pt idx="28">
                  <c:v>0x005D1F74 -&gt; 0x005D1F7D</c:v>
                </c:pt>
                <c:pt idx="29">
                  <c:v>0x005D1F7D -&gt; 0x005D1F91</c:v>
                </c:pt>
                <c:pt idx="30">
                  <c:v>0x005D1F80 -&gt; 0x005D1F91</c:v>
                </c:pt>
                <c:pt idx="31">
                  <c:v>0x005D1F91 -&gt; 0x005D1F9A</c:v>
                </c:pt>
                <c:pt idx="32">
                  <c:v>0x005D1F9A -&gt; 0x005D1F9F</c:v>
                </c:pt>
                <c:pt idx="33">
                  <c:v>0x005D1FA0 -&gt; 0x005D1FAF</c:v>
                </c:pt>
                <c:pt idx="34">
                  <c:v>0x005D1FAF -&gt; 0x005D1FB6</c:v>
                </c:pt>
                <c:pt idx="35">
                  <c:v>0x005D1FBE -&gt; 0x005D1FC7</c:v>
                </c:pt>
                <c:pt idx="36">
                  <c:v>0x005D1FC3 -&gt; 0x005D1FC7</c:v>
                </c:pt>
                <c:pt idx="37">
                  <c:v>0x005D1FC7 -&gt; 0x005D1FCC</c:v>
                </c:pt>
                <c:pt idx="38">
                  <c:v>0x005D1FCC -&gt; 0x005D1FEA</c:v>
                </c:pt>
                <c:pt idx="39">
                  <c:v>0x005D1FF0 -&gt; 0x005D1FF6</c:v>
                </c:pt>
                <c:pt idx="40">
                  <c:v>0x005D1FF6 -&gt; 0x005D200C</c:v>
                </c:pt>
                <c:pt idx="41">
                  <c:v>0x005D200D -&gt; 0x005D2014</c:v>
                </c:pt>
                <c:pt idx="42">
                  <c:v>0x005D2014 -&gt; 0x005D2018</c:v>
                </c:pt>
                <c:pt idx="43">
                  <c:v>0x005D2018 -&gt; 0x005D202A</c:v>
                </c:pt>
                <c:pt idx="44">
                  <c:v>0x005D201F -&gt; 0x005D202A</c:v>
                </c:pt>
                <c:pt idx="45">
                  <c:v>0x005D202E -&gt; 0x005D2035</c:v>
                </c:pt>
                <c:pt idx="46">
                  <c:v>0x7FF00420 -&gt; 0x7FF00431</c:v>
                </c:pt>
                <c:pt idx="47">
                  <c:v>0x7FF00460 -&gt; 0x7FF0046F</c:v>
                </c:pt>
                <c:pt idx="48">
                  <c:v>0x7FF00C0E -&gt; 0x7FF00C16</c:v>
                </c:pt>
                <c:pt idx="49">
                  <c:v>0x7FF00C13 -&gt; 0x7FF00C16</c:v>
                </c:pt>
                <c:pt idx="50">
                  <c:v>0x7FF80400 -&gt; 0x7FF8040F</c:v>
                </c:pt>
                <c:pt idx="51">
                  <c:v>0x7FF80410 -&gt; 0x7FF80421</c:v>
                </c:pt>
                <c:pt idx="52">
                  <c:v>0x7FF80430 -&gt; 0x7FF80442</c:v>
                </c:pt>
                <c:pt idx="53">
                  <c:v>0x7FF80460 -&gt; 0x7FF8047D</c:v>
                </c:pt>
                <c:pt idx="54">
                  <c:v>0x7FF8047D -&gt; 0x7FF8048C</c:v>
                </c:pt>
                <c:pt idx="55">
                  <c:v>0x7FF8048C -&gt; 0x7FF80498</c:v>
                </c:pt>
                <c:pt idx="56">
                  <c:v>0x7FF80498 -&gt; 0x7FF804A4</c:v>
                </c:pt>
                <c:pt idx="57">
                  <c:v>0x7FF804A4 -&gt; 0x7FF804AE</c:v>
                </c:pt>
                <c:pt idx="58">
                  <c:v>0x7FF804AE -&gt; 0x7FF804C8</c:v>
                </c:pt>
                <c:pt idx="59">
                  <c:v>0x7FF804C8 -&gt; 0x7FF804E8</c:v>
                </c:pt>
                <c:pt idx="60">
                  <c:v>0x7FF804E8 -&gt; 0x7FF804F7</c:v>
                </c:pt>
                <c:pt idx="61">
                  <c:v>0x7FF804F7 -&gt; 0x7FF80509</c:v>
                </c:pt>
                <c:pt idx="62">
                  <c:v>0x7FF80509 -&gt; 0x7FF8050F</c:v>
                </c:pt>
                <c:pt idx="63">
                  <c:v>0x7FF80519 -&gt; 0x7FF80521</c:v>
                </c:pt>
                <c:pt idx="64">
                  <c:v>0x7FF80521 -&gt; 0x7FF80530</c:v>
                </c:pt>
                <c:pt idx="65">
                  <c:v>0x7FF80530 -&gt; 0x7FF80559</c:v>
                </c:pt>
                <c:pt idx="66">
                  <c:v>0x7FF80551 -&gt; 0x7FF80559</c:v>
                </c:pt>
                <c:pt idx="67">
                  <c:v>0x7FF80559 -&gt; 0x7FF8055D</c:v>
                </c:pt>
                <c:pt idx="68">
                  <c:v>0x7FF8055D -&gt; 0x7FF80567</c:v>
                </c:pt>
                <c:pt idx="69">
                  <c:v>0x7FF80567 -&gt; 0x7FF80571</c:v>
                </c:pt>
                <c:pt idx="70">
                  <c:v>0x7FF80571 -&gt; 0x7FF80575</c:v>
                </c:pt>
                <c:pt idx="71">
                  <c:v>0x7FF80575 -&gt; 0x7FF8057E</c:v>
                </c:pt>
              </c:strCache>
            </c:strRef>
          </c:cat>
          <c:val>
            <c:numRef>
              <c:f>Sheet1!$C$2:$C$73</c:f>
              <c:numCache>
                <c:formatCode>General</c:formatCode>
                <c:ptCount val="72"/>
                <c:pt idx="0">
                  <c:v>32</c:v>
                </c:pt>
                <c:pt idx="1">
                  <c:v>32</c:v>
                </c:pt>
                <c:pt idx="2">
                  <c:v>139697</c:v>
                </c:pt>
                <c:pt idx="3">
                  <c:v>183870</c:v>
                </c:pt>
                <c:pt idx="4">
                  <c:v>10256</c:v>
                </c:pt>
                <c:pt idx="5">
                  <c:v>313312</c:v>
                </c:pt>
                <c:pt idx="6">
                  <c:v>183871</c:v>
                </c:pt>
                <c:pt idx="7">
                  <c:v>259902</c:v>
                </c:pt>
                <c:pt idx="8">
                  <c:v>13842</c:v>
                </c:pt>
                <c:pt idx="9">
                  <c:v>429931</c:v>
                </c:pt>
                <c:pt idx="10">
                  <c:v>191939</c:v>
                </c:pt>
                <c:pt idx="11">
                  <c:v>13892</c:v>
                </c:pt>
                <c:pt idx="12">
                  <c:v>259902</c:v>
                </c:pt>
                <c:pt idx="13">
                  <c:v>8005</c:v>
                </c:pt>
                <c:pt idx="14">
                  <c:v>251897</c:v>
                </c:pt>
                <c:pt idx="15">
                  <c:v>183871</c:v>
                </c:pt>
                <c:pt idx="16">
                  <c:v>143087</c:v>
                </c:pt>
                <c:pt idx="17">
                  <c:v>143086</c:v>
                </c:pt>
                <c:pt idx="18">
                  <c:v>40784</c:v>
                </c:pt>
                <c:pt idx="19">
                  <c:v>1263</c:v>
                </c:pt>
                <c:pt idx="20">
                  <c:v>182607</c:v>
                </c:pt>
                <c:pt idx="21">
                  <c:v>5688</c:v>
                </c:pt>
                <c:pt idx="22">
                  <c:v>178182</c:v>
                </c:pt>
                <c:pt idx="23">
                  <c:v>89442</c:v>
                </c:pt>
                <c:pt idx="24">
                  <c:v>109404</c:v>
                </c:pt>
                <c:pt idx="25">
                  <c:v>6217</c:v>
                </c:pt>
                <c:pt idx="26">
                  <c:v>192629</c:v>
                </c:pt>
                <c:pt idx="27">
                  <c:v>92884</c:v>
                </c:pt>
                <c:pt idx="28">
                  <c:v>6255</c:v>
                </c:pt>
                <c:pt idx="29">
                  <c:v>89442</c:v>
                </c:pt>
                <c:pt idx="30">
                  <c:v>94428</c:v>
                </c:pt>
                <c:pt idx="31">
                  <c:v>7444</c:v>
                </c:pt>
                <c:pt idx="32">
                  <c:v>721</c:v>
                </c:pt>
                <c:pt idx="33">
                  <c:v>503211</c:v>
                </c:pt>
                <c:pt idx="34">
                  <c:v>183149</c:v>
                </c:pt>
                <c:pt idx="35">
                  <c:v>1363198</c:v>
                </c:pt>
                <c:pt idx="36">
                  <c:v>25783</c:v>
                </c:pt>
                <c:pt idx="37">
                  <c:v>31730</c:v>
                </c:pt>
                <c:pt idx="38">
                  <c:v>25784</c:v>
                </c:pt>
                <c:pt idx="39">
                  <c:v>12</c:v>
                </c:pt>
                <c:pt idx="40">
                  <c:v>12</c:v>
                </c:pt>
                <c:pt idx="41">
                  <c:v>185</c:v>
                </c:pt>
                <c:pt idx="42">
                  <c:v>185</c:v>
                </c:pt>
                <c:pt idx="43">
                  <c:v>20</c:v>
                </c:pt>
                <c:pt idx="44">
                  <c:v>165</c:v>
                </c:pt>
                <c:pt idx="45">
                  <c:v>185</c:v>
                </c:pt>
                <c:pt idx="46">
                  <c:v>12</c:v>
                </c:pt>
                <c:pt idx="47">
                  <c:v>559</c:v>
                </c:pt>
                <c:pt idx="48">
                  <c:v>44</c:v>
                </c:pt>
                <c:pt idx="49">
                  <c:v>141</c:v>
                </c:pt>
                <c:pt idx="50">
                  <c:v>28</c:v>
                </c:pt>
                <c:pt idx="51">
                  <c:v>16</c:v>
                </c:pt>
                <c:pt idx="52">
                  <c:v>14</c:v>
                </c:pt>
                <c:pt idx="53">
                  <c:v>197</c:v>
                </c:pt>
                <c:pt idx="54">
                  <c:v>197</c:v>
                </c:pt>
                <c:pt idx="55">
                  <c:v>197</c:v>
                </c:pt>
                <c:pt idx="56">
                  <c:v>177</c:v>
                </c:pt>
                <c:pt idx="57">
                  <c:v>177</c:v>
                </c:pt>
                <c:pt idx="58">
                  <c:v>177</c:v>
                </c:pt>
                <c:pt idx="59">
                  <c:v>177</c:v>
                </c:pt>
                <c:pt idx="60">
                  <c:v>177</c:v>
                </c:pt>
                <c:pt idx="61">
                  <c:v>177</c:v>
                </c:pt>
                <c:pt idx="62">
                  <c:v>10</c:v>
                </c:pt>
                <c:pt idx="63">
                  <c:v>177</c:v>
                </c:pt>
                <c:pt idx="64">
                  <c:v>177</c:v>
                </c:pt>
                <c:pt idx="65">
                  <c:v>1492</c:v>
                </c:pt>
                <c:pt idx="66">
                  <c:v>2148</c:v>
                </c:pt>
                <c:pt idx="67">
                  <c:v>2794</c:v>
                </c:pt>
                <c:pt idx="68">
                  <c:v>2711</c:v>
                </c:pt>
                <c:pt idx="69">
                  <c:v>2214</c:v>
                </c:pt>
                <c:pt idx="70">
                  <c:v>149</c:v>
                </c:pt>
                <c:pt idx="71">
                  <c:v>1343</c:v>
                </c:pt>
              </c:numCache>
            </c:numRef>
          </c:val>
        </c:ser>
        <c:axId val="74381568"/>
        <c:axId val="78843904"/>
      </c:barChart>
      <c:catAx>
        <c:axId val="74381568"/>
        <c:scaling>
          <c:orientation val="minMax"/>
        </c:scaling>
        <c:axPos val="b"/>
        <c:numFmt formatCode="@" sourceLinked="1"/>
        <c:tickLblPos val="nextTo"/>
        <c:txPr>
          <a:bodyPr/>
          <a:lstStyle/>
          <a:p>
            <a:pPr>
              <a:defRPr b="0">
                <a:latin typeface="Courier New" pitchFamily="49" charset="0"/>
                <a:cs typeface="Courier New" pitchFamily="49" charset="0"/>
              </a:defRPr>
            </a:pPr>
            <a:endParaRPr lang="en-US"/>
          </a:p>
        </c:txPr>
        <c:crossAx val="78843904"/>
        <c:crosses val="autoZero"/>
        <c:auto val="1"/>
        <c:lblAlgn val="ctr"/>
        <c:lblOffset val="100"/>
      </c:catAx>
      <c:valAx>
        <c:axId val="7884390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Parses</a:t>
                </a:r>
              </a:p>
            </c:rich>
          </c:tx>
          <c:layout/>
        </c:title>
        <c:numFmt formatCode="General" sourceLinked="1"/>
        <c:tickLblPos val="nextTo"/>
        <c:crossAx val="743815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0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Speed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Normal Execution</c:v>
                </c:pt>
                <c:pt idx="1">
                  <c:v>uOp simulation</c:v>
                </c:pt>
                <c:pt idx="2">
                  <c:v>uOp link</c:v>
                </c:pt>
                <c:pt idx="3">
                  <c:v>code gen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17.439999999999991</c:v>
                </c:pt>
                <c:pt idx="2">
                  <c:v>9.11</c:v>
                </c:pt>
                <c:pt idx="3">
                  <c:v>5.3</c:v>
                </c:pt>
              </c:numCache>
            </c:numRef>
          </c:val>
        </c:ser>
        <c:axId val="100025856"/>
        <c:axId val="100027392"/>
      </c:barChart>
      <c:catAx>
        <c:axId val="100025856"/>
        <c:scaling>
          <c:orientation val="minMax"/>
        </c:scaling>
        <c:axPos val="b"/>
        <c:tickLblPos val="nextTo"/>
        <c:crossAx val="100027392"/>
        <c:crosses val="autoZero"/>
        <c:auto val="1"/>
        <c:lblAlgn val="ctr"/>
        <c:lblOffset val="100"/>
      </c:catAx>
      <c:valAx>
        <c:axId val="100027392"/>
        <c:scaling>
          <c:orientation val="minMax"/>
        </c:scaling>
        <c:axPos val="l"/>
        <c:majorGridlines/>
        <c:numFmt formatCode="General" sourceLinked="1"/>
        <c:tickLblPos val="nextTo"/>
        <c:crossAx val="100025856"/>
        <c:crosses val="autoZero"/>
        <c:crossBetween val="between"/>
      </c:valAx>
      <c:dTable>
        <c:showHorzBorder val="1"/>
        <c:showVertBorder val="1"/>
        <c:showOutline val="1"/>
      </c:dTable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6393" y="0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r">
              <a:defRPr sz="1300"/>
            </a:lvl1pPr>
          </a:lstStyle>
          <a:p>
            <a:fld id="{9B380477-1C5B-4835-8794-9A93CFED24A7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15" tIns="48257" rIns="96515" bIns="482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lIns="96515" tIns="48257" rIns="96515" bIns="4825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11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6393" y="9107411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r">
              <a:defRPr sz="1300"/>
            </a:lvl1pPr>
          </a:lstStyle>
          <a:p>
            <a:fld id="{441DAD2D-4278-4960-B3AA-DFC26AC14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talk about the usage of compiler technology in AV programs.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-Virtualize,</a:t>
            </a:r>
            <a:r>
              <a:rPr lang="en-US" baseline="0" dirty="0" smtClean="0"/>
              <a:t> that is for every emulator page we have to find the corresponding page in our structures</a:t>
            </a:r>
            <a:endParaRPr lang="en-US" dirty="0" smtClean="0"/>
          </a:p>
          <a:p>
            <a:r>
              <a:rPr lang="en-US" dirty="0" smtClean="0"/>
              <a:t>-Segment access check – not</a:t>
            </a:r>
            <a:r>
              <a:rPr lang="en-US" baseline="0" dirty="0" smtClean="0"/>
              <a:t> only access, but also Base, Limit, etc</a:t>
            </a:r>
          </a:p>
          <a:p>
            <a:r>
              <a:rPr lang="en-US" baseline="0" dirty="0" smtClean="0"/>
              <a:t>-DS (data segment) is the default for memory accesses; SS (stack segment) is the default for ESP and EBP</a:t>
            </a:r>
          </a:p>
          <a:p>
            <a:pPr>
              <a:buFontTx/>
              <a:buChar char="-"/>
            </a:pPr>
            <a:r>
              <a:rPr lang="en-US" baseline="0" dirty="0" smtClean="0"/>
              <a:t>Linear address is segment.base + offset</a:t>
            </a:r>
          </a:p>
          <a:p>
            <a:pPr>
              <a:buFontTx/>
              <a:buChar char="-"/>
            </a:pPr>
            <a:r>
              <a:rPr lang="en-US" baseline="0" dirty="0" smtClean="0"/>
              <a:t>Page access check – PAGE_GUARD, not writable, for writes etc!</a:t>
            </a:r>
          </a:p>
          <a:p>
            <a:pPr>
              <a:buFontTx/>
              <a:buNone/>
            </a:pPr>
            <a:r>
              <a:rPr lang="en-US" baseline="0" dirty="0" smtClean="0"/>
              <a:t>-Self modifying code – important trick; Prefetch queue tricks,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-Pre- and post-instruction chores</a:t>
            </a:r>
            <a:r>
              <a:rPr lang="en-US" baseline="0" dirty="0" smtClean="0"/>
              <a:t> have to be performed for every instruction</a:t>
            </a:r>
          </a:p>
          <a:p>
            <a:r>
              <a:rPr lang="en-US" baseline="0" dirty="0" smtClean="0"/>
              <a:t>-Memory access instructions typically are 1 every 3 instructions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our example, we see that most blocks execute only</a:t>
            </a:r>
            <a:r>
              <a:rPr lang="en-US" baseline="0" dirty="0" smtClean="0"/>
              <a:t> once, so there’s no need to apply heavy optimizations. However, we see that a handful of basic blocks (decompression inner loops) execute many times – good candidates for optimizations.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basic block, from compiler</a:t>
            </a:r>
            <a:r>
              <a:rPr lang="en-US" baseline="0" dirty="0" smtClean="0"/>
              <a:t> theory, is a continuous piece of code that starts at the target of a branch instruction and ends with a branch instruction.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-Specific instructions to access the segments, only MOV SEG, Register and POP SEG</a:t>
            </a:r>
          </a:p>
          <a:p>
            <a:r>
              <a:rPr lang="en-US" dirty="0" smtClean="0"/>
              <a:t>-There is another</a:t>
            </a:r>
            <a:r>
              <a:rPr lang="en-US" baseline="0" dirty="0" smtClean="0"/>
              <a:t> way, of literally modifying the GDT/LDT, or by modifying the GDTR/LDTR registers. All these instructions can be monitored.</a:t>
            </a:r>
          </a:p>
          <a:p>
            <a:r>
              <a:rPr lang="en-US" baseline="0" dirty="0" smtClean="0"/>
              <a:t>-0F 23 XX the only way of modifying DRx inside the emulator</a:t>
            </a:r>
          </a:p>
          <a:p>
            <a:r>
              <a:rPr lang="en-US" baseline="0" dirty="0" smtClean="0"/>
              <a:t>-Of course, every time we encounter such instruction we will need to re-decode the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remove about half of the operations!</a:t>
            </a:r>
          </a:p>
          <a:p>
            <a:r>
              <a:rPr lang="en-US" dirty="0" smtClean="0"/>
              <a:t>Of course, we can re-translate the</a:t>
            </a:r>
            <a:r>
              <a:rPr lang="en-US" baseline="0" dirty="0" smtClean="0"/>
              <a:t> code block and add these checks, if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</a:t>
            </a:r>
            <a:r>
              <a:rPr lang="en-US" baseline="0" dirty="0" smtClean="0"/>
              <a:t> kind of memory does it access?</a:t>
            </a:r>
          </a:p>
          <a:p>
            <a:r>
              <a:rPr lang="en-US" baseline="0" dirty="0" smtClean="0"/>
              <a:t>How often? What is the access pattern?</a:t>
            </a:r>
          </a:p>
          <a:p>
            <a:r>
              <a:rPr lang="en-US" baseline="0" dirty="0" smtClean="0"/>
              <a:t>Is it part of a decryption loop?</a:t>
            </a:r>
          </a:p>
          <a:p>
            <a:r>
              <a:rPr lang="en-US" baseline="0" dirty="0" smtClean="0"/>
              <a:t>Is the operation currently active, or maybe a part of an infinite loop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1287" indent="-241287">
              <a:buAutoNum type="arabicParenR"/>
            </a:pPr>
            <a:r>
              <a:rPr lang="en-US" baseline="0" dirty="0" smtClean="0"/>
              <a:t>Defines MM0 virtual register, uses ESI and EDI</a:t>
            </a:r>
          </a:p>
          <a:p>
            <a:pPr marL="241287" indent="-241287">
              <a:buAutoNum type="arabicParenR"/>
            </a:pPr>
            <a:r>
              <a:rPr lang="en-US" baseline="0" dirty="0" smtClean="0"/>
              <a:t>Defines TM0, uses MM0 and Memory (difficult to optimize)</a:t>
            </a:r>
          </a:p>
          <a:p>
            <a:pPr marL="241287" indent="-241287">
              <a:buAutoNum type="arabicParenR"/>
            </a:pPr>
            <a:r>
              <a:rPr lang="en-US" baseline="0" dirty="0" smtClean="0"/>
              <a:t>Defines TM1, uses TM0 and EBX</a:t>
            </a:r>
          </a:p>
          <a:p>
            <a:pPr marL="241287" indent="-241287">
              <a:buAutoNum type="arabicParenR"/>
            </a:pPr>
            <a:r>
              <a:rPr lang="en-US" baseline="0" dirty="0" smtClean="0"/>
              <a:t>Uses TM1 and Memory; Writes to memory (difficult to optimize)</a:t>
            </a:r>
          </a:p>
          <a:p>
            <a:pPr marL="241287" indent="-241287">
              <a:buAutoNum type="arabicParenR"/>
            </a:pPr>
            <a:r>
              <a:rPr lang="en-US" baseline="0" dirty="0" smtClean="0"/>
              <a:t>Defines OSZAPC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-First viruses were simple,</a:t>
            </a:r>
            <a:r>
              <a:rPr lang="en-US" baseline="0" dirty="0" smtClean="0"/>
              <a:t> and they were easy to detect with a single scan string. Example: NYB, not encrypted, etc.</a:t>
            </a:r>
          </a:p>
          <a:p>
            <a:r>
              <a:rPr lang="en-US" baseline="0" dirty="0" smtClean="0"/>
              <a:t>-Many AV programs used “dumb” scanning while others used more complex algorithms</a:t>
            </a:r>
          </a:p>
          <a:p>
            <a:r>
              <a:rPr lang="en-US" baseline="0" dirty="0" smtClean="0"/>
              <a:t>-Then some AV programs added “bookmarks”, instead of stupidly scanning the entire file they were looking only in specific areas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1287" indent="-241287">
              <a:buAutoNum type="arabicParenR"/>
            </a:pPr>
            <a:r>
              <a:rPr lang="en-US" dirty="0" smtClean="0"/>
              <a:t>Defines virtual register TM0, uses ESI</a:t>
            </a:r>
          </a:p>
          <a:p>
            <a:pPr marL="241287" indent="-241287">
              <a:buAutoNum type="arabicParenR"/>
            </a:pPr>
            <a:r>
              <a:rPr lang="en-US" dirty="0" smtClean="0"/>
              <a:t>Uses ESI, defines ESI</a:t>
            </a:r>
          </a:p>
          <a:p>
            <a:pPr marL="241287" indent="-241287">
              <a:buAutoNum type="arabicParenR"/>
            </a:pPr>
            <a:r>
              <a:rPr lang="en-US" dirty="0" smtClean="0"/>
              <a:t>Defines OSZAPC; Previous versions of OSZAPC are not used 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1287" indent="-241287">
              <a:buAutoNum type="arabicParenR"/>
            </a:pPr>
            <a:r>
              <a:rPr lang="en-US" dirty="0" smtClean="0"/>
              <a:t>Defines virtual register TM0, uses ESI</a:t>
            </a:r>
          </a:p>
          <a:p>
            <a:pPr marL="241287" indent="-241287">
              <a:buAutoNum type="arabicParenR"/>
            </a:pPr>
            <a:r>
              <a:rPr lang="en-US" dirty="0" smtClean="0"/>
              <a:t>Uses ESI, defines ESI</a:t>
            </a:r>
          </a:p>
          <a:p>
            <a:pPr marL="241287" indent="-241287">
              <a:buAutoNum type="arabicParenR"/>
            </a:pPr>
            <a:r>
              <a:rPr lang="en-US" dirty="0" smtClean="0"/>
              <a:t>Defines OSZAPC; Previous versions of OSZAPC</a:t>
            </a:r>
            <a:r>
              <a:rPr lang="en-US" baseline="0" dirty="0" smtClean="0"/>
              <a:t> are not used!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1287" indent="-241287">
              <a:buAutoNum type="arabicParenR"/>
            </a:pPr>
            <a:r>
              <a:rPr lang="en-US" dirty="0" smtClean="0"/>
              <a:t>Already</a:t>
            </a:r>
            <a:r>
              <a:rPr lang="en-US" baseline="0" dirty="0" smtClean="0"/>
              <a:t> we have less than half of the operations (13/31) 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1287" indent="-241287">
              <a:buAutoNum type="arabicParenR"/>
            </a:pPr>
            <a:r>
              <a:rPr lang="en-US" baseline="0" dirty="0" smtClean="0"/>
              <a:t>And we have removed more than 70% of the original code from a very simple loop…… but do you like this? </a:t>
            </a:r>
            <a:r>
              <a:rPr lang="en-US" baseline="0" dirty="0" smtClean="0">
                <a:sym typeface="Wingdings" pitchFamily="2" charset="2"/>
              </a:rPr>
              <a:t></a:t>
            </a:r>
          </a:p>
          <a:p>
            <a:pPr marL="241287" indent="-241287">
              <a:buNone/>
            </a:pPr>
            <a:r>
              <a:rPr lang="en-US" baseline="0" dirty="0" smtClean="0">
                <a:sym typeface="Wingdings" pitchFamily="2" charset="2"/>
              </a:rPr>
              <a:t>2) We *KNOW* that esi = esi – 2; esi = esi-2 it’s the same as esi = esi  - 4, but how can the optimizer know that ?</a:t>
            </a:r>
          </a:p>
          <a:p>
            <a:pPr marL="241287" indent="-241287">
              <a:buNone/>
            </a:pPr>
            <a:r>
              <a:rPr lang="en-US" baseline="0" dirty="0" smtClean="0">
                <a:sym typeface="Wingdings" pitchFamily="2" charset="2"/>
              </a:rPr>
              <a:t>3) They are not inter-changeable, flags may be different, but it’s just for the sake of the argument.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dealing with a basic block that executes many times…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just a small portion; the entire basic block is 164 bytes (HUGE)</a:t>
            </a:r>
            <a:endParaRPr lang="en-US" dirty="0" smtClean="0"/>
          </a:p>
          <a:p>
            <a:r>
              <a:rPr lang="en-US" dirty="0" smtClean="0"/>
              <a:t>All</a:t>
            </a:r>
            <a:r>
              <a:rPr lang="en-US" baseline="0" dirty="0" smtClean="0"/>
              <a:t> these instructions reference memory address pointed by EBX…</a:t>
            </a:r>
          </a:p>
          <a:p>
            <a:r>
              <a:rPr lang="en-US" baseline="0" dirty="0" smtClean="0"/>
              <a:t>So we can treat [ebx] as a single variable, but there are some challenges!!!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Then</a:t>
            </a:r>
            <a:r>
              <a:rPr lang="en-US" baseline="0" dirty="0" smtClean="0"/>
              <a:t> encrypted viruses appeared, however their d</a:t>
            </a:r>
            <a:r>
              <a:rPr lang="en-US" dirty="0" smtClean="0"/>
              <a:t>ecryption</a:t>
            </a:r>
            <a:r>
              <a:rPr lang="en-US" baseline="0" dirty="0" smtClean="0"/>
              <a:t> loop is static and </a:t>
            </a:r>
            <a:r>
              <a:rPr lang="en-US" dirty="0" smtClean="0"/>
              <a:t>big enough to use as a signature. </a:t>
            </a:r>
          </a:p>
          <a:p>
            <a:r>
              <a:rPr lang="en-US" dirty="0" smtClean="0"/>
              <a:t>Some signatures even support wildcards (to</a:t>
            </a:r>
            <a:r>
              <a:rPr lang="en-US" baseline="0" dirty="0" smtClean="0"/>
              <a:t> skip the encryption key)</a:t>
            </a:r>
          </a:p>
          <a:p>
            <a:r>
              <a:rPr lang="en-US" baseline="0" dirty="0" smtClean="0"/>
              <a:t>X-raying – plaintext attack against an encrypted body, a technique still used today</a:t>
            </a:r>
          </a:p>
          <a:p>
            <a:r>
              <a:rPr lang="en-US" baseline="0" dirty="0" smtClean="0"/>
              <a:t>Algorithmic detection means that a specific routine, written either in C, assembler or a specific virus detection language had to be developed by the AV researcher – very time consuming.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 computing the CPU flags; When</a:t>
            </a:r>
            <a:r>
              <a:rPr lang="en-US" baseline="0" dirty="0" smtClean="0"/>
              <a:t> working on X86 we can simply store the result from the operation itself (fetch the CPU’s own EFlags register)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Malware developers can do everything they want. A</a:t>
            </a:r>
            <a:r>
              <a:rPr lang="en-US" baseline="0" dirty="0" smtClean="0"/>
              <a:t> decryption loop that requires 5 seconds to finish? Quite possible. But in our best case scenario that would require almost 30 seconds, which is unacceptable, we have to finish our analysis in reasonable time.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Clearly unacceptable,</a:t>
            </a:r>
            <a:r>
              <a:rPr lang="en-US" baseline="0" dirty="0" smtClean="0"/>
              <a:t> because most basic blocks are smaller than this code!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control-flow graph for UPX … we notice there are a lot of “cycles”….</a:t>
            </a:r>
          </a:p>
          <a:p>
            <a:r>
              <a:rPr lang="en-US" dirty="0" smtClean="0"/>
              <a:t>0x5D1FA0 – 0x5D1FAF, 0x5D1F91 – 0x5D1F9A are very tight loops, but we</a:t>
            </a:r>
            <a:r>
              <a:rPr lang="en-US" baseline="0" dirty="0" smtClean="0"/>
              <a:t> have more complex loops, so there’s no need to add code for every one of them…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time to time we have to use signature scanning – we have</a:t>
            </a:r>
            <a:r>
              <a:rPr lang="en-US" baseline="0" dirty="0" smtClean="0"/>
              <a:t> to assume that at least some parts of the virus (if not all of it) have been decrypted, so we can use signatures.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of </a:t>
            </a:r>
            <a:r>
              <a:rPr lang="en-US" dirty="0" err="1" smtClean="0"/>
              <a:t>VMProtect’s</a:t>
            </a:r>
            <a:r>
              <a:rPr lang="en-US" dirty="0" smtClean="0"/>
              <a:t> instructions are just garbage,</a:t>
            </a:r>
            <a:r>
              <a:rPr lang="en-US" baseline="0" dirty="0" smtClean="0"/>
              <a:t> can be optimized away.</a:t>
            </a:r>
          </a:p>
          <a:p>
            <a:r>
              <a:rPr lang="en-US" baseline="0" dirty="0" smtClean="0"/>
              <a:t>Difficult problems : exit conditions, scan conditions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Polymorphic viruses – not a single byte of static</a:t>
            </a:r>
            <a:r>
              <a:rPr lang="en-US" baseline="0" dirty="0" smtClean="0"/>
              <a:t> code, each decryption loop is generated differently by the polymorphic engine. </a:t>
            </a:r>
          </a:p>
          <a:p>
            <a:r>
              <a:rPr lang="en-US" baseline="0" dirty="0" smtClean="0"/>
              <a:t>X-Raying is still used; has the big advantage that it detects viruses with invalid/damaged decryption code.</a:t>
            </a:r>
          </a:p>
          <a:p>
            <a:endParaRPr lang="en-US" dirty="0" smtClean="0"/>
          </a:p>
          <a:p>
            <a:r>
              <a:rPr lang="en-US" dirty="0" smtClean="0"/>
              <a:t>In this CMP – flags are not used; twice</a:t>
            </a:r>
            <a:r>
              <a:rPr lang="en-US" baseline="0" dirty="0" smtClean="0"/>
              <a:t> the exchange </a:t>
            </a:r>
            <a:r>
              <a:rPr lang="en-US" baseline="0" dirty="0" err="1" smtClean="0"/>
              <a:t>bx</a:t>
            </a:r>
            <a:r>
              <a:rPr lang="en-US" baseline="0" dirty="0" smtClean="0"/>
              <a:t> with ax; and with the same register, flags unused; Branch with delta = 00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of course the most powerful way of dealing with polymorphic viruses is .. Emulation.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complete virtual computer inside</a:t>
            </a:r>
            <a:r>
              <a:rPr lang="en-US" baseline="0" dirty="0" smtClean="0"/>
              <a:t> the real computer.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the case of Microsoft Windows there is a bit more</a:t>
            </a:r>
            <a:r>
              <a:rPr lang="en-US" baseline="0" dirty="0" smtClean="0"/>
              <a:t> to handle, for example Thread Local Storage callbacks.</a:t>
            </a:r>
            <a:endParaRPr lang="en-US" dirty="0" smtClean="0"/>
          </a:p>
          <a:p>
            <a:r>
              <a:rPr lang="en-US" dirty="0" smtClean="0"/>
              <a:t>We will talk later about the Scan and Exit conditions!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EBX – decryption key</a:t>
            </a:r>
          </a:p>
          <a:p>
            <a:r>
              <a:rPr lang="en-US" dirty="0" smtClean="0"/>
              <a:t>EDI – start of encrypted buffer</a:t>
            </a:r>
          </a:p>
          <a:p>
            <a:r>
              <a:rPr lang="en-US" dirty="0" smtClean="0"/>
              <a:t>Operation = xor, 32</a:t>
            </a:r>
            <a:r>
              <a:rPr lang="en-US" baseline="0" dirty="0" smtClean="0"/>
              <a:t> bits</a:t>
            </a:r>
          </a:p>
          <a:p>
            <a:r>
              <a:rPr lang="en-US" baseline="0" dirty="0" smtClean="0"/>
              <a:t>Esi = esi - 4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A</a:t>
            </a:r>
            <a:r>
              <a:rPr lang="en-US" baseline="0" dirty="0" smtClean="0"/>
              <a:t> hardware debug breakpoint may be set on read/execute on our address, so we have to check DR0-3 and the matching bits in DR7</a:t>
            </a:r>
          </a:p>
          <a:p>
            <a:pPr>
              <a:buFontTx/>
              <a:buChar char="-"/>
            </a:pPr>
            <a:r>
              <a:rPr lang="en-US" baseline="0" dirty="0" smtClean="0"/>
              <a:t>CS:EIP must be a valid, executable address; we must have the rights to use this CS</a:t>
            </a:r>
          </a:p>
          <a:p>
            <a:pPr>
              <a:buFontTx/>
              <a:buChar char="-"/>
            </a:pPr>
            <a:r>
              <a:rPr lang="en-US" baseline="0" dirty="0" smtClean="0"/>
              <a:t>It’s a common anti-debugging/anti-emulation trick to set the page access rights to e.g. PAGE_GUARD</a:t>
            </a:r>
          </a:p>
          <a:p>
            <a:r>
              <a:rPr lang="en-US" dirty="0" smtClean="0"/>
              <a:t>-TF is commonly</a:t>
            </a:r>
            <a:r>
              <a:rPr lang="en-US" baseline="0" dirty="0" smtClean="0"/>
              <a:t> used as an anti-debugging trick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We have to fetch the instruction from cs:eip, decode it and then emulate it.</a:t>
            </a:r>
          </a:p>
          <a:p>
            <a:pPr>
              <a:buFontTx/>
              <a:buChar char="-"/>
            </a:pPr>
            <a:r>
              <a:rPr lang="en-US" baseline="0" dirty="0" smtClean="0"/>
              <a:t>While decoding, we have to take care of the prefixes… we have an example of the </a:t>
            </a:r>
            <a:r>
              <a:rPr lang="en-US" baseline="0" dirty="0" err="1" smtClean="0"/>
              <a:t>PeLock</a:t>
            </a:r>
            <a:r>
              <a:rPr lang="en-US" baseline="0" dirty="0" smtClean="0"/>
              <a:t> protector.</a:t>
            </a:r>
          </a:p>
          <a:p>
            <a:pPr>
              <a:buFontTx/>
              <a:buChar char="-"/>
            </a:pPr>
            <a:r>
              <a:rPr lang="en-US" baseline="0" dirty="0" smtClean="0"/>
              <a:t>Superfluous prefixes are not generated by compilers; they’re mostly generated by polymorphic engines – method for heuristic detection</a:t>
            </a:r>
          </a:p>
          <a:p>
            <a:pPr>
              <a:buFontTx/>
              <a:buChar char="-"/>
            </a:pPr>
            <a:r>
              <a:rPr lang="en-US" baseline="0" dirty="0" smtClean="0"/>
              <a:t>Invalid lock sequences – anti debugging trick</a:t>
            </a:r>
          </a:p>
          <a:p>
            <a:pPr>
              <a:buFontTx/>
              <a:buChar char="-"/>
            </a:pPr>
            <a:r>
              <a:rPr lang="en-US" baseline="0" dirty="0" smtClean="0"/>
              <a:t>Invalid instruction sizes (&gt; 15) using prefixes – anti emulation trick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DAD2D-4278-4960-B3AA-DFC26AC14ED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9DD907-E055-487F-9128-CEC9D23B2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76350-0B12-448A-BFED-4FEC024F31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1FC31-0EEF-4252-9BA4-73FD62D153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6F2B2-E077-4DE4-AE42-A25ECE490C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4E75B-2508-4483-9C32-55E22A6AA9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8FB3A-A13A-48EA-98E2-37345D31DC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3A24C-616D-4A27-9FF1-20D1ECE24C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EB1FE-1DAD-4B6E-84A4-534096FD0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F9381-FA2E-48CD-BB50-7955AD75A5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16FD5-D18F-423C-99F9-73EF7CF0A3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859ED-9087-4C0E-A3F0-0CD2F0515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6CEE99-3FC6-4B57-8AEA-51AA48D48F4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 Virus 2.0 </a:t>
            </a:r>
            <a:br>
              <a:rPr lang="en-US" dirty="0" smtClean="0"/>
            </a:br>
            <a:r>
              <a:rPr lang="en-US" dirty="0" smtClean="0"/>
              <a:t>“Compilers in disguise”</a:t>
            </a:r>
            <a:endParaRPr 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Mihai G. Chiriac</a:t>
            </a:r>
          </a:p>
          <a:p>
            <a:r>
              <a:rPr lang="en-US" dirty="0" smtClean="0"/>
              <a:t>BitDefender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Chores!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Pre-instruction tasks</a:t>
            </a:r>
          </a:p>
          <a:p>
            <a:pPr lvl="1"/>
            <a:r>
              <a:rPr lang="en-US" dirty="0" smtClean="0"/>
              <a:t>DRx handling</a:t>
            </a:r>
          </a:p>
          <a:p>
            <a:pPr lvl="1"/>
            <a:r>
              <a:rPr lang="en-US" dirty="0" smtClean="0"/>
              <a:t>Segment access rights</a:t>
            </a:r>
          </a:p>
          <a:p>
            <a:pPr lvl="1"/>
            <a:r>
              <a:rPr lang="en-US" dirty="0" smtClean="0"/>
              <a:t>Page access rights</a:t>
            </a:r>
          </a:p>
          <a:p>
            <a:r>
              <a:rPr lang="en-US" dirty="0" smtClean="0"/>
              <a:t>Post-instruction tasks</a:t>
            </a:r>
          </a:p>
          <a:p>
            <a:pPr lvl="1"/>
            <a:r>
              <a:rPr lang="en-US" dirty="0" smtClean="0"/>
              <a:t>TF handling</a:t>
            </a:r>
          </a:p>
          <a:p>
            <a:pPr lvl="1"/>
            <a:r>
              <a:rPr lang="en-US" dirty="0" smtClean="0"/>
              <a:t>Update the virtual EIP</a:t>
            </a:r>
          </a:p>
          <a:p>
            <a:pPr lvl="1"/>
            <a:r>
              <a:rPr lang="en-US" dirty="0" smtClean="0"/>
              <a:t>Update the EI number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Fetch instruction from cs:eip</a:t>
            </a:r>
          </a:p>
          <a:p>
            <a:r>
              <a:rPr lang="en-US" dirty="0" smtClean="0"/>
              <a:t>Decode</a:t>
            </a:r>
          </a:p>
          <a:p>
            <a:pPr lvl="1"/>
            <a:r>
              <a:rPr lang="en-US" dirty="0" smtClean="0"/>
              <a:t>Handle prefixes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Emulate!</a:t>
            </a:r>
          </a:p>
          <a:p>
            <a:r>
              <a:rPr lang="en-US" dirty="0" smtClean="0"/>
              <a:t>Easy, huh?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pelock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1211" y="3276600"/>
            <a:ext cx="6491189" cy="1563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/>
          <a:lstStyle/>
          <a:p>
            <a:r>
              <a:rPr lang="en-US" dirty="0" smtClean="0"/>
              <a:t>On average,</a:t>
            </a:r>
            <a:br>
              <a:rPr lang="en-US" dirty="0" smtClean="0"/>
            </a:br>
            <a:r>
              <a:rPr lang="en-US" dirty="0" smtClean="0"/>
              <a:t> one every three instructions references memory…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to virtualize the entire 4 GB space….</a:t>
            </a:r>
          </a:p>
          <a:p>
            <a:r>
              <a:rPr lang="en-US" dirty="0" smtClean="0"/>
              <a:t>Every memory access needs:</a:t>
            </a:r>
          </a:p>
          <a:p>
            <a:pPr lvl="1"/>
            <a:r>
              <a:rPr lang="en-US" dirty="0" smtClean="0"/>
              <a:t>Segment access checks</a:t>
            </a:r>
          </a:p>
          <a:p>
            <a:pPr lvl="1"/>
            <a:r>
              <a:rPr lang="en-US" dirty="0" smtClean="0"/>
              <a:t>Linear address computation</a:t>
            </a:r>
          </a:p>
          <a:p>
            <a:pPr lvl="1"/>
            <a:r>
              <a:rPr lang="en-US" dirty="0" smtClean="0"/>
              <a:t>Page access checks</a:t>
            </a:r>
          </a:p>
          <a:p>
            <a:pPr lvl="1"/>
            <a:r>
              <a:rPr lang="en-US" dirty="0" smtClean="0"/>
              <a:t>Hardware debugging checks</a:t>
            </a:r>
          </a:p>
          <a:p>
            <a:pPr lvl="1"/>
            <a:r>
              <a:rPr lang="en-US" dirty="0" smtClean="0"/>
              <a:t>SMC checks!! (for memory writes)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Millions of instructions…</a:t>
            </a:r>
          </a:p>
          <a:p>
            <a:r>
              <a:rPr lang="en-US" dirty="0" smtClean="0"/>
              <a:t>Polymorphic decryption loops are full of do-nothing, “garbage” code…</a:t>
            </a:r>
          </a:p>
          <a:p>
            <a:r>
              <a:rPr lang="en-US" dirty="0" smtClean="0"/>
              <a:t>Decompression loops are optimized for size, not speed…</a:t>
            </a:r>
          </a:p>
          <a:p>
            <a:endParaRPr lang="en-US" dirty="0" smtClean="0"/>
          </a:p>
          <a:p>
            <a:r>
              <a:rPr lang="en-US" dirty="0" smtClean="0"/>
              <a:t>…This results in unacceptable performance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UPX decompression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Typically, an emulator spends the most time in loops…</a:t>
            </a:r>
          </a:p>
          <a:p>
            <a:endParaRPr lang="en-US" dirty="0" smtClean="0"/>
          </a:p>
          <a:p>
            <a:r>
              <a:rPr lang="en-US" dirty="0" smtClean="0"/>
              <a:t>A small percentage of code is responsible for a large percentage of emulation time…</a:t>
            </a:r>
          </a:p>
          <a:p>
            <a:endParaRPr lang="en-US" dirty="0" smtClean="0"/>
          </a:p>
          <a:p>
            <a:r>
              <a:rPr lang="en-US" dirty="0" smtClean="0"/>
              <a:t>So… we know what to optimize!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hot-spots</a:t>
            </a:r>
          </a:p>
          <a:p>
            <a:pPr lvl="1"/>
            <a:r>
              <a:rPr lang="en-US" dirty="0" smtClean="0"/>
              <a:t>Basic blocks that execute very frequently</a:t>
            </a:r>
          </a:p>
          <a:p>
            <a:endParaRPr lang="en-US" dirty="0" smtClean="0"/>
          </a:p>
          <a:p>
            <a:r>
              <a:rPr lang="en-US" dirty="0" smtClean="0"/>
              <a:t>Try to make them run as fast as possible</a:t>
            </a:r>
          </a:p>
          <a:p>
            <a:pPr lvl="1"/>
            <a:r>
              <a:rPr lang="en-US" dirty="0" smtClean="0"/>
              <a:t>Reducing to a minimum the set of repetitive actions</a:t>
            </a:r>
          </a:p>
          <a:p>
            <a:pPr lvl="1"/>
            <a:r>
              <a:rPr lang="en-US" dirty="0" smtClean="0"/>
              <a:t>Reducing to a minimum the number of reduntant operations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our code…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.420010 (31 1C 3E) xor [esi+edi], ebx</a:t>
            </a:r>
          </a:p>
          <a:p>
            <a:pPr lvl="1"/>
            <a:endParaRPr lang="en-US" sz="1000" dirty="0"/>
          </a:p>
        </p:txBody>
      </p:sp>
      <p:pic>
        <p:nvPicPr>
          <p:cNvPr id="5" name="Picture 4" descr="parite_uop_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514600"/>
            <a:ext cx="3187988" cy="3505200"/>
          </a:xfrm>
          <a:prstGeom prst="rect">
            <a:avLst/>
          </a:prstGeom>
        </p:spPr>
      </p:pic>
      <p:pic>
        <p:nvPicPr>
          <p:cNvPr id="6" name="Picture 5" descr="parite_uop_2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4841" y="2971800"/>
            <a:ext cx="3924759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loops, keep the opcodes already decoded!</a:t>
            </a:r>
          </a:p>
          <a:p>
            <a:r>
              <a:rPr lang="en-US" dirty="0" smtClean="0"/>
              <a:t>Memory model is usually flat…</a:t>
            </a:r>
          </a:p>
          <a:p>
            <a:pPr lvl="1"/>
            <a:r>
              <a:rPr lang="en-US" dirty="0" smtClean="0"/>
              <a:t>We can catch accesses to DS, SS,…</a:t>
            </a:r>
          </a:p>
          <a:p>
            <a:r>
              <a:rPr lang="en-US" dirty="0" smtClean="0"/>
              <a:t>Hardware debugging rarely used…</a:t>
            </a:r>
          </a:p>
          <a:p>
            <a:pPr lvl="1"/>
            <a:r>
              <a:rPr lang="en-US" dirty="0" smtClean="0"/>
              <a:t>We can catch accesses to DRx</a:t>
            </a:r>
          </a:p>
          <a:p>
            <a:r>
              <a:rPr lang="en-US" dirty="0" smtClean="0"/>
              <a:t>Trap Flag rarely used…</a:t>
            </a:r>
          </a:p>
          <a:p>
            <a:pPr lvl="1"/>
            <a:r>
              <a:rPr lang="en-US" dirty="0" smtClean="0"/>
              <a:t>We can monitor accesses to EFlags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 History</a:t>
            </a:r>
          </a:p>
          <a:p>
            <a:r>
              <a:rPr lang="en-US" dirty="0" smtClean="0"/>
              <a:t>Emulation basics</a:t>
            </a:r>
          </a:p>
          <a:p>
            <a:r>
              <a:rPr lang="en-US" dirty="0" smtClean="0"/>
              <a:t>Compiler technology</a:t>
            </a:r>
          </a:p>
          <a:p>
            <a:pPr lvl="1"/>
            <a:r>
              <a:rPr lang="en-US" dirty="0" smtClean="0"/>
              <a:t>Intermediate Language</a:t>
            </a:r>
          </a:p>
          <a:p>
            <a:pPr lvl="1"/>
            <a:r>
              <a:rPr lang="en-US" dirty="0" smtClean="0"/>
              <a:t>Optimizations</a:t>
            </a:r>
          </a:p>
          <a:p>
            <a:pPr lvl="1"/>
            <a:r>
              <a:rPr lang="en-US" dirty="0" smtClean="0"/>
              <a:t>Code generation</a:t>
            </a:r>
          </a:p>
          <a:p>
            <a:r>
              <a:rPr lang="en-US" dirty="0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our code…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.420010 (31 1C 3E) xor [esi+edi], ebx</a:t>
            </a:r>
          </a:p>
          <a:p>
            <a:pPr lvl="1"/>
            <a:endParaRPr lang="en-US" sz="1000" dirty="0"/>
          </a:p>
        </p:txBody>
      </p:sp>
      <p:pic>
        <p:nvPicPr>
          <p:cNvPr id="5" name="Picture 4" descr="parite_uop_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514600"/>
            <a:ext cx="3187987" cy="3505200"/>
          </a:xfrm>
          <a:prstGeom prst="rect">
            <a:avLst/>
          </a:prstGeom>
        </p:spPr>
      </p:pic>
      <p:pic>
        <p:nvPicPr>
          <p:cNvPr id="6" name="Picture 5" descr="parite_uop_2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4841" y="2971800"/>
            <a:ext cx="3924759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we can do much more!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x86 - Very rich instruction set</a:t>
            </a:r>
          </a:p>
          <a:p>
            <a:pPr lvl="1"/>
            <a:r>
              <a:rPr lang="en-US" dirty="0" smtClean="0"/>
              <a:t>One instruction – many basic operations</a:t>
            </a:r>
          </a:p>
          <a:p>
            <a:pPr lvl="1"/>
            <a:r>
              <a:rPr lang="en-US" dirty="0" smtClean="0"/>
              <a:t>Different encodings, same result</a:t>
            </a:r>
          </a:p>
          <a:p>
            <a:pPr lvl="1"/>
            <a:r>
              <a:rPr lang="en-US" dirty="0" smtClean="0"/>
              <a:t>Hard(</a:t>
            </a:r>
            <a:r>
              <a:rPr lang="en-US" dirty="0" err="1" smtClean="0"/>
              <a:t>er</a:t>
            </a:r>
            <a:r>
              <a:rPr lang="en-US" dirty="0" smtClean="0"/>
              <a:t>) to optimize…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</a:t>
            </a:r>
            <a:r>
              <a:rPr lang="en-US" dirty="0" smtClean="0"/>
              <a:t>ike’s</a:t>
            </a:r>
            <a:r>
              <a:rPr lang="en-US" dirty="0" smtClean="0">
                <a:solidFill>
                  <a:srgbClr val="FFFF00"/>
                </a:solidFill>
              </a:rPr>
              <a:t> I</a:t>
            </a:r>
            <a:r>
              <a:rPr lang="en-US" dirty="0" smtClean="0"/>
              <a:t>ntermediate</a:t>
            </a:r>
            <a:r>
              <a:rPr lang="en-US" dirty="0" smtClean="0">
                <a:solidFill>
                  <a:srgbClr val="FFFF00"/>
                </a:solidFill>
              </a:rPr>
              <a:t> L</a:t>
            </a:r>
            <a:r>
              <a:rPr lang="en-US" dirty="0" smtClean="0"/>
              <a:t>anguage</a:t>
            </a:r>
            <a:r>
              <a:rPr lang="en-US" dirty="0" smtClean="0">
                <a:solidFill>
                  <a:srgbClr val="FFFF00"/>
                </a:solidFill>
              </a:rPr>
              <a:t> F</a:t>
            </a:r>
            <a:r>
              <a:rPr lang="en-US" dirty="0" smtClean="0"/>
              <a:t>ormat</a:t>
            </a:r>
          </a:p>
          <a:p>
            <a:r>
              <a:rPr lang="en-US" dirty="0" smtClean="0"/>
              <a:t>…apparently the acronym is taken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RISC-like</a:t>
            </a:r>
          </a:p>
          <a:p>
            <a:r>
              <a:rPr lang="en-US" dirty="0" smtClean="0"/>
              <a:t>Single-purpose micro-operations</a:t>
            </a:r>
          </a:p>
          <a:p>
            <a:r>
              <a:rPr lang="en-US" dirty="0" smtClean="0"/>
              <a:t>Infinite number of virtual registers</a:t>
            </a:r>
          </a:p>
          <a:p>
            <a:r>
              <a:rPr lang="en-US" dirty="0" smtClean="0"/>
              <a:t>Many info, useful for optimizations</a:t>
            </a:r>
          </a:p>
          <a:p>
            <a:pPr lvl="1"/>
            <a:r>
              <a:rPr lang="en-US" dirty="0" smtClean="0"/>
              <a:t>Operation type, operands</a:t>
            </a:r>
          </a:p>
          <a:p>
            <a:pPr lvl="1"/>
            <a:r>
              <a:rPr lang="en-US" dirty="0" smtClean="0"/>
              <a:t>Input / output variables (use-define)</a:t>
            </a:r>
          </a:p>
          <a:p>
            <a:r>
              <a:rPr lang="en-US" dirty="0" smtClean="0"/>
              <a:t>Many info, useful for dynamic analysis</a:t>
            </a:r>
          </a:p>
          <a:p>
            <a:pPr lvl="1"/>
            <a:r>
              <a:rPr lang="en-US" dirty="0" smtClean="0"/>
              <a:t>Memory access info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Parite.A decryption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Decrypt: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420010 xor [esi+edi], ebx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.420013 sub esi, 2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.420016 sub esi, 2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.420019 jnz Decrypt	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9653" y="4120277"/>
            <a:ext cx="32175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Compute_ZF (tm1)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Compute_SF (tm1)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Compute_PF (tm1)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Compute_OF (OP_XOR, 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Compute_AF (OP_XOR, 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Compute_CF (OP_XOR, …)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4495800"/>
            <a:ext cx="2666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mm0 = esi + edi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tm0 = load32 (mm0)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tm1 = tm0 ^ ebx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store32 (mm0, tm1)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Parite.A decryption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Decrypt: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.420010 xor [esi+edi], ebx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420013 sub esi, 2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.420016 sub esi, 2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.420019 jnz Decrypt	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9653" y="4120277"/>
            <a:ext cx="32175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Compute_ZF (esi)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Compute_SF (esi)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Compute_PF (esi)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Compute_OF (OP_SUB, 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Compute_AF (OP_SUB, 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Compute_CF (OP_SUB, …)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52177" y="4687669"/>
            <a:ext cx="1976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tm0 = esi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esi = esi –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Parite.A decryption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Decrypt: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.420010 xor [esi+edi], ebx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.420013 sub esi, 2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420016 sub esi, 2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.420019 jnz Decrypt	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9653" y="4120277"/>
            <a:ext cx="32175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Compute_ZF (esi)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Compute_SF (esi)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Compute_PF (esi)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Compute_OF (OP_SUB, 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Compute_AF (OP_SUB, 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Compute_CF (OP_SUB, …)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52177" y="4687669"/>
            <a:ext cx="1976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tm0 = esi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esi = esi –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Parite.A decryption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315200" cy="1905000"/>
          </a:xfrm>
        </p:spPr>
        <p:txBody>
          <a:bodyPr/>
          <a:lstStyle/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We can follow the use-def chains and remove unnecessary micro-ops…</a:t>
            </a:r>
          </a:p>
          <a:p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dirty="0" smtClean="0"/>
          </a:p>
          <a:p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3559076"/>
            <a:ext cx="321754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Compute_ZF (esi)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Compute_SF (esi)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Compute_PF (esi)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Compute_OF (OP_SUB, 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Compute_AF (OP_SUB, 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Compute_CF (OP_SUB, …)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6286" y="3581400"/>
            <a:ext cx="26661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mm0 = esi + edi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tm0 = load32 (mm0)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tm1 = tm0 ^ ebx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store32 (mm0, tm1)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esi = esi – 2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tm0 = esi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esi = esi – 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Parite.A decryption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315200" cy="1676400"/>
          </a:xfrm>
        </p:spPr>
        <p:txBody>
          <a:bodyPr/>
          <a:lstStyle/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We can compute some values only if really needed…</a:t>
            </a:r>
          </a:p>
          <a:p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dirty="0" smtClean="0"/>
          </a:p>
          <a:p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6078" y="4001869"/>
            <a:ext cx="3631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Set_LazyFlags (OP_SUB, 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Compute_ZF (esi)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6286" y="3406676"/>
            <a:ext cx="26661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mm0 = esi + edi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tm0 = load32 (mm0)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tm1 = tm0 ^ ebx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store32 (mm0, tm1)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esi = esi – 2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tm0 = esi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esi = esi – 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mph" presetSubtype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single assignment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Sample</a:t>
            </a:r>
            <a:r>
              <a:rPr lang="en-US" dirty="0" smtClean="0"/>
              <a:t> </a:t>
            </a:r>
            <a:r>
              <a:rPr lang="en-US" b="0" dirty="0" smtClean="0"/>
              <a:t>code…</a:t>
            </a:r>
            <a:endParaRPr lang="en-US" b="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5612" y="2175192"/>
            <a:ext cx="4040188" cy="3951288"/>
          </a:xfrm>
          <a:ln>
            <a:noFill/>
          </a:ln>
        </p:spPr>
        <p:txBody>
          <a:bodyPr/>
          <a:lstStyle/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a, b, c;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 = 5;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 = 3;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 = a + b + 3;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 = c + 1;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0" dirty="0" smtClean="0"/>
              <a:t>Three-address</a:t>
            </a:r>
            <a:r>
              <a:rPr lang="en-US" dirty="0" smtClean="0"/>
              <a:t> </a:t>
            </a:r>
            <a:r>
              <a:rPr lang="en-US" b="0" dirty="0" smtClean="0"/>
              <a:t>code..</a:t>
            </a:r>
            <a:endParaRPr lang="en-US" b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ln>
            <a:noFill/>
          </a:ln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a, b, c;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 = 5;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 = 3;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 = c + 3;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 = c + 1;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SSA (cont’d)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Three-address</a:t>
            </a:r>
            <a:r>
              <a:rPr lang="en-US" dirty="0" smtClean="0"/>
              <a:t> </a:t>
            </a:r>
            <a:r>
              <a:rPr lang="en-US" b="0" dirty="0" smtClean="0"/>
              <a:t>code…</a:t>
            </a:r>
            <a:endParaRPr lang="en-US" b="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5612" y="2175192"/>
            <a:ext cx="4040188" cy="3082608"/>
          </a:xfrm>
          <a:ln>
            <a:noFill/>
          </a:ln>
        </p:spPr>
        <p:txBody>
          <a:bodyPr/>
          <a:lstStyle/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 = 5;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 = 3;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 = c + 3;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 = c + 1;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0" dirty="0" smtClean="0"/>
              <a:t>SSA Form</a:t>
            </a:r>
            <a:endParaRPr lang="en-US" b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59125"/>
          </a:xfrm>
          <a:ln>
            <a:noFill/>
          </a:ln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a[0] = cnst(5)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b[0] = cnst(3)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c[0] = a[0]+b[0]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c[1] = c[0]+cnst(3)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b[1] = c[1]+cnst(1)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5634335"/>
            <a:ext cx="7775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Easy! Create a different version for every variable state!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 History!</a:t>
            </a:r>
            <a:endParaRPr lang="en-US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3837"/>
            <a:ext cx="8229600" cy="4525963"/>
          </a:xfrm>
        </p:spPr>
        <p:txBody>
          <a:bodyPr/>
          <a:lstStyle/>
          <a:p>
            <a:r>
              <a:rPr lang="en-US" dirty="0" smtClean="0"/>
              <a:t>String searching</a:t>
            </a:r>
          </a:p>
          <a:p>
            <a:pPr lvl="1"/>
            <a:r>
              <a:rPr lang="en-US" dirty="0" smtClean="0"/>
              <a:t>Aho-Corasick, KMP, Boyer-Moore</a:t>
            </a:r>
          </a:p>
          <a:p>
            <a:pPr lvl="1"/>
            <a:r>
              <a:rPr lang="en-US" dirty="0" smtClean="0"/>
              <a:t>PolySearch</a:t>
            </a:r>
          </a:p>
          <a:p>
            <a:pPr lvl="1"/>
            <a:r>
              <a:rPr lang="en-US" dirty="0" smtClean="0"/>
              <a:t>Bookmarks (from top, tail, EP?)</a:t>
            </a:r>
          </a:p>
          <a:p>
            <a:pPr lvl="1"/>
            <a:r>
              <a:rPr lang="en-US" dirty="0" smtClean="0"/>
              <a:t>Hashes (B, ofs1, sz1, crc1, ofs2, sz2, crc2)</a:t>
            </a:r>
            <a:endParaRPr lang="en-US" dirty="0"/>
          </a:p>
        </p:txBody>
      </p:sp>
      <p:pic>
        <p:nvPicPr>
          <p:cNvPr id="8" name="Picture 7" descr="ny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4457700"/>
            <a:ext cx="6728114" cy="14097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33800" y="6019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NYB.A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SSA (cont’d)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SSA Form…</a:t>
            </a:r>
            <a:endParaRPr lang="en-US" b="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5612" y="2175192"/>
            <a:ext cx="4040188" cy="3951288"/>
          </a:xfrm>
          <a:ln>
            <a:noFill/>
          </a:ln>
        </p:spPr>
        <p:txBody>
          <a:bodyPr/>
          <a:lstStyle/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a[0] = cnst(5)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b[0] = cnst(3)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c[0] = a[0]+b[0]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c[1] = c[0]+cnst(3)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b[1] = c[1]+cnst(1)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0" dirty="0" smtClean="0"/>
              <a:t>Graph!</a:t>
            </a:r>
            <a:endParaRPr lang="en-US" b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ln>
            <a:noFill/>
          </a:ln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b[1] 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+ 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/ \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c[1] cnst (1) 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/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+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/ \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c[0] cnst (3)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+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/ \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a[0]  b[0]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SSA (cont’d)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525963"/>
          </a:xfrm>
        </p:spPr>
        <p:txBody>
          <a:bodyPr/>
          <a:lstStyle/>
          <a:p>
            <a:r>
              <a:rPr lang="en-US" dirty="0" smtClean="0"/>
              <a:t>Very simple optimization framework</a:t>
            </a:r>
          </a:p>
          <a:p>
            <a:pPr lvl="1"/>
            <a:r>
              <a:rPr lang="en-US" dirty="0" smtClean="0"/>
              <a:t>Constant folding</a:t>
            </a:r>
          </a:p>
          <a:p>
            <a:pPr lvl="1"/>
            <a:r>
              <a:rPr lang="en-US" dirty="0" smtClean="0"/>
              <a:t>Constant propagation</a:t>
            </a:r>
          </a:p>
          <a:p>
            <a:pPr lvl="1"/>
            <a:r>
              <a:rPr lang="en-US" dirty="0" smtClean="0"/>
              <a:t>Common sub-expression elimination</a:t>
            </a:r>
          </a:p>
          <a:p>
            <a:pPr lvl="1"/>
            <a:r>
              <a:rPr lang="en-US" dirty="0" smtClean="0"/>
              <a:t>Dead code removal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Expensive, so it’s used only when needed…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3794" y="2133600"/>
            <a:ext cx="335540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b[1]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+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/ \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c[1]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cnst (1)</a:t>
            </a:r>
            <a:r>
              <a:rPr lang="en-US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    /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    +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   / \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c[0] cnst (3)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 +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/ \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a[0]  b[0]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229600" cy="4525963"/>
          </a:xfrm>
        </p:spPr>
        <p:txBody>
          <a:bodyPr/>
          <a:lstStyle/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0040517E   812B 84F1183C    SUB DWORD PTR DS:[EBX],3C18F184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00405184   832B 96          SUB DWORD PTR DS:[EBX],-6A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00405187   013B             ADD DWORD PTR DS:[EBX],EDI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00405189   D1CF             ROR EDI,1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0040518D   832B DF          SUB DWORD PTR DS:[EBX],-21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00405190   812B 69802E61    SUB DWORD PTR DS:[EBX],612E8069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00405196   29C9             SUB ECX,ECX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00405198   812B CD05B390    SUB DWORD PTR DS:[EBX],90B305CD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0040519E   832B 79          SUB DWORD PTR DS:[EBX],79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004051A3   87C1             XCHG ECX,EAX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004051A5   29D1             SUB ECX,EDX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004051A7   832B C9          SUB DWORD PTR DS:[EBX],-37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004051AE   2933             SUB DWORD PTR DS:[EBX],ESI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6231" y="6019800"/>
            <a:ext cx="408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Win32.Harrier decryption loop (partial)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mph" presetSubtype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mph" presetSubtype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mph" presetSubtype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mph" presetSubtype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mph" presetSubtype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mph" presetSubtype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mph" presetSubtype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" presetClass="emph" presetSubtype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locations = variables, but…</a:t>
            </a:r>
          </a:p>
          <a:p>
            <a:pPr lvl="1"/>
            <a:r>
              <a:rPr lang="en-US" dirty="0" smtClean="0"/>
              <a:t>Hard to prove the addresses are valid…</a:t>
            </a:r>
          </a:p>
          <a:p>
            <a:pPr lvl="1"/>
            <a:r>
              <a:rPr lang="en-US" dirty="0" smtClean="0"/>
              <a:t>Problems with pointer aliasing (including ESP!!)</a:t>
            </a:r>
          </a:p>
          <a:p>
            <a:endParaRPr lang="en-US" dirty="0" smtClean="0"/>
          </a:p>
          <a:p>
            <a:r>
              <a:rPr lang="en-US" dirty="0" smtClean="0"/>
              <a:t>A possible solution</a:t>
            </a:r>
          </a:p>
          <a:p>
            <a:pPr lvl="1"/>
            <a:r>
              <a:rPr lang="en-US" dirty="0" smtClean="0"/>
              <a:t>Perform these optimizations only after we’ve gathered a set of run-time data…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modes –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code generation!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Simply simulate the micro-ops</a:t>
            </a:r>
          </a:p>
          <a:p>
            <a:r>
              <a:rPr lang="en-US" dirty="0" smtClean="0">
                <a:sym typeface="Wingdings" pitchFamily="2" charset="2"/>
              </a:rPr>
              <a:t>Advantages: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Very portable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Easy to profile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Easy to debug</a:t>
            </a:r>
          </a:p>
          <a:p>
            <a:r>
              <a:rPr lang="en-US" dirty="0" smtClean="0">
                <a:sym typeface="Wingdings" pitchFamily="2" charset="2"/>
              </a:rPr>
              <a:t>Disadvantages: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Slow </a:t>
            </a: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PSP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4" name="Content Placeholder 3" descr="pspthemid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371600"/>
            <a:ext cx="6172200" cy="46251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modes –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Trivial code generation…</a:t>
            </a:r>
          </a:p>
          <a:p>
            <a:endParaRPr lang="en-US" dirty="0" smtClean="0"/>
          </a:p>
          <a:p>
            <a:r>
              <a:rPr lang="en-US" dirty="0" smtClean="0"/>
              <a:t>Simply link the micro-functions that simulate the micro-ops</a:t>
            </a:r>
          </a:p>
          <a:p>
            <a:pPr lvl="1"/>
            <a:r>
              <a:rPr lang="en-US" dirty="0" smtClean="0"/>
              <a:t>Most of them are 2-4 x86 instructions</a:t>
            </a:r>
          </a:p>
          <a:p>
            <a:pPr lvl="1"/>
            <a:r>
              <a:rPr lang="en-US" dirty="0" smtClean="0"/>
              <a:t>Compiler generated, so they’re portable</a:t>
            </a:r>
          </a:p>
          <a:p>
            <a:pPr lvl="1"/>
            <a:r>
              <a:rPr lang="en-US" dirty="0" smtClean="0"/>
              <a:t>Need a (very basic) platform-specific linker</a:t>
            </a:r>
          </a:p>
          <a:p>
            <a:pPr lvl="1"/>
            <a:r>
              <a:rPr lang="en-US" dirty="0" smtClean="0"/>
              <a:t>Fast!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modes –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code tailored for the target CPU!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Fastest!</a:t>
            </a:r>
          </a:p>
          <a:p>
            <a:pPr lvl="1"/>
            <a:r>
              <a:rPr lang="en-US" dirty="0" smtClean="0"/>
              <a:t>We can combine multiple micro-ops into a single CPU instruction</a:t>
            </a:r>
          </a:p>
          <a:p>
            <a:pPr lvl="1"/>
            <a:r>
              <a:rPr lang="en-US" dirty="0" smtClean="0"/>
              <a:t>Special case: X86-&gt;X86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Platform dependent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statistics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quit as early as possible when analyzing clean files</a:t>
            </a:r>
          </a:p>
          <a:p>
            <a:pPr lvl="1"/>
            <a:r>
              <a:rPr lang="en-US" dirty="0" smtClean="0"/>
              <a:t>Too many GUI calls?</a:t>
            </a:r>
          </a:p>
          <a:p>
            <a:r>
              <a:rPr lang="en-US" dirty="0" smtClean="0"/>
              <a:t>We want to quit in less than X seconds, no matter what…</a:t>
            </a:r>
          </a:p>
          <a:p>
            <a:pPr lvl="1"/>
            <a:r>
              <a:rPr lang="en-US" dirty="0" smtClean="0"/>
              <a:t>Inject “time check” code…</a:t>
            </a:r>
          </a:p>
          <a:p>
            <a:r>
              <a:rPr lang="en-US" dirty="0" smtClean="0"/>
              <a:t>We want to “chew” as much from the file as possible in those X seconds…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 History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Encrypted viruses</a:t>
            </a:r>
          </a:p>
          <a:p>
            <a:pPr lvl="1"/>
            <a:r>
              <a:rPr lang="en-US" dirty="0" smtClean="0"/>
              <a:t>Static decryption loop (signature)</a:t>
            </a:r>
          </a:p>
          <a:p>
            <a:pPr lvl="1"/>
            <a:r>
              <a:rPr lang="en-US" dirty="0" smtClean="0"/>
              <a:t>Simple encryption (xray-ing)</a:t>
            </a:r>
          </a:p>
          <a:p>
            <a:pPr lvl="1"/>
            <a:r>
              <a:rPr lang="en-US" dirty="0" smtClean="0"/>
              <a:t>Algorithmic detection</a:t>
            </a:r>
          </a:p>
        </p:txBody>
      </p:sp>
      <p:pic>
        <p:nvPicPr>
          <p:cNvPr id="4" name="Picture 3" descr="cascade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62400"/>
            <a:ext cx="7139354" cy="198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6172200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Cascade.1706 decryption loop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basic block!!!</a:t>
            </a:r>
          </a:p>
          <a:p>
            <a:endParaRPr lang="en-US" sz="2000" dirty="0" smtClean="0"/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pushfd / pushad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GetTickCount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sub eax, dword ptr [start_count]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xor edx, edx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mov ecx, 0x3e8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div ecx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cmp eax, dword ptr [max_seconds]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jg __out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popad / popfd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200"/>
              </a:clrFrom>
              <a:clrTo>
                <a:srgbClr val="FFF200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658937" y="610307"/>
            <a:ext cx="6418263" cy="571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5800" y="1417320"/>
            <a:ext cx="228600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UPX CFG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idea...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the control-flow-graph…</a:t>
            </a:r>
          </a:p>
          <a:p>
            <a:r>
              <a:rPr lang="en-US" dirty="0" smtClean="0"/>
              <a:t>Why add “time check” code for every BB?</a:t>
            </a:r>
          </a:p>
          <a:p>
            <a:pPr lvl="1"/>
            <a:r>
              <a:rPr lang="en-US" dirty="0" smtClean="0"/>
              <a:t>We can check only once / cycle in the CFG</a:t>
            </a:r>
          </a:p>
          <a:p>
            <a:pPr lvl="1"/>
            <a:r>
              <a:rPr lang="en-US" dirty="0" smtClean="0"/>
              <a:t>Make sure there’s at least one “time check” per graph cycle</a:t>
            </a:r>
          </a:p>
          <a:p>
            <a:r>
              <a:rPr lang="en-US" dirty="0" smtClean="0"/>
              <a:t>Easier way!</a:t>
            </a:r>
          </a:p>
          <a:p>
            <a:pPr lvl="1"/>
            <a:r>
              <a:rPr lang="en-US" dirty="0" smtClean="0"/>
              <a:t>We can add “time check” code only for “backward” branches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Old(</a:t>
            </a:r>
            <a:r>
              <a:rPr lang="en-US" dirty="0" err="1" smtClean="0"/>
              <a:t>er</a:t>
            </a:r>
            <a:r>
              <a:rPr lang="en-US" dirty="0" smtClean="0"/>
              <a:t>) techniques</a:t>
            </a:r>
          </a:p>
          <a:p>
            <a:pPr lvl="1"/>
            <a:r>
              <a:rPr lang="en-US" dirty="0" smtClean="0"/>
              <a:t>Specific APIs</a:t>
            </a:r>
          </a:p>
          <a:p>
            <a:pPr lvl="1"/>
            <a:r>
              <a:rPr lang="en-US" dirty="0" smtClean="0"/>
              <a:t>Common startup code (CRT?)</a:t>
            </a:r>
          </a:p>
          <a:p>
            <a:r>
              <a:rPr lang="en-US" dirty="0" smtClean="0"/>
              <a:t>New(</a:t>
            </a:r>
            <a:r>
              <a:rPr lang="en-US" dirty="0" err="1" smtClean="0"/>
              <a:t>er</a:t>
            </a:r>
            <a:r>
              <a:rPr lang="en-US" dirty="0" smtClean="0"/>
              <a:t>) techniques</a:t>
            </a:r>
          </a:p>
          <a:p>
            <a:pPr lvl="1"/>
            <a:r>
              <a:rPr lang="en-US" dirty="0" smtClean="0"/>
              <a:t>Execution from a “dirty” page</a:t>
            </a:r>
          </a:p>
          <a:p>
            <a:pPr lvl="1"/>
            <a:r>
              <a:rPr lang="en-US" dirty="0" smtClean="0"/>
              <a:t>Memory access patterns! (e.g. linear decryption loops)</a:t>
            </a:r>
          </a:p>
          <a:p>
            <a:pPr lvl="1"/>
            <a:r>
              <a:rPr lang="en-US" dirty="0" smtClean="0"/>
              <a:t>Suspicious branches, purging of decryption code etc 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CPU-intensive packers are here to stay…</a:t>
            </a:r>
          </a:p>
          <a:p>
            <a:r>
              <a:rPr lang="en-US" dirty="0" smtClean="0"/>
              <a:t>…Ex: VMProtect requires 40 billion instructions…</a:t>
            </a:r>
          </a:p>
          <a:p>
            <a:r>
              <a:rPr lang="en-US" dirty="0" smtClean="0"/>
              <a:t>Code optimization is a good way to reduce analysis time…</a:t>
            </a:r>
          </a:p>
          <a:p>
            <a:r>
              <a:rPr lang="en-US" dirty="0" smtClean="0"/>
              <a:t>Compiler-like structures are good ways of solving other difficult AV problems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/>
          <a:p>
            <a:r>
              <a:rPr lang="en-US" sz="6000" dirty="0" smtClean="0"/>
              <a:t>Questions?</a:t>
            </a:r>
            <a:endParaRPr lang="en-US" sz="6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r>
              <a:rPr lang="en-US" dirty="0" smtClean="0"/>
              <a:t>mchiriac@bitdefender.com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 History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Polymorphic viruses</a:t>
            </a:r>
          </a:p>
          <a:p>
            <a:pPr lvl="1"/>
            <a:r>
              <a:rPr lang="en-US" dirty="0" smtClean="0"/>
              <a:t>Simple encryption (xray-ing)</a:t>
            </a:r>
          </a:p>
          <a:p>
            <a:pPr lvl="1"/>
            <a:r>
              <a:rPr lang="en-US" dirty="0" smtClean="0"/>
              <a:t>Algorithmic detection, heuristics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tpe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13" y="3495427"/>
            <a:ext cx="6914887" cy="26005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05200" y="6248400"/>
            <a:ext cx="1603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TPE.Giraffe.A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Emulation!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Virtual CPU</a:t>
            </a:r>
          </a:p>
          <a:p>
            <a:pPr lvl="1"/>
            <a:r>
              <a:rPr lang="en-US" dirty="0" smtClean="0"/>
              <a:t>Virtual memory</a:t>
            </a:r>
          </a:p>
          <a:p>
            <a:pPr lvl="1"/>
            <a:r>
              <a:rPr lang="en-US" dirty="0" smtClean="0"/>
              <a:t>Virtual devices</a:t>
            </a:r>
          </a:p>
          <a:p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Partial OS simulation</a:t>
            </a:r>
          </a:p>
          <a:p>
            <a:r>
              <a:rPr lang="en-US" dirty="0" smtClean="0"/>
              <a:t>Bonus Goodies</a:t>
            </a:r>
          </a:p>
          <a:p>
            <a:pPr lvl="1"/>
            <a:r>
              <a:rPr lang="en-US" dirty="0" smtClean="0"/>
              <a:t>Fake IRC, SMTP, DNS, etc servers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 the CPU / VM</a:t>
            </a:r>
          </a:p>
          <a:p>
            <a:r>
              <a:rPr lang="en-US" dirty="0" smtClean="0"/>
              <a:t>Init the virtual OS</a:t>
            </a:r>
          </a:p>
          <a:p>
            <a:pPr lvl="1"/>
            <a:r>
              <a:rPr lang="en-US" dirty="0" smtClean="0"/>
              <a:t>Modules</a:t>
            </a:r>
          </a:p>
          <a:p>
            <a:pPr lvl="1"/>
            <a:r>
              <a:rPr lang="en-US" dirty="0" smtClean="0"/>
              <a:t>Structures</a:t>
            </a:r>
          </a:p>
          <a:p>
            <a:r>
              <a:rPr lang="en-US" dirty="0" smtClean="0"/>
              <a:t>Map the file</a:t>
            </a:r>
          </a:p>
          <a:p>
            <a:r>
              <a:rPr lang="en-US" dirty="0" smtClean="0"/>
              <a:t>Start emulation from cs:eip</a:t>
            </a:r>
          </a:p>
          <a:p>
            <a:r>
              <a:rPr lang="en-US" dirty="0" smtClean="0"/>
              <a:t>Scan (when conditions are met)</a:t>
            </a:r>
          </a:p>
          <a:p>
            <a:r>
              <a:rPr lang="en-US" dirty="0" smtClean="0"/>
              <a:t>Quit (when conditions are met)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pic>
        <p:nvPicPr>
          <p:cNvPr id="4" name="Content Placeholder 3" descr="parite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83508" y="2057400"/>
            <a:ext cx="7874692" cy="2971800"/>
          </a:xfrm>
        </p:spPr>
      </p:pic>
      <p:sp>
        <p:nvSpPr>
          <p:cNvPr id="5" name="TextBox 4"/>
          <p:cNvSpPr txBox="1"/>
          <p:nvPr/>
        </p:nvSpPr>
        <p:spPr>
          <a:xfrm>
            <a:off x="2667000" y="5486400"/>
            <a:ext cx="380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Win32.Parite (Pinfi) decryption loop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Ready to emulate our first instruction?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…Not yet…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d_0746_slide">
  <a:themeElements>
    <a:clrScheme name="Office Theme 3">
      <a:dk1>
        <a:srgbClr val="616161"/>
      </a:dk1>
      <a:lt1>
        <a:srgbClr val="FFFFFF"/>
      </a:lt1>
      <a:dk2>
        <a:srgbClr val="0000FF"/>
      </a:dk2>
      <a:lt2>
        <a:srgbClr val="FFFFFF"/>
      </a:lt2>
      <a:accent1>
        <a:srgbClr val="FFBE66"/>
      </a:accent1>
      <a:accent2>
        <a:srgbClr val="FFFA66"/>
      </a:accent2>
      <a:accent3>
        <a:srgbClr val="AAAAFF"/>
      </a:accent3>
      <a:accent4>
        <a:srgbClr val="DADADA"/>
      </a:accent4>
      <a:accent5>
        <a:srgbClr val="FFDBB8"/>
      </a:accent5>
      <a:accent6>
        <a:srgbClr val="E7E35C"/>
      </a:accent6>
      <a:hlink>
        <a:srgbClr val="ACEBFA"/>
      </a:hlink>
      <a:folHlink>
        <a:srgbClr val="ACD2FA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616161"/>
        </a:dk1>
        <a:lt1>
          <a:srgbClr val="FFFFFF"/>
        </a:lt1>
        <a:dk2>
          <a:srgbClr val="0000FF"/>
        </a:dk2>
        <a:lt2>
          <a:srgbClr val="FFFFFF"/>
        </a:lt2>
        <a:accent1>
          <a:srgbClr val="6868FF"/>
        </a:accent1>
        <a:accent2>
          <a:srgbClr val="3693F3"/>
        </a:accent2>
        <a:accent3>
          <a:srgbClr val="AAAAFF"/>
        </a:accent3>
        <a:accent4>
          <a:srgbClr val="DADADA"/>
        </a:accent4>
        <a:accent5>
          <a:srgbClr val="B9B9FF"/>
        </a:accent5>
        <a:accent6>
          <a:srgbClr val="3085DC"/>
        </a:accent6>
        <a:hlink>
          <a:srgbClr val="4BD4F5"/>
        </a:hlink>
        <a:folHlink>
          <a:srgbClr val="AEEB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616161"/>
        </a:dk1>
        <a:lt1>
          <a:srgbClr val="FFFFFF"/>
        </a:lt1>
        <a:dk2>
          <a:srgbClr val="0000FF"/>
        </a:dk2>
        <a:lt2>
          <a:srgbClr val="FFFFFF"/>
        </a:lt2>
        <a:accent1>
          <a:srgbClr val="7F00FF"/>
        </a:accent1>
        <a:accent2>
          <a:srgbClr val="0C6BCE"/>
        </a:accent2>
        <a:accent3>
          <a:srgbClr val="AAAAFF"/>
        </a:accent3>
        <a:accent4>
          <a:srgbClr val="DADADA"/>
        </a:accent4>
        <a:accent5>
          <a:srgbClr val="C0AAFF"/>
        </a:accent5>
        <a:accent6>
          <a:srgbClr val="0A60BA"/>
        </a:accent6>
        <a:hlink>
          <a:srgbClr val="ACEBFA"/>
        </a:hlink>
        <a:folHlink>
          <a:srgbClr val="E5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16161"/>
        </a:dk1>
        <a:lt1>
          <a:srgbClr val="FFFFFF"/>
        </a:lt1>
        <a:dk2>
          <a:srgbClr val="0000FF"/>
        </a:dk2>
        <a:lt2>
          <a:srgbClr val="FFFFFF"/>
        </a:lt2>
        <a:accent1>
          <a:srgbClr val="FFBE66"/>
        </a:accent1>
        <a:accent2>
          <a:srgbClr val="FFFA66"/>
        </a:accent2>
        <a:accent3>
          <a:srgbClr val="AAAAFF"/>
        </a:accent3>
        <a:accent4>
          <a:srgbClr val="DADADA"/>
        </a:accent4>
        <a:accent5>
          <a:srgbClr val="FFDBB8"/>
        </a:accent5>
        <a:accent6>
          <a:srgbClr val="E7E35C"/>
        </a:accent6>
        <a:hlink>
          <a:srgbClr val="ACEBFA"/>
        </a:hlink>
        <a:folHlink>
          <a:srgbClr val="ACD2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616161"/>
        </a:dk1>
        <a:lt1>
          <a:srgbClr val="FFFFFF"/>
        </a:lt1>
        <a:dk2>
          <a:srgbClr val="0000FF"/>
        </a:dk2>
        <a:lt2>
          <a:srgbClr val="FFFFFF"/>
        </a:lt2>
        <a:accent1>
          <a:srgbClr val="B5B6FF"/>
        </a:accent1>
        <a:accent2>
          <a:srgbClr val="FF9DAE"/>
        </a:accent2>
        <a:accent3>
          <a:srgbClr val="AAAAFF"/>
        </a:accent3>
        <a:accent4>
          <a:srgbClr val="DADADA"/>
        </a:accent4>
        <a:accent5>
          <a:srgbClr val="D7D7FF"/>
        </a:accent5>
        <a:accent6>
          <a:srgbClr val="E78E9D"/>
        </a:accent6>
        <a:hlink>
          <a:srgbClr val="FFD64C"/>
        </a:hlink>
        <a:folHlink>
          <a:srgbClr val="CEFC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68FF"/>
        </a:accent1>
        <a:accent2>
          <a:srgbClr val="3693F3"/>
        </a:accent2>
        <a:accent3>
          <a:srgbClr val="FFFFFF"/>
        </a:accent3>
        <a:accent4>
          <a:srgbClr val="000000"/>
        </a:accent4>
        <a:accent5>
          <a:srgbClr val="B9B9FF"/>
        </a:accent5>
        <a:accent6>
          <a:srgbClr val="3085DC"/>
        </a:accent6>
        <a:hlink>
          <a:srgbClr val="4BD4F5"/>
        </a:hlink>
        <a:folHlink>
          <a:srgbClr val="AEEB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F00FF"/>
        </a:accent1>
        <a:accent2>
          <a:srgbClr val="0C6BCE"/>
        </a:accent2>
        <a:accent3>
          <a:srgbClr val="FFFFFF"/>
        </a:accent3>
        <a:accent4>
          <a:srgbClr val="000000"/>
        </a:accent4>
        <a:accent5>
          <a:srgbClr val="C0AAFF"/>
        </a:accent5>
        <a:accent6>
          <a:srgbClr val="0A60BA"/>
        </a:accent6>
        <a:hlink>
          <a:srgbClr val="ACEBFA"/>
        </a:hlink>
        <a:folHlink>
          <a:srgbClr val="E5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BE66"/>
        </a:accent1>
        <a:accent2>
          <a:srgbClr val="FFFA66"/>
        </a:accent2>
        <a:accent3>
          <a:srgbClr val="FFFFFF"/>
        </a:accent3>
        <a:accent4>
          <a:srgbClr val="000000"/>
        </a:accent4>
        <a:accent5>
          <a:srgbClr val="FFDBB8"/>
        </a:accent5>
        <a:accent6>
          <a:srgbClr val="E7E35C"/>
        </a:accent6>
        <a:hlink>
          <a:srgbClr val="ACEBFA"/>
        </a:hlink>
        <a:folHlink>
          <a:srgbClr val="ACD2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5B6FF"/>
        </a:accent1>
        <a:accent2>
          <a:srgbClr val="FF9DAE"/>
        </a:accent2>
        <a:accent3>
          <a:srgbClr val="FFFFFF"/>
        </a:accent3>
        <a:accent4>
          <a:srgbClr val="000000"/>
        </a:accent4>
        <a:accent5>
          <a:srgbClr val="D7D7FF"/>
        </a:accent5>
        <a:accent6>
          <a:srgbClr val="E78E9D"/>
        </a:accent6>
        <a:hlink>
          <a:srgbClr val="FFD64C"/>
        </a:hlink>
        <a:folHlink>
          <a:srgbClr val="CEFC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ind_0746_slide</Template>
  <TotalTime>2748</TotalTime>
  <Words>2943</Words>
  <Application>Microsoft Office PowerPoint</Application>
  <PresentationFormat>On-screen Show (4:3)</PresentationFormat>
  <Paragraphs>492</Paragraphs>
  <Slides>45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ind_0746_slide</vt:lpstr>
      <vt:lpstr>Anti Virus 2.0  “Compilers in disguise”</vt:lpstr>
      <vt:lpstr>Talk outline</vt:lpstr>
      <vt:lpstr>AV History!</vt:lpstr>
      <vt:lpstr>AV History (cont’d)</vt:lpstr>
      <vt:lpstr>AV History (cont’d)</vt:lpstr>
      <vt:lpstr>Emulation!</vt:lpstr>
      <vt:lpstr>Workflow</vt:lpstr>
      <vt:lpstr>Sample</vt:lpstr>
      <vt:lpstr>Ready to emulate our first instruction?</vt:lpstr>
      <vt:lpstr>Chores! </vt:lpstr>
      <vt:lpstr>Tasks</vt:lpstr>
      <vt:lpstr>On average,  one every three instructions references memory…</vt:lpstr>
      <vt:lpstr>Memory accesses</vt:lpstr>
      <vt:lpstr>Problems…</vt:lpstr>
      <vt:lpstr>UPX decompression</vt:lpstr>
      <vt:lpstr>Advantages</vt:lpstr>
      <vt:lpstr>The plan</vt:lpstr>
      <vt:lpstr>Back to our code…</vt:lpstr>
      <vt:lpstr>First thoughts</vt:lpstr>
      <vt:lpstr>Back to our code…</vt:lpstr>
      <vt:lpstr>But we can do much more!</vt:lpstr>
      <vt:lpstr>IL Basics</vt:lpstr>
      <vt:lpstr>Parite.A decryption (1)</vt:lpstr>
      <vt:lpstr>Parite.A decryption (2)</vt:lpstr>
      <vt:lpstr>Parite.A decryption (3)</vt:lpstr>
      <vt:lpstr>Parite.A decryption (4)</vt:lpstr>
      <vt:lpstr>Parite.A decryption (5)</vt:lpstr>
      <vt:lpstr>Static single assignment</vt:lpstr>
      <vt:lpstr>SSA (cont’d)</vt:lpstr>
      <vt:lpstr>SSA (cont’d)</vt:lpstr>
      <vt:lpstr>SSA (cont’d)</vt:lpstr>
      <vt:lpstr>Memory!</vt:lpstr>
      <vt:lpstr>Challenges</vt:lpstr>
      <vt:lpstr>Execution modes – 1</vt:lpstr>
      <vt:lpstr>PSP </vt:lpstr>
      <vt:lpstr>Execution modes – 2</vt:lpstr>
      <vt:lpstr>Execution modes – 3</vt:lpstr>
      <vt:lpstr>Speed statistics</vt:lpstr>
      <vt:lpstr>Exit conditions</vt:lpstr>
      <vt:lpstr>What NOT to do…</vt:lpstr>
      <vt:lpstr>Slide 41</vt:lpstr>
      <vt:lpstr>An idea...</vt:lpstr>
      <vt:lpstr>Scan conditions</vt:lpstr>
      <vt:lpstr>Conclusions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 Virus 2.0  “Compilers in disguise”</dc:title>
  <dc:creator>Mihai</dc:creator>
  <cp:lastModifiedBy>Mihai</cp:lastModifiedBy>
  <cp:revision>310</cp:revision>
  <dcterms:created xsi:type="dcterms:W3CDTF">2008-10-10T13:59:40Z</dcterms:created>
  <dcterms:modified xsi:type="dcterms:W3CDTF">2008-10-22T08:31:10Z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